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46"/>
  </p:notesMasterIdLst>
  <p:sldIdLst>
    <p:sldId id="256" r:id="rId2"/>
    <p:sldId id="327" r:id="rId3"/>
    <p:sldId id="304" r:id="rId4"/>
    <p:sldId id="305" r:id="rId5"/>
    <p:sldId id="306" r:id="rId6"/>
    <p:sldId id="314" r:id="rId7"/>
    <p:sldId id="313" r:id="rId8"/>
    <p:sldId id="312" r:id="rId9"/>
    <p:sldId id="311" r:id="rId10"/>
    <p:sldId id="310" r:id="rId11"/>
    <p:sldId id="307" r:id="rId12"/>
    <p:sldId id="308" r:id="rId13"/>
    <p:sldId id="309" r:id="rId14"/>
    <p:sldId id="320" r:id="rId15"/>
    <p:sldId id="321" r:id="rId16"/>
    <p:sldId id="322" r:id="rId17"/>
    <p:sldId id="323" r:id="rId18"/>
    <p:sldId id="326" r:id="rId19"/>
    <p:sldId id="324" r:id="rId20"/>
    <p:sldId id="325" r:id="rId21"/>
    <p:sldId id="257" r:id="rId22"/>
    <p:sldId id="282" r:id="rId23"/>
    <p:sldId id="283" r:id="rId24"/>
    <p:sldId id="284" r:id="rId25"/>
    <p:sldId id="285" r:id="rId26"/>
    <p:sldId id="286" r:id="rId27"/>
    <p:sldId id="287" r:id="rId28"/>
    <p:sldId id="288" r:id="rId29"/>
    <p:sldId id="289" r:id="rId30"/>
    <p:sldId id="290" r:id="rId31"/>
    <p:sldId id="291" r:id="rId32"/>
    <p:sldId id="293" r:id="rId33"/>
    <p:sldId id="294" r:id="rId34"/>
    <p:sldId id="295" r:id="rId35"/>
    <p:sldId id="296" r:id="rId36"/>
    <p:sldId id="328" r:id="rId37"/>
    <p:sldId id="329" r:id="rId38"/>
    <p:sldId id="258" r:id="rId39"/>
    <p:sldId id="259" r:id="rId40"/>
    <p:sldId id="260" r:id="rId41"/>
    <p:sldId id="261" r:id="rId42"/>
    <p:sldId id="262" r:id="rId43"/>
    <p:sldId id="263" r:id="rId44"/>
    <p:sldId id="271" r:id="rId4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94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48F8A48-92C8-4BD1-A3B4-6129D25056FE}" type="datetimeFigureOut">
              <a:rPr lang="tr-TR"/>
              <a:pPr>
                <a:defRPr/>
              </a:pPr>
              <a:t>11.11.2014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5301C64-87AA-49F6-AA50-A924DA3EA8FA}"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Başlık"/>
          <p:cNvSpPr>
            <a:spLocks noGrp="1"/>
          </p:cNvSpPr>
          <p:nvPr>
            <p:ph type="ctrTitle"/>
          </p:nvPr>
        </p:nvSpPr>
        <p:spPr>
          <a:xfrm>
            <a:off x="381000" y="4853411"/>
            <a:ext cx="8458200" cy="1222375"/>
          </a:xfrm>
        </p:spPr>
        <p:txBody>
          <a:bodyPr anchor="t"/>
          <a:lstStyle/>
          <a:p>
            <a:r>
              <a:rPr lang="tr-TR" smtClean="0"/>
              <a:t>Asıl başlık stili için tıklatın</a:t>
            </a:r>
            <a:endParaRPr lang="en-US"/>
          </a:p>
        </p:txBody>
      </p:sp>
      <p:sp>
        <p:nvSpPr>
          <p:cNvPr id="9" name="8 Alt Başlık"/>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tr-TR" smtClean="0"/>
              <a:t>Asıl alt başlık stilini düzenlemek için tıklatın</a:t>
            </a:r>
            <a:endParaRPr lang="en-US"/>
          </a:p>
        </p:txBody>
      </p:sp>
      <p:sp>
        <p:nvSpPr>
          <p:cNvPr id="5" name="15 Veri Yer Tutucusu"/>
          <p:cNvSpPr>
            <a:spLocks noGrp="1"/>
          </p:cNvSpPr>
          <p:nvPr>
            <p:ph type="dt" sz="half" idx="10"/>
          </p:nvPr>
        </p:nvSpPr>
        <p:spPr/>
        <p:txBody>
          <a:bodyPr/>
          <a:lstStyle>
            <a:lvl1pPr>
              <a:defRPr/>
            </a:lvl1pPr>
          </a:lstStyle>
          <a:p>
            <a:pPr>
              <a:defRPr/>
            </a:pPr>
            <a:fld id="{D55EBFC0-3A0B-47A9-8B02-73E6B613807B}" type="datetimeFigureOut">
              <a:rPr lang="tr-TR"/>
              <a:pPr>
                <a:defRPr/>
              </a:pPr>
              <a:t>11.11.2014</a:t>
            </a:fld>
            <a:endParaRPr lang="tr-TR"/>
          </a:p>
        </p:txBody>
      </p:sp>
      <p:sp>
        <p:nvSpPr>
          <p:cNvPr id="6" name="1 Altbilgi Yer Tutucusu"/>
          <p:cNvSpPr>
            <a:spLocks noGrp="1"/>
          </p:cNvSpPr>
          <p:nvPr>
            <p:ph type="ftr" sz="quarter" idx="11"/>
          </p:nvPr>
        </p:nvSpPr>
        <p:spPr/>
        <p:txBody>
          <a:bodyPr/>
          <a:lstStyle>
            <a:lvl1pPr>
              <a:defRPr/>
            </a:lvl1pPr>
          </a:lstStyle>
          <a:p>
            <a:pPr>
              <a:defRPr/>
            </a:pPr>
            <a:endParaRPr lang="tr-TR"/>
          </a:p>
        </p:txBody>
      </p:sp>
      <p:sp>
        <p:nvSpPr>
          <p:cNvPr id="7" name="14 Slayt Numarası Yer Tutucusu"/>
          <p:cNvSpPr>
            <a:spLocks noGrp="1"/>
          </p:cNvSpPr>
          <p:nvPr>
            <p:ph type="sldNum" sz="quarter" idx="12"/>
          </p:nvPr>
        </p:nvSpPr>
        <p:spPr>
          <a:xfrm>
            <a:off x="8229600" y="6473825"/>
            <a:ext cx="758825" cy="247650"/>
          </a:xfrm>
        </p:spPr>
        <p:txBody>
          <a:bodyPr/>
          <a:lstStyle>
            <a:lvl1pPr>
              <a:defRPr/>
            </a:lvl1pPr>
          </a:lstStyle>
          <a:p>
            <a:pPr>
              <a:defRPr/>
            </a:pPr>
            <a:fld id="{01397A06-A5D6-4BA8-AC57-F4A3702718E7}"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549276"/>
            <a:ext cx="1828800" cy="5851525"/>
          </a:xfrm>
        </p:spPr>
        <p:txBody>
          <a:bodyPr vert="eaVer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549276"/>
            <a:ext cx="62484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Veri Yer Tutucusu"/>
          <p:cNvSpPr>
            <a:spLocks noGrp="1"/>
          </p:cNvSpPr>
          <p:nvPr>
            <p:ph type="dt" sz="half" idx="10"/>
          </p:nvPr>
        </p:nvSpPr>
        <p:spPr/>
        <p:txBody>
          <a:bodyPr/>
          <a:lstStyle>
            <a:lvl1pPr>
              <a:defRPr/>
            </a:lvl1pPr>
          </a:lstStyle>
          <a:p>
            <a:pPr>
              <a:defRPr/>
            </a:pPr>
            <a:fld id="{AAAA755C-C9E4-40C3-B488-3DC9250842DF}" type="datetimeFigureOut">
              <a:rPr lang="tr-TR"/>
              <a:pPr>
                <a:defRPr/>
              </a:pPr>
              <a:t>11.11.2014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8EB779BE-F8B1-4F56-8067-31C2F85CC5EC}"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2" name="21 Başlık"/>
          <p:cNvSpPr>
            <a:spLocks noGrp="1"/>
          </p:cNvSpPr>
          <p:nvPr>
            <p:ph type="title"/>
          </p:nvPr>
        </p:nvSpPr>
        <p:spPr/>
        <p:txBody>
          <a:bodyPr/>
          <a:lstStyle/>
          <a:p>
            <a:r>
              <a:rPr lang="tr-TR" smtClean="0"/>
              <a:t>Asıl başlık stili için tıklatın</a:t>
            </a:r>
            <a:endParaRPr lang="en-US"/>
          </a:p>
        </p:txBody>
      </p:sp>
      <p:sp>
        <p:nvSpPr>
          <p:cNvPr id="27" name="26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4 Veri Yer Tutucusu"/>
          <p:cNvSpPr>
            <a:spLocks noGrp="1"/>
          </p:cNvSpPr>
          <p:nvPr>
            <p:ph type="dt" sz="half" idx="10"/>
          </p:nvPr>
        </p:nvSpPr>
        <p:spPr/>
        <p:txBody>
          <a:bodyPr/>
          <a:lstStyle>
            <a:lvl1pPr>
              <a:defRPr/>
            </a:lvl1pPr>
          </a:lstStyle>
          <a:p>
            <a:pPr>
              <a:defRPr/>
            </a:pPr>
            <a:fld id="{B9C4CEDE-5179-42E0-8F1D-7CF9A16EB089}" type="datetimeFigureOut">
              <a:rPr lang="tr-TR"/>
              <a:pPr>
                <a:defRPr/>
              </a:pPr>
              <a:t>11.11.2014</a:t>
            </a:fld>
            <a:endParaRPr lang="tr-TR"/>
          </a:p>
        </p:txBody>
      </p:sp>
      <p:sp>
        <p:nvSpPr>
          <p:cNvPr id="5" name="18 Altbilgi Yer Tutucusu"/>
          <p:cNvSpPr>
            <a:spLocks noGrp="1"/>
          </p:cNvSpPr>
          <p:nvPr>
            <p:ph type="ftr" sz="quarter" idx="11"/>
          </p:nvPr>
        </p:nvSpPr>
        <p:spPr>
          <a:xfrm>
            <a:off x="3581400" y="76200"/>
            <a:ext cx="2895600" cy="288925"/>
          </a:xfrm>
        </p:spPr>
        <p:txBody>
          <a:bodyPr/>
          <a:lstStyle>
            <a:lvl1pPr>
              <a:defRPr/>
            </a:lvl1pPr>
          </a:lstStyle>
          <a:p>
            <a:pPr>
              <a:defRPr/>
            </a:pPr>
            <a:endParaRPr lang="tr-TR"/>
          </a:p>
        </p:txBody>
      </p:sp>
      <p:sp>
        <p:nvSpPr>
          <p:cNvPr id="6" name="15 Slayt Numarası Yer Tutucusu"/>
          <p:cNvSpPr>
            <a:spLocks noGrp="1"/>
          </p:cNvSpPr>
          <p:nvPr>
            <p:ph type="sldNum" sz="quarter" idx="12"/>
          </p:nvPr>
        </p:nvSpPr>
        <p:spPr>
          <a:xfrm>
            <a:off x="8229600" y="6473825"/>
            <a:ext cx="758825" cy="247650"/>
          </a:xfrm>
        </p:spPr>
        <p:txBody>
          <a:bodyPr/>
          <a:lstStyle>
            <a:lvl1pPr>
              <a:defRPr/>
            </a:lvl1pPr>
          </a:lstStyle>
          <a:p>
            <a:pPr>
              <a:defRPr/>
            </a:pPr>
            <a:fld id="{E40E5135-95F2-4791-8CF8-7968D0ED366E}"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4" name="6 Düz Bağlayıcı"/>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5 Metin Yer Tutucusu"/>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tr-TR" smtClean="0"/>
              <a:t>Asıl metin stillerini düzenlemek için tıklatın</a:t>
            </a:r>
          </a:p>
        </p:txBody>
      </p:sp>
      <p:sp>
        <p:nvSpPr>
          <p:cNvPr id="8" name="7 Başlık"/>
          <p:cNvSpPr>
            <a:spLocks noGrp="1"/>
          </p:cNvSpPr>
          <p:nvPr>
            <p:ph type="title"/>
          </p:nvPr>
        </p:nvSpPr>
        <p:spPr>
          <a:xfrm>
            <a:off x="180475" y="2947085"/>
            <a:ext cx="8686800" cy="1184825"/>
          </a:xfrm>
        </p:spPr>
        <p:txBody>
          <a:bodyPr rtlCol="0" anchor="t"/>
          <a:lstStyle>
            <a:lvl1pPr algn="r">
              <a:defRPr/>
            </a:lvl1pPr>
          </a:lstStyle>
          <a:p>
            <a:r>
              <a:rPr lang="tr-TR" smtClean="0"/>
              <a:t>Asıl başlık stili için tıklatın</a:t>
            </a:r>
            <a:endParaRPr lang="en-US"/>
          </a:p>
        </p:txBody>
      </p:sp>
      <p:sp>
        <p:nvSpPr>
          <p:cNvPr id="5" name="18 Veri Yer Tutucusu"/>
          <p:cNvSpPr>
            <a:spLocks noGrp="1"/>
          </p:cNvSpPr>
          <p:nvPr>
            <p:ph type="dt" sz="half" idx="10"/>
          </p:nvPr>
        </p:nvSpPr>
        <p:spPr/>
        <p:txBody>
          <a:bodyPr/>
          <a:lstStyle>
            <a:lvl1pPr>
              <a:defRPr/>
            </a:lvl1pPr>
          </a:lstStyle>
          <a:p>
            <a:pPr>
              <a:defRPr/>
            </a:pPr>
            <a:fld id="{6C19DB92-B432-42C8-A866-8A43941C6A53}" type="datetimeFigureOut">
              <a:rPr lang="tr-TR"/>
              <a:pPr>
                <a:defRPr/>
              </a:pPr>
              <a:t>11.11.2014</a:t>
            </a:fld>
            <a:endParaRPr lang="tr-TR"/>
          </a:p>
        </p:txBody>
      </p:sp>
      <p:sp>
        <p:nvSpPr>
          <p:cNvPr id="7" name="10 Altbilgi Yer Tutucusu"/>
          <p:cNvSpPr>
            <a:spLocks noGrp="1"/>
          </p:cNvSpPr>
          <p:nvPr>
            <p:ph type="ftr" sz="quarter" idx="11"/>
          </p:nvPr>
        </p:nvSpPr>
        <p:spPr/>
        <p:txBody>
          <a:bodyPr/>
          <a:lstStyle>
            <a:lvl1pPr>
              <a:defRPr/>
            </a:lvl1pPr>
          </a:lstStyle>
          <a:p>
            <a:pPr>
              <a:defRPr/>
            </a:pPr>
            <a:endParaRPr lang="tr-TR"/>
          </a:p>
        </p:txBody>
      </p:sp>
      <p:sp>
        <p:nvSpPr>
          <p:cNvPr id="9" name="15 Slayt Numarası Yer Tutucusu"/>
          <p:cNvSpPr>
            <a:spLocks noGrp="1"/>
          </p:cNvSpPr>
          <p:nvPr>
            <p:ph type="sldNum" sz="quarter" idx="12"/>
          </p:nvPr>
        </p:nvSpPr>
        <p:spPr/>
        <p:txBody>
          <a:bodyPr/>
          <a:lstStyle>
            <a:lvl1pPr>
              <a:defRPr/>
            </a:lvl1pPr>
          </a:lstStyle>
          <a:p>
            <a:pPr>
              <a:defRPr/>
            </a:pPr>
            <a:fld id="{6A30F814-3E9D-4719-8D80-6A46C3B4C703}" type="slidenum">
              <a:rPr lang="tr-TR"/>
              <a:pPr>
                <a:defRPr/>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0" name="1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14" name="13 İçerik Yer Tutucusu"/>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12 İçerik Yer Tutucusu"/>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10 Veri Yer Tutucusu"/>
          <p:cNvSpPr>
            <a:spLocks noGrp="1"/>
          </p:cNvSpPr>
          <p:nvPr>
            <p:ph type="dt" sz="half" idx="10"/>
          </p:nvPr>
        </p:nvSpPr>
        <p:spPr/>
        <p:txBody>
          <a:bodyPr/>
          <a:lstStyle>
            <a:lvl1pPr>
              <a:defRPr/>
            </a:lvl1pPr>
          </a:lstStyle>
          <a:p>
            <a:pPr>
              <a:defRPr/>
            </a:pPr>
            <a:fld id="{F508E3E6-2B04-45A6-803C-49DF5A4159D2}" type="datetimeFigureOut">
              <a:rPr lang="tr-TR"/>
              <a:pPr>
                <a:defRPr/>
              </a:pPr>
              <a:t>11.11.2014</a:t>
            </a:fld>
            <a:endParaRPr lang="tr-TR"/>
          </a:p>
        </p:txBody>
      </p:sp>
      <p:sp>
        <p:nvSpPr>
          <p:cNvPr id="6" name="27 Altbilgi Yer Tutucusu"/>
          <p:cNvSpPr>
            <a:spLocks noGrp="1"/>
          </p:cNvSpPr>
          <p:nvPr>
            <p:ph type="ftr" sz="quarter" idx="11"/>
          </p:nvPr>
        </p:nvSpPr>
        <p:spPr/>
        <p:txBody>
          <a:bodyPr/>
          <a:lstStyle>
            <a:lvl1pPr>
              <a:defRPr/>
            </a:lvl1pPr>
          </a:lstStyle>
          <a:p>
            <a:pPr>
              <a:defRPr/>
            </a:pPr>
            <a:endParaRPr lang="tr-TR"/>
          </a:p>
        </p:txBody>
      </p:sp>
      <p:sp>
        <p:nvSpPr>
          <p:cNvPr id="7" name="4 Slayt Numarası Yer Tutucusu"/>
          <p:cNvSpPr>
            <a:spLocks noGrp="1"/>
          </p:cNvSpPr>
          <p:nvPr>
            <p:ph type="sldNum" sz="quarter" idx="12"/>
          </p:nvPr>
        </p:nvSpPr>
        <p:spPr/>
        <p:txBody>
          <a:bodyPr/>
          <a:lstStyle>
            <a:lvl1pPr>
              <a:defRPr/>
            </a:lvl1pPr>
          </a:lstStyle>
          <a:p>
            <a:pPr>
              <a:defRPr/>
            </a:pPr>
            <a:fld id="{3E01E206-D11F-48FD-A432-96A537FA6FD0}"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7" name="10 Düz Bağlayıcı"/>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28 Başlık"/>
          <p:cNvSpPr>
            <a:spLocks noGrp="1"/>
          </p:cNvSpPr>
          <p:nvPr>
            <p:ph type="title"/>
          </p:nvPr>
        </p:nvSpPr>
        <p:spPr>
          <a:xfrm>
            <a:off x="304800" y="5410200"/>
            <a:ext cx="8610600" cy="882650"/>
          </a:xfrm>
        </p:spPr>
        <p:txBody>
          <a:bodyPr/>
          <a:lstStyle>
            <a:lvl1pPr>
              <a:defRPr/>
            </a:lvl1pPr>
          </a:lstStyle>
          <a:p>
            <a:r>
              <a:rPr lang="tr-TR" smtClean="0"/>
              <a:t>Asıl başlık stili için tıklatın</a:t>
            </a:r>
            <a:endParaRPr lang="en-US"/>
          </a:p>
        </p:txBody>
      </p:sp>
      <p:sp>
        <p:nvSpPr>
          <p:cNvPr id="13" name="12 Metin Yer Tutucusu"/>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25" name="24 Metin Yer Tutucusu"/>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tr-TR" smtClean="0"/>
              <a:t>Asıl metin stillerini düzenlemek için tıklatın</a:t>
            </a:r>
          </a:p>
        </p:txBody>
      </p:sp>
      <p:sp>
        <p:nvSpPr>
          <p:cNvPr id="4" name="3 İçerik Yer Tutucusu"/>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28" name="27 İçerik Yer Tutucusu"/>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8" name="9 Veri Yer Tutucusu"/>
          <p:cNvSpPr>
            <a:spLocks noGrp="1"/>
          </p:cNvSpPr>
          <p:nvPr>
            <p:ph type="dt" sz="half" idx="10"/>
          </p:nvPr>
        </p:nvSpPr>
        <p:spPr/>
        <p:txBody>
          <a:bodyPr/>
          <a:lstStyle>
            <a:lvl1pPr>
              <a:defRPr/>
            </a:lvl1pPr>
          </a:lstStyle>
          <a:p>
            <a:pPr>
              <a:defRPr/>
            </a:pPr>
            <a:fld id="{CC89412E-A625-47DB-9980-99B659E538D9}" type="datetimeFigureOut">
              <a:rPr lang="tr-TR"/>
              <a:pPr>
                <a:defRPr/>
              </a:pPr>
              <a:t>11.11.2014</a:t>
            </a:fld>
            <a:endParaRPr lang="tr-TR"/>
          </a:p>
        </p:txBody>
      </p:sp>
      <p:sp>
        <p:nvSpPr>
          <p:cNvPr id="9" name="5 Altbilgi Yer Tutucusu"/>
          <p:cNvSpPr>
            <a:spLocks noGrp="1"/>
          </p:cNvSpPr>
          <p:nvPr>
            <p:ph type="ftr" sz="quarter" idx="11"/>
          </p:nvPr>
        </p:nvSpPr>
        <p:spPr/>
        <p:txBody>
          <a:bodyPr/>
          <a:lstStyle>
            <a:lvl1pPr>
              <a:defRPr/>
            </a:lvl1pPr>
          </a:lstStyle>
          <a:p>
            <a:pPr>
              <a:defRPr/>
            </a:pPr>
            <a:endParaRPr lang="tr-TR"/>
          </a:p>
        </p:txBody>
      </p:sp>
      <p:sp>
        <p:nvSpPr>
          <p:cNvPr id="10" name="6 Slayt Numarası Yer Tutucusu"/>
          <p:cNvSpPr>
            <a:spLocks noGrp="1"/>
          </p:cNvSpPr>
          <p:nvPr>
            <p:ph type="sldNum" sz="quarter" idx="12"/>
          </p:nvPr>
        </p:nvSpPr>
        <p:spPr>
          <a:xfrm>
            <a:off x="8229600" y="6477000"/>
            <a:ext cx="762000" cy="247650"/>
          </a:xfrm>
        </p:spPr>
        <p:txBody>
          <a:bodyPr/>
          <a:lstStyle>
            <a:lvl1pPr>
              <a:defRPr/>
            </a:lvl1pPr>
          </a:lstStyle>
          <a:p>
            <a:pPr>
              <a:defRPr/>
            </a:pPr>
            <a:fld id="{247F7919-1ADA-4109-B26A-B2E2433D564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0" name="29 Başlık"/>
          <p:cNvSpPr>
            <a:spLocks noGrp="1"/>
          </p:cNvSpPr>
          <p:nvPr>
            <p:ph type="title"/>
          </p:nvPr>
        </p:nvSpPr>
        <p:spPr>
          <a:xfrm>
            <a:off x="301752" y="457200"/>
            <a:ext cx="8686800" cy="841248"/>
          </a:xfrm>
        </p:spPr>
        <p:txBody>
          <a:bodyPr/>
          <a:lstStyle/>
          <a:p>
            <a:r>
              <a:rPr lang="tr-TR" smtClean="0"/>
              <a:t>Asıl başlık stili için tıklatın</a:t>
            </a:r>
            <a:endParaRPr lang="en-US"/>
          </a:p>
        </p:txBody>
      </p:sp>
      <p:sp>
        <p:nvSpPr>
          <p:cNvPr id="3" name="10 Veri Yer Tutucusu"/>
          <p:cNvSpPr>
            <a:spLocks noGrp="1"/>
          </p:cNvSpPr>
          <p:nvPr>
            <p:ph type="dt" sz="half" idx="10"/>
          </p:nvPr>
        </p:nvSpPr>
        <p:spPr/>
        <p:txBody>
          <a:bodyPr/>
          <a:lstStyle>
            <a:lvl1pPr>
              <a:defRPr/>
            </a:lvl1pPr>
          </a:lstStyle>
          <a:p>
            <a:pPr>
              <a:defRPr/>
            </a:pPr>
            <a:fld id="{8758607A-DC3C-461D-8AB4-2F5E6C796FAB}" type="datetimeFigureOut">
              <a:rPr lang="tr-TR"/>
              <a:pPr>
                <a:defRPr/>
              </a:pPr>
              <a:t>11.11.2014</a:t>
            </a:fld>
            <a:endParaRPr lang="tr-TR"/>
          </a:p>
        </p:txBody>
      </p:sp>
      <p:sp>
        <p:nvSpPr>
          <p:cNvPr id="4" name="27 Altbilgi Yer Tutucusu"/>
          <p:cNvSpPr>
            <a:spLocks noGrp="1"/>
          </p:cNvSpPr>
          <p:nvPr>
            <p:ph type="ftr" sz="quarter" idx="11"/>
          </p:nvPr>
        </p:nvSpPr>
        <p:spPr/>
        <p:txBody>
          <a:bodyPr/>
          <a:lstStyle>
            <a:lvl1pPr>
              <a:defRPr/>
            </a:lvl1pPr>
          </a:lstStyle>
          <a:p>
            <a:pPr>
              <a:defRPr/>
            </a:pPr>
            <a:endParaRPr lang="tr-TR"/>
          </a:p>
        </p:txBody>
      </p:sp>
      <p:sp>
        <p:nvSpPr>
          <p:cNvPr id="5" name="4 Slayt Numarası Yer Tutucusu"/>
          <p:cNvSpPr>
            <a:spLocks noGrp="1"/>
          </p:cNvSpPr>
          <p:nvPr>
            <p:ph type="sldNum" sz="quarter" idx="12"/>
          </p:nvPr>
        </p:nvSpPr>
        <p:spPr/>
        <p:txBody>
          <a:bodyPr/>
          <a:lstStyle>
            <a:lvl1pPr>
              <a:defRPr/>
            </a:lvl1pPr>
          </a:lstStyle>
          <a:p>
            <a:pPr>
              <a:defRPr/>
            </a:pPr>
            <a:fld id="{4947E54D-1CB8-423A-ACEE-925E388EED27}"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5" name="7 Düz Bağlayıcı"/>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Başlık"/>
          <p:cNvSpPr>
            <a:spLocks noGrp="1"/>
          </p:cNvSpPr>
          <p:nvPr>
            <p:ph type="title"/>
          </p:nvPr>
        </p:nvSpPr>
        <p:spPr>
          <a:xfrm>
            <a:off x="457200" y="5486400"/>
            <a:ext cx="8458200" cy="520700"/>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tr-TR" smtClean="0"/>
              <a:t>Asıl metin stillerini düzenlemek için tıklatın</a:t>
            </a:r>
          </a:p>
        </p:txBody>
      </p:sp>
      <p:sp>
        <p:nvSpPr>
          <p:cNvPr id="14" name="13 İçerik Yer Tutucusu"/>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24 Veri Yer Tutucusu"/>
          <p:cNvSpPr>
            <a:spLocks noGrp="1"/>
          </p:cNvSpPr>
          <p:nvPr>
            <p:ph type="dt" sz="half" idx="10"/>
          </p:nvPr>
        </p:nvSpPr>
        <p:spPr/>
        <p:txBody>
          <a:bodyPr/>
          <a:lstStyle>
            <a:lvl1pPr>
              <a:defRPr/>
            </a:lvl1pPr>
          </a:lstStyle>
          <a:p>
            <a:pPr>
              <a:defRPr/>
            </a:pPr>
            <a:fld id="{2F9F00B8-D2D7-48C0-9105-4FA4D73AAB36}" type="datetimeFigureOut">
              <a:rPr lang="tr-TR"/>
              <a:pPr>
                <a:defRPr/>
              </a:pPr>
              <a:t>11.11.2014</a:t>
            </a:fld>
            <a:endParaRPr lang="tr-TR"/>
          </a:p>
        </p:txBody>
      </p:sp>
      <p:sp>
        <p:nvSpPr>
          <p:cNvPr id="7" name="28 Altbilgi Yer Tutucusu"/>
          <p:cNvSpPr>
            <a:spLocks noGrp="1"/>
          </p:cNvSpPr>
          <p:nvPr>
            <p:ph type="ftr" sz="quarter" idx="11"/>
          </p:nvPr>
        </p:nvSpPr>
        <p:spPr/>
        <p:txBody>
          <a:bodyPr/>
          <a:lstStyle>
            <a:lvl1pPr>
              <a:defRPr/>
            </a:lvl1pPr>
          </a:lstStyle>
          <a:p>
            <a:pPr>
              <a:defRPr/>
            </a:pPr>
            <a:endParaRPr lang="tr-TR"/>
          </a:p>
        </p:txBody>
      </p:sp>
      <p:sp>
        <p:nvSpPr>
          <p:cNvPr id="8" name="6 Slayt Numarası Yer Tutucusu"/>
          <p:cNvSpPr>
            <a:spLocks noGrp="1"/>
          </p:cNvSpPr>
          <p:nvPr>
            <p:ph type="sldNum" sz="quarter" idx="12"/>
          </p:nvPr>
        </p:nvSpPr>
        <p:spPr/>
        <p:txBody>
          <a:bodyPr/>
          <a:lstStyle>
            <a:lvl1pPr>
              <a:defRPr/>
            </a:lvl1pPr>
          </a:lstStyle>
          <a:p>
            <a:pPr>
              <a:defRPr/>
            </a:pPr>
            <a:fld id="{D0368F1C-FD54-4D39-AAA6-52917049AD26}"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3" name="12 Resim Yer Tutucusu"/>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tr-TR" noProof="0" smtClean="0"/>
              <a:t>Resim eklemek için simgeyi tıklatın</a:t>
            </a:r>
            <a:endParaRPr lang="en-US" noProof="0" dirty="0"/>
          </a:p>
        </p:txBody>
      </p:sp>
      <p:sp>
        <p:nvSpPr>
          <p:cNvPr id="17" name="16 Başlık"/>
          <p:cNvSpPr>
            <a:spLocks noGrp="1"/>
          </p:cNvSpPr>
          <p:nvPr>
            <p:ph type="title"/>
          </p:nvPr>
        </p:nvSpPr>
        <p:spPr>
          <a:xfrm>
            <a:off x="381000" y="4993760"/>
            <a:ext cx="5867400" cy="522288"/>
          </a:xfrm>
        </p:spPr>
        <p:txBody>
          <a:bodyPr/>
          <a:lstStyle>
            <a:lvl1pPr algn="l">
              <a:buNone/>
              <a:defRPr sz="2000" b="1"/>
            </a:lvl1pPr>
          </a:lstStyle>
          <a:p>
            <a:r>
              <a:rPr lang="tr-TR" smtClean="0"/>
              <a:t>Asıl başlık stili için tıklatın</a:t>
            </a:r>
            <a:endParaRPr lang="en-US"/>
          </a:p>
        </p:txBody>
      </p:sp>
      <p:sp>
        <p:nvSpPr>
          <p:cNvPr id="26" name="25 Metin Yer Tutucusu"/>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tr-TR" smtClean="0"/>
              <a:t>Asıl metin stillerini düzenlemek için tıklatın</a:t>
            </a:r>
          </a:p>
        </p:txBody>
      </p:sp>
      <p:sp>
        <p:nvSpPr>
          <p:cNvPr id="5" name="6 Veri Yer Tutucusu"/>
          <p:cNvSpPr>
            <a:spLocks noGrp="1"/>
          </p:cNvSpPr>
          <p:nvPr>
            <p:ph type="dt" sz="half" idx="10"/>
          </p:nvPr>
        </p:nvSpPr>
        <p:spPr/>
        <p:txBody>
          <a:bodyPr/>
          <a:lstStyle>
            <a:lvl1pPr>
              <a:defRPr/>
            </a:lvl1pPr>
          </a:lstStyle>
          <a:p>
            <a:pPr>
              <a:defRPr/>
            </a:pPr>
            <a:fld id="{23CE85C4-D689-4307-875E-56B5F1FD6492}" type="datetimeFigureOut">
              <a:rPr lang="tr-TR"/>
              <a:pPr>
                <a:defRPr/>
              </a:pPr>
              <a:t>11.11.2014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30 Slayt Numarası Yer Tutucusu"/>
          <p:cNvSpPr>
            <a:spLocks noGrp="1"/>
          </p:cNvSpPr>
          <p:nvPr>
            <p:ph type="sldNum" sz="quarter" idx="12"/>
          </p:nvPr>
        </p:nvSpPr>
        <p:spPr/>
        <p:txBody>
          <a:bodyPr/>
          <a:lstStyle>
            <a:lvl1pPr>
              <a:defRPr/>
            </a:lvl1pPr>
          </a:lstStyle>
          <a:p>
            <a:pPr>
              <a:defRPr/>
            </a:pPr>
            <a:fld id="{C1D9256B-63CF-47D6-8A50-84F114273ED4}"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10 Veri Yer Tutucusu"/>
          <p:cNvSpPr>
            <a:spLocks noGrp="1"/>
          </p:cNvSpPr>
          <p:nvPr>
            <p:ph type="dt" sz="half" idx="10"/>
          </p:nvPr>
        </p:nvSpPr>
        <p:spPr/>
        <p:txBody>
          <a:bodyPr/>
          <a:lstStyle>
            <a:lvl1pPr>
              <a:defRPr/>
            </a:lvl1pPr>
          </a:lstStyle>
          <a:p>
            <a:pPr>
              <a:defRPr/>
            </a:pPr>
            <a:fld id="{FA193AF5-A509-4DD2-BB88-720C399039D6}" type="datetimeFigureOut">
              <a:rPr lang="tr-TR"/>
              <a:pPr>
                <a:defRPr/>
              </a:pPr>
              <a:t>11.11.2014</a:t>
            </a:fld>
            <a:endParaRPr lang="tr-TR"/>
          </a:p>
        </p:txBody>
      </p:sp>
      <p:sp>
        <p:nvSpPr>
          <p:cNvPr id="5" name="27 Altbilgi Yer Tutucusu"/>
          <p:cNvSpPr>
            <a:spLocks noGrp="1"/>
          </p:cNvSpPr>
          <p:nvPr>
            <p:ph type="ftr" sz="quarter" idx="11"/>
          </p:nvPr>
        </p:nvSpPr>
        <p:spPr/>
        <p:txBody>
          <a:bodyPr/>
          <a:lstStyle>
            <a:lvl1pPr>
              <a:defRPr/>
            </a:lvl1pPr>
          </a:lstStyle>
          <a:p>
            <a:pPr>
              <a:defRPr/>
            </a:pPr>
            <a:endParaRPr lang="tr-TR"/>
          </a:p>
        </p:txBody>
      </p:sp>
      <p:sp>
        <p:nvSpPr>
          <p:cNvPr id="6" name="4 Slayt Numarası Yer Tutucusu"/>
          <p:cNvSpPr>
            <a:spLocks noGrp="1"/>
          </p:cNvSpPr>
          <p:nvPr>
            <p:ph type="sldNum" sz="quarter" idx="12"/>
          </p:nvPr>
        </p:nvSpPr>
        <p:spPr/>
        <p:txBody>
          <a:bodyPr/>
          <a:lstStyle>
            <a:lvl1pPr>
              <a:defRPr/>
            </a:lvl1pPr>
          </a:lstStyle>
          <a:p>
            <a:pPr>
              <a:defRPr/>
            </a:pPr>
            <a:fld id="{122FBFDA-E213-430B-9AB6-6CDC68917169}"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0421" name="7 Metin Yer Tutucusu"/>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
        <p:nvSpPr>
          <p:cNvPr id="11" name="10 Veri Yer Tutucusu"/>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defRPr>
            </a:lvl1pPr>
          </a:lstStyle>
          <a:p>
            <a:pPr>
              <a:defRPr/>
            </a:pPr>
            <a:fld id="{176B6E9C-65D7-455A-B5F9-6C8FE44B590F}" type="datetimeFigureOut">
              <a:rPr lang="tr-TR"/>
              <a:pPr>
                <a:defRPr/>
              </a:pPr>
              <a:t>11.11.2014</a:t>
            </a:fld>
            <a:endParaRPr lang="tr-TR"/>
          </a:p>
        </p:txBody>
      </p:sp>
      <p:sp>
        <p:nvSpPr>
          <p:cNvPr id="28" name="27 Altbilgi Yer Tutucusu"/>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endParaRPr lang="tr-TR"/>
          </a:p>
        </p:txBody>
      </p:sp>
      <p:sp>
        <p:nvSpPr>
          <p:cNvPr id="5" name="4 Slayt Numarası Yer Tutucusu"/>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fld id="{B102DDD9-A769-420E-B742-3D73FFB8606F}" type="slidenum">
              <a:rPr lang="tr-TR"/>
              <a:pPr>
                <a:defRPr/>
              </a:pPr>
              <a:t>‹#›</a:t>
            </a:fld>
            <a:endParaRPr lang="tr-TR"/>
          </a:p>
        </p:txBody>
      </p:sp>
      <p:sp>
        <p:nvSpPr>
          <p:cNvPr id="10" name="9 Başlık Yer Tutucusu"/>
          <p:cNvSpPr>
            <a:spLocks noGrp="1"/>
          </p:cNvSpPr>
          <p:nvPr>
            <p:ph type="title"/>
          </p:nvPr>
        </p:nvSpPr>
        <p:spPr>
          <a:xfrm>
            <a:off x="304800" y="457200"/>
            <a:ext cx="8686800" cy="838200"/>
          </a:xfrm>
          <a:prstGeom prst="rect">
            <a:avLst/>
          </a:prstGeom>
        </p:spPr>
        <p:txBody>
          <a:bodyPr vert="horz" anchor="ctr">
            <a:normAutofit/>
          </a:bodyPr>
          <a:lstStyle/>
          <a:p>
            <a:r>
              <a:rPr lang="tr-TR" smtClean="0"/>
              <a:t>Asıl başlık stili için tıklatın</a:t>
            </a:r>
            <a:endParaRPr lang="en-US"/>
          </a:p>
        </p:txBody>
      </p:sp>
      <p:sp>
        <p:nvSpPr>
          <p:cNvPr id="9" name="8 Düz Bağlayıcı"/>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11 Düz Bağlayıcı"/>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1" r:id="rId4"/>
    <p:sldLayoutId id="2147483705" r:id="rId5"/>
    <p:sldLayoutId id="2147483700" r:id="rId6"/>
    <p:sldLayoutId id="2147483706" r:id="rId7"/>
    <p:sldLayoutId id="2147483707" r:id="rId8"/>
    <p:sldLayoutId id="2147483699" r:id="rId9"/>
    <p:sldLayoutId id="2147483708" r:id="rId10"/>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8.pn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395536" y="980728"/>
            <a:ext cx="8458200" cy="1512167"/>
          </a:xfrm>
        </p:spPr>
        <p:txBody>
          <a:bodyPr/>
          <a:lstStyle/>
          <a:p>
            <a:pPr eaLnBrk="1" fontAlgn="auto" hangingPunct="1">
              <a:spcAft>
                <a:spcPts val="0"/>
              </a:spcAft>
              <a:defRPr/>
            </a:pPr>
            <a:r>
              <a:rPr lang="tr-TR" sz="4800" dirty="0" smtClean="0"/>
              <a:t>ROMATOLOJİK FİZİK MUAYENE</a:t>
            </a:r>
            <a:endParaRPr lang="tr-TR" sz="4800" dirty="0"/>
          </a:p>
        </p:txBody>
      </p:sp>
      <p:sp>
        <p:nvSpPr>
          <p:cNvPr id="3" name="2 Alt Başlık"/>
          <p:cNvSpPr>
            <a:spLocks noGrp="1"/>
          </p:cNvSpPr>
          <p:nvPr>
            <p:ph type="subTitle" idx="1"/>
          </p:nvPr>
        </p:nvSpPr>
        <p:spPr>
          <a:xfrm>
            <a:off x="685800" y="5157788"/>
            <a:ext cx="8458200" cy="554037"/>
          </a:xfrm>
        </p:spPr>
        <p:txBody>
          <a:bodyPr>
            <a:normAutofit fontScale="92500"/>
          </a:bodyPr>
          <a:lstStyle/>
          <a:p>
            <a:pPr eaLnBrk="1" fontAlgn="auto" hangingPunct="1">
              <a:spcAft>
                <a:spcPts val="0"/>
              </a:spcAft>
              <a:buFont typeface="Wingdings 2"/>
              <a:buNone/>
              <a:defRPr/>
            </a:pPr>
            <a:r>
              <a:rPr lang="tr-TR" dirty="0" smtClean="0"/>
              <a:t>                                                 </a:t>
            </a:r>
            <a:r>
              <a:rPr lang="tr-TR" sz="2800" dirty="0" smtClean="0"/>
              <a:t>Araş.Gör.Dr. </a:t>
            </a:r>
            <a:r>
              <a:rPr lang="tr-TR" sz="2800" dirty="0" smtClean="0">
                <a:solidFill>
                  <a:srgbClr val="C00000"/>
                </a:solidFill>
              </a:rPr>
              <a:t>Salih Z</a:t>
            </a:r>
            <a:r>
              <a:rPr lang="tr-TR" sz="2800" dirty="0" smtClean="0"/>
              <a:t>. </a:t>
            </a:r>
            <a:r>
              <a:rPr lang="tr-TR" sz="2800" dirty="0" smtClean="0">
                <a:solidFill>
                  <a:srgbClr val="0070C0"/>
                </a:solidFill>
              </a:rPr>
              <a:t>KARSLIOĞLU</a:t>
            </a:r>
            <a:endParaRPr lang="tr-TR" sz="2800" dirty="0">
              <a:solidFill>
                <a:srgbClr val="0070C0"/>
              </a:solidFill>
            </a:endParaRPr>
          </a:p>
        </p:txBody>
      </p:sp>
      <p:pic>
        <p:nvPicPr>
          <p:cNvPr id="15363" name="3 Resim" descr="romatoloji.png"/>
          <p:cNvPicPr>
            <a:picLocks noChangeAspect="1"/>
          </p:cNvPicPr>
          <p:nvPr/>
        </p:nvPicPr>
        <p:blipFill>
          <a:blip r:embed="rId2"/>
          <a:srcRect/>
          <a:stretch>
            <a:fillRect/>
          </a:stretch>
        </p:blipFill>
        <p:spPr bwMode="auto">
          <a:xfrm>
            <a:off x="5219700" y="2349500"/>
            <a:ext cx="2619375" cy="1943100"/>
          </a:xfrm>
          <a:prstGeom prst="rect">
            <a:avLst/>
          </a:prstGeom>
          <a:noFill/>
          <a:ln w="9525">
            <a:noFill/>
            <a:miter lim="800000"/>
            <a:headEnd/>
            <a:tailEnd/>
          </a:ln>
        </p:spPr>
      </p:pic>
      <p:pic>
        <p:nvPicPr>
          <p:cNvPr id="15364" name="4 Resim" descr="romato2.jpg"/>
          <p:cNvPicPr>
            <a:picLocks noChangeAspect="1"/>
          </p:cNvPicPr>
          <p:nvPr/>
        </p:nvPicPr>
        <p:blipFill>
          <a:blip r:embed="rId3"/>
          <a:srcRect/>
          <a:stretch>
            <a:fillRect/>
          </a:stretch>
        </p:blipFill>
        <p:spPr bwMode="auto">
          <a:xfrm>
            <a:off x="755650" y="2349500"/>
            <a:ext cx="2714625"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Kas İskelet </a:t>
            </a:r>
            <a:r>
              <a:rPr lang="tr-TR" dirty="0" err="1" smtClean="0"/>
              <a:t>sİstem</a:t>
            </a:r>
            <a:r>
              <a:rPr lang="tr-TR" dirty="0" smtClean="0"/>
              <a:t> </a:t>
            </a:r>
            <a:r>
              <a:rPr lang="tr-TR" dirty="0" err="1" smtClean="0"/>
              <a:t>muayenesİ</a:t>
            </a:r>
            <a:endParaRPr lang="tr-TR" dirty="0"/>
          </a:p>
        </p:txBody>
      </p:sp>
      <p:sp>
        <p:nvSpPr>
          <p:cNvPr id="24578" name="2 İçerik Yer Tutucusu"/>
          <p:cNvSpPr>
            <a:spLocks noGrp="1"/>
          </p:cNvSpPr>
          <p:nvPr>
            <p:ph idx="1"/>
          </p:nvPr>
        </p:nvSpPr>
        <p:spPr/>
        <p:txBody>
          <a:bodyPr/>
          <a:lstStyle/>
          <a:p>
            <a:pPr eaLnBrk="1" hangingPunct="1"/>
            <a:r>
              <a:rPr lang="tr-TR" smtClean="0"/>
              <a:t>Kızarıklık ve ısı artışı:</a:t>
            </a:r>
          </a:p>
          <a:p>
            <a:pPr lvl="1" eaLnBrk="1" hangingPunct="1"/>
            <a:r>
              <a:rPr lang="tr-TR" smtClean="0"/>
              <a:t>Eklem üzerindeki derinin sıcak oluşu, altta inflamatuar ya da enfeksiyöz bir olay olduğunu düşündürür.</a:t>
            </a:r>
          </a:p>
          <a:p>
            <a:pPr lvl="1" eaLnBrk="1" hangingPunct="1"/>
            <a:r>
              <a:rPr lang="tr-TR" smtClean="0"/>
              <a:t>Kızarık ve sıcak bir monoartritte hemen artrosentez yapılarak mikroorganizma ve kristal araştırması yapılması gerekir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Kas İskelet </a:t>
            </a:r>
            <a:r>
              <a:rPr lang="tr-TR" dirty="0" err="1" smtClean="0"/>
              <a:t>sİstem</a:t>
            </a:r>
            <a:r>
              <a:rPr lang="tr-TR" dirty="0" smtClean="0"/>
              <a:t> </a:t>
            </a:r>
            <a:r>
              <a:rPr lang="tr-TR" dirty="0" err="1" smtClean="0"/>
              <a:t>muayenesİ</a:t>
            </a:r>
            <a:endParaRPr lang="tr-TR" dirty="0"/>
          </a:p>
        </p:txBody>
      </p:sp>
      <p:sp>
        <p:nvSpPr>
          <p:cNvPr id="25602" name="2 İçerik Yer Tutucusu"/>
          <p:cNvSpPr>
            <a:spLocks noGrp="1"/>
          </p:cNvSpPr>
          <p:nvPr>
            <p:ph idx="1"/>
          </p:nvPr>
        </p:nvSpPr>
        <p:spPr/>
        <p:txBody>
          <a:bodyPr/>
          <a:lstStyle/>
          <a:p>
            <a:pPr eaLnBrk="1" hangingPunct="1"/>
            <a:r>
              <a:rPr lang="tr-TR" smtClean="0"/>
              <a:t>Eklem Hareket Açıklığı ve Deformitelerin Değerlendirilmesi:</a:t>
            </a:r>
          </a:p>
          <a:p>
            <a:pPr lvl="1" eaLnBrk="1" hangingPunct="1"/>
            <a:r>
              <a:rPr lang="tr-TR" smtClean="0"/>
              <a:t>Öncelikle eklem hareket açıklığı değerlendirilmelidir. Bunun için eklem hareketleri belirli bir sıfır başlangıç pozisyonundan ölçülmelidir.</a:t>
            </a:r>
          </a:p>
          <a:p>
            <a:pPr lvl="1" eaLnBrk="1" hangingPunct="1"/>
            <a:r>
              <a:rPr lang="tr-TR" smtClean="0"/>
              <a:t>Bir ekstremitenin tam ekstansiyondaki anatomik pozisyonu 0º kabul edilir.</a:t>
            </a:r>
          </a:p>
          <a:p>
            <a:pPr lvl="1" eaLnBrk="1" hangingPunct="1"/>
            <a:r>
              <a:rPr lang="tr-TR" smtClean="0"/>
              <a:t>Eklem hareket açıklığı, karşı taraf eklem ile karşılaştırılmalı olarak değerlendirilmelidir.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Kas İskelet </a:t>
            </a:r>
            <a:r>
              <a:rPr lang="tr-TR" dirty="0" err="1" smtClean="0"/>
              <a:t>sİstem</a:t>
            </a:r>
            <a:r>
              <a:rPr lang="tr-TR" dirty="0" smtClean="0"/>
              <a:t> </a:t>
            </a:r>
            <a:r>
              <a:rPr lang="tr-TR" dirty="0" err="1" smtClean="0"/>
              <a:t>muayenesİ</a:t>
            </a:r>
            <a:endParaRPr lang="tr-TR" dirty="0"/>
          </a:p>
        </p:txBody>
      </p:sp>
      <p:sp>
        <p:nvSpPr>
          <p:cNvPr id="3" name="2 İçerik Yer Tutucusu"/>
          <p:cNvSpPr>
            <a:spLocks noGrp="1"/>
          </p:cNvSpPr>
          <p:nvPr>
            <p:ph idx="1"/>
          </p:nvPr>
        </p:nvSpPr>
        <p:spPr/>
        <p:txBody>
          <a:bodyPr>
            <a:normAutofit fontScale="92500" lnSpcReduction="10000"/>
          </a:bodyPr>
          <a:lstStyle/>
          <a:p>
            <a:pPr eaLnBrk="1" fontAlgn="auto" hangingPunct="1">
              <a:spcAft>
                <a:spcPts val="0"/>
              </a:spcAft>
              <a:buFont typeface="Wingdings 2"/>
              <a:buChar char=""/>
              <a:defRPr/>
            </a:pPr>
            <a:r>
              <a:rPr lang="tr-TR" dirty="0" smtClean="0"/>
              <a:t>Eklem Hareket Açıklığı ve </a:t>
            </a:r>
            <a:r>
              <a:rPr lang="tr-TR" dirty="0" err="1" smtClean="0"/>
              <a:t>Deformitelerin</a:t>
            </a:r>
            <a:r>
              <a:rPr lang="tr-TR" dirty="0" smtClean="0"/>
              <a:t> Değerlendirilmesi:</a:t>
            </a:r>
          </a:p>
          <a:p>
            <a:pPr lvl="1" eaLnBrk="1" fontAlgn="auto" hangingPunct="1">
              <a:spcAft>
                <a:spcPts val="0"/>
              </a:spcAft>
              <a:buFont typeface="Wingdings 2"/>
              <a:buChar char=""/>
              <a:defRPr/>
            </a:pPr>
            <a:r>
              <a:rPr lang="tr-TR" dirty="0" smtClean="0"/>
              <a:t>Eklem hareket açıklığı, eklemin aktif ve pasif hareketleri ile belirlenir.</a:t>
            </a:r>
          </a:p>
          <a:p>
            <a:pPr lvl="1" eaLnBrk="1" fontAlgn="auto" hangingPunct="1">
              <a:spcAft>
                <a:spcPts val="0"/>
              </a:spcAft>
              <a:buFont typeface="Wingdings 2"/>
              <a:buChar char=""/>
              <a:defRPr/>
            </a:pPr>
            <a:r>
              <a:rPr lang="tr-TR" dirty="0" smtClean="0"/>
              <a:t>Pasif eklem hareketi, eklem hakkında daha fazla bilgi verir. Çünkü aktif hareketler, kas güçsüzlüğü veya </a:t>
            </a:r>
            <a:r>
              <a:rPr lang="tr-TR" dirty="0" err="1" smtClean="0"/>
              <a:t>tendon</a:t>
            </a:r>
            <a:r>
              <a:rPr lang="tr-TR" dirty="0" smtClean="0"/>
              <a:t> lezyonları gibi eklem dışı patolojiler nedeni ile de kısıtlanmış olabilir.</a:t>
            </a:r>
          </a:p>
          <a:p>
            <a:pPr lvl="1" eaLnBrk="1" fontAlgn="auto" hangingPunct="1">
              <a:spcAft>
                <a:spcPts val="0"/>
              </a:spcAft>
              <a:buFont typeface="Wingdings 2"/>
              <a:buChar char=""/>
              <a:defRPr/>
            </a:pPr>
            <a:r>
              <a:rPr lang="tr-TR" dirty="0" smtClean="0"/>
              <a:t>Pasif hareket yeteneği normal, ancak aktif hareket yeteneği kısıtlı ise </a:t>
            </a:r>
            <a:r>
              <a:rPr lang="tr-TR" dirty="0" err="1" smtClean="0"/>
              <a:t>miyopati</a:t>
            </a:r>
            <a:r>
              <a:rPr lang="tr-TR" dirty="0" smtClean="0"/>
              <a:t>, bağ/kas yırtığı gibi kas patolojisi veya nörolojik bir problem düşünülmelidir</a:t>
            </a:r>
            <a:endParaRPr lang="tr-T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Kas İskelet </a:t>
            </a:r>
            <a:r>
              <a:rPr lang="tr-TR" dirty="0" err="1" smtClean="0"/>
              <a:t>sİstem</a:t>
            </a:r>
            <a:r>
              <a:rPr lang="tr-TR" dirty="0" smtClean="0"/>
              <a:t> </a:t>
            </a:r>
            <a:r>
              <a:rPr lang="tr-TR" dirty="0" err="1" smtClean="0"/>
              <a:t>muayenesİ</a:t>
            </a:r>
            <a:endParaRPr lang="tr-TR" dirty="0"/>
          </a:p>
        </p:txBody>
      </p:sp>
      <p:sp>
        <p:nvSpPr>
          <p:cNvPr id="27650" name="2 İçerik Yer Tutucusu"/>
          <p:cNvSpPr>
            <a:spLocks noGrp="1"/>
          </p:cNvSpPr>
          <p:nvPr>
            <p:ph idx="1"/>
          </p:nvPr>
        </p:nvSpPr>
        <p:spPr/>
        <p:txBody>
          <a:bodyPr/>
          <a:lstStyle/>
          <a:p>
            <a:pPr eaLnBrk="1" hangingPunct="1"/>
            <a:r>
              <a:rPr lang="tr-TR" smtClean="0"/>
              <a:t>Eklem Hareket Açıklığı ve Deformitelerin Değerlendirilmesi:</a:t>
            </a:r>
          </a:p>
          <a:p>
            <a:pPr lvl="1" eaLnBrk="1" hangingPunct="1"/>
            <a:r>
              <a:rPr lang="tr-TR" smtClean="0"/>
              <a:t>Omurga hareketlerinde kısıtlılık spondiloartropatilere veya mekanik patolojilere bağlı olabilir.</a:t>
            </a:r>
          </a:p>
          <a:p>
            <a:pPr lvl="1" eaLnBrk="1" hangingPunct="1"/>
            <a:r>
              <a:rPr lang="tr-TR" smtClean="0"/>
              <a:t>Ankilozan spondilit tüm yönlerde omurga kısıtlığı yaparken, mekanik patolojilerde genellikle yalnızca öne fleksiyon kısıtlanır</a:t>
            </a:r>
            <a:r>
              <a:rPr lang="tr-TR" smtClean="0">
                <a:latin typeface="Arial"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tr-TR" cap="none" smtClean="0">
              <a:effectLst/>
            </a:endParaRPr>
          </a:p>
        </p:txBody>
      </p:sp>
      <p:sp>
        <p:nvSpPr>
          <p:cNvPr id="28674" name="Rectangle 3"/>
          <p:cNvSpPr>
            <a:spLocks noGrp="1"/>
          </p:cNvSpPr>
          <p:nvPr>
            <p:ph type="body" idx="4294967295"/>
          </p:nvPr>
        </p:nvSpPr>
        <p:spPr/>
        <p:txBody>
          <a:bodyPr/>
          <a:lstStyle/>
          <a:p>
            <a:pPr eaLnBrk="1" hangingPunct="1"/>
            <a:r>
              <a:rPr lang="tr-TR" smtClean="0"/>
              <a:t>Omurga muayenesi</a:t>
            </a:r>
          </a:p>
          <a:p>
            <a:pPr lvl="1"/>
            <a:r>
              <a:rPr lang="tr-TR" smtClean="0"/>
              <a:t>Servikal omurga hareketlerini değerlendirmek için hastadan şu hareketleri yapması istenir;</a:t>
            </a:r>
          </a:p>
          <a:p>
            <a:pPr lvl="2"/>
            <a:r>
              <a:rPr lang="tr-TR" smtClean="0"/>
              <a:t>Rotasyon(70º): Sağ ve sol omuzdan geriye doğru bak</a:t>
            </a:r>
            <a:r>
              <a:rPr lang="tr-TR" smtClean="0">
                <a:latin typeface="Arial" charset="0"/>
              </a:rPr>
              <a:t>.</a:t>
            </a:r>
          </a:p>
          <a:p>
            <a:pPr lvl="2"/>
            <a:r>
              <a:rPr lang="tr-TR" smtClean="0"/>
              <a:t>Fleksiyon(45º): Aşağı bak çeneni göğsüne değdir.</a:t>
            </a:r>
          </a:p>
          <a:p>
            <a:pPr lvl="2"/>
            <a:r>
              <a:rPr lang="tr-TR" smtClean="0"/>
              <a:t>Ekstansiyon(45º): Yukarı bak ve başını arkaya kaldır</a:t>
            </a:r>
            <a:r>
              <a:rPr lang="tr-TR" smtClean="0">
                <a:latin typeface="Arial" charset="0"/>
              </a:rPr>
              <a:t>.</a:t>
            </a:r>
          </a:p>
          <a:p>
            <a:pPr lvl="2"/>
            <a:r>
              <a:rPr lang="tr-TR" smtClean="0"/>
              <a:t>Lateral fleksiyon(45º): Başını kulağın omuza değecek şekilde sağa sola eğ.</a:t>
            </a:r>
          </a:p>
          <a:p>
            <a:pPr lvl="1" eaLnBrk="1" hangingPunct="1"/>
            <a:endParaRPr lang="tr-T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tr-TR" cap="none" smtClean="0">
              <a:effectLst/>
            </a:endParaRPr>
          </a:p>
        </p:txBody>
      </p:sp>
      <p:sp>
        <p:nvSpPr>
          <p:cNvPr id="29698" name="Rectangle 3"/>
          <p:cNvSpPr>
            <a:spLocks noGrp="1"/>
          </p:cNvSpPr>
          <p:nvPr>
            <p:ph type="body" idx="4294967295"/>
          </p:nvPr>
        </p:nvSpPr>
        <p:spPr/>
        <p:txBody>
          <a:bodyPr/>
          <a:lstStyle/>
          <a:p>
            <a:pPr eaLnBrk="1" hangingPunct="1"/>
            <a:r>
              <a:rPr lang="tr-TR" smtClean="0"/>
              <a:t>Omurga muayenesi</a:t>
            </a:r>
          </a:p>
          <a:p>
            <a:pPr lvl="1"/>
            <a:r>
              <a:rPr lang="tr-TR" smtClean="0"/>
              <a:t>Servikal disk lezyonundan kuşkulanıldığında hasta ayakta veya oturur durumda iken,hekim elini hastanın başına koyar ve aşağı doğru hafif bir basınç uygular. </a:t>
            </a:r>
          </a:p>
          <a:p>
            <a:pPr lvl="1"/>
            <a:r>
              <a:rPr lang="tr-TR" smtClean="0"/>
              <a:t>Bu test boyun fleksiyonda iken de tekrarlanabilir. Eğer tipik yansıma ağrısı oluşursa kök basısı doğrulanmış olur</a:t>
            </a:r>
            <a:r>
              <a:rPr lang="tr-TR" b="1" smtClean="0"/>
              <a:t>(Foraminal kompresyon testi)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tr-TR" cap="none" smtClean="0">
              <a:effectLst/>
            </a:endParaRPr>
          </a:p>
        </p:txBody>
      </p:sp>
      <p:sp>
        <p:nvSpPr>
          <p:cNvPr id="30722" name="Rectangle 3"/>
          <p:cNvSpPr>
            <a:spLocks noGrp="1"/>
          </p:cNvSpPr>
          <p:nvPr>
            <p:ph type="body" idx="4294967295"/>
          </p:nvPr>
        </p:nvSpPr>
        <p:spPr/>
        <p:txBody>
          <a:bodyPr/>
          <a:lstStyle/>
          <a:p>
            <a:pPr eaLnBrk="1" hangingPunct="1"/>
            <a:r>
              <a:rPr lang="tr-TR" smtClean="0"/>
              <a:t>Omurga muayenesi</a:t>
            </a:r>
          </a:p>
          <a:p>
            <a:pPr lvl="1"/>
            <a:r>
              <a:rPr lang="tr-TR" smtClean="0"/>
              <a:t>Lomber vertebraların muayenesi için hasta ayakta olmalıdır.</a:t>
            </a:r>
          </a:p>
          <a:p>
            <a:pPr lvl="1"/>
            <a:r>
              <a:rPr lang="tr-TR" smtClean="0"/>
              <a:t>Dorsal kifoz, lomber lordoz düzleşmesi ve lumbosakral hareketlerin tüm yönlere doğru kısıtlanması </a:t>
            </a:r>
            <a:r>
              <a:rPr lang="tr-TR" smtClean="0">
                <a:solidFill>
                  <a:schemeClr val="hlink"/>
                </a:solidFill>
              </a:rPr>
              <a:t>spondiliti</a:t>
            </a:r>
            <a:r>
              <a:rPr lang="tr-TR" smtClean="0"/>
              <a:t>, kifoza bağlı turunkal kısalma </a:t>
            </a:r>
            <a:r>
              <a:rPr lang="tr-TR" smtClean="0">
                <a:solidFill>
                  <a:schemeClr val="hlink"/>
                </a:solidFill>
              </a:rPr>
              <a:t>osteoporozu</a:t>
            </a:r>
            <a:r>
              <a:rPr lang="tr-TR" smtClean="0"/>
              <a:t>, skolyoz ve spazm ise </a:t>
            </a:r>
            <a:r>
              <a:rPr lang="tr-TR" smtClean="0">
                <a:solidFill>
                  <a:schemeClr val="hlink"/>
                </a:solidFill>
              </a:rPr>
              <a:t>lomber disk patolojisini</a:t>
            </a:r>
            <a:r>
              <a:rPr lang="tr-TR" smtClean="0"/>
              <a:t> akla getirir.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endParaRPr lang="tr-TR" cap="none" smtClean="0">
              <a:effectLst/>
            </a:endParaRPr>
          </a:p>
        </p:txBody>
      </p:sp>
      <p:sp>
        <p:nvSpPr>
          <p:cNvPr id="31746" name="Rectangle 3"/>
          <p:cNvSpPr>
            <a:spLocks noGrp="1"/>
          </p:cNvSpPr>
          <p:nvPr>
            <p:ph type="body" idx="4294967295"/>
          </p:nvPr>
        </p:nvSpPr>
        <p:spPr/>
        <p:txBody>
          <a:bodyPr/>
          <a:lstStyle/>
          <a:p>
            <a:pPr eaLnBrk="1" hangingPunct="1"/>
            <a:r>
              <a:rPr lang="tr-TR" smtClean="0"/>
              <a:t>Omurga muayenesi</a:t>
            </a:r>
          </a:p>
          <a:p>
            <a:pPr lvl="1"/>
            <a:r>
              <a:rPr lang="tr-TR" smtClean="0"/>
              <a:t>Lumbosakral bölgedeki iki çukurcuk(venüs çukurcukları) sakroiliak eklemin yerini gösterir. Bu çukurlar üzerine baş parmakla basılması sakroiliak duyarlılığı gösterebilir.</a:t>
            </a:r>
          </a:p>
          <a:p>
            <a:pPr lvl="1"/>
            <a:r>
              <a:rPr lang="tr-TR" smtClean="0"/>
              <a:t>Sakroilak eklemde patoloji varsa yüzükoyun uzanmış hastanın sakrumu üzerine kuvvetli bir basınç uygulandığında ağrı oluşur.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tr-TR" cap="none" smtClean="0">
              <a:effectLst/>
            </a:endParaRPr>
          </a:p>
        </p:txBody>
      </p:sp>
      <p:pic>
        <p:nvPicPr>
          <p:cNvPr id="32770" name="Picture 4" descr="0"/>
          <p:cNvPicPr>
            <a:picLocks noChangeAspect="1" noChangeArrowheads="1"/>
          </p:cNvPicPr>
          <p:nvPr>
            <p:ph type="body" idx="4294967295"/>
          </p:nvPr>
        </p:nvPicPr>
        <p:blipFill>
          <a:blip r:embed="rId2"/>
          <a:srcRect/>
          <a:stretch>
            <a:fillRect/>
          </a:stretch>
        </p:blipFill>
        <p:spPr>
          <a:xfrm>
            <a:off x="250825" y="1341438"/>
            <a:ext cx="4572000" cy="3429000"/>
          </a:xfrm>
        </p:spPr>
      </p:pic>
      <p:pic>
        <p:nvPicPr>
          <p:cNvPr id="32771" name="Picture 5"/>
          <p:cNvPicPr>
            <a:picLocks noChangeAspect="1" noChangeArrowheads="1"/>
          </p:cNvPicPr>
          <p:nvPr/>
        </p:nvPicPr>
        <p:blipFill>
          <a:blip r:embed="rId3"/>
          <a:srcRect/>
          <a:stretch>
            <a:fillRect/>
          </a:stretch>
        </p:blipFill>
        <p:spPr bwMode="auto">
          <a:xfrm>
            <a:off x="4932363" y="1844675"/>
            <a:ext cx="4105275" cy="21336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tr-TR" cap="none" smtClean="0">
              <a:effectLst/>
            </a:endParaRPr>
          </a:p>
        </p:txBody>
      </p:sp>
      <p:sp>
        <p:nvSpPr>
          <p:cNvPr id="33794" name="Rectangle 3"/>
          <p:cNvSpPr>
            <a:spLocks noGrp="1"/>
          </p:cNvSpPr>
          <p:nvPr>
            <p:ph type="body" idx="4294967295"/>
          </p:nvPr>
        </p:nvSpPr>
        <p:spPr/>
        <p:txBody>
          <a:bodyPr/>
          <a:lstStyle/>
          <a:p>
            <a:r>
              <a:rPr lang="tr-TR" smtClean="0"/>
              <a:t>Omurga muayenesi </a:t>
            </a:r>
          </a:p>
          <a:p>
            <a:pPr lvl="1"/>
            <a:r>
              <a:rPr lang="tr-TR" smtClean="0"/>
              <a:t>Lomber disk hernisinin tanısında düz bacak kaldırma testi kullanılır. </a:t>
            </a:r>
          </a:p>
          <a:p>
            <a:pPr lvl="1"/>
            <a:r>
              <a:rPr lang="tr-TR" smtClean="0"/>
              <a:t>Bacak tam ekstansiyonda iken bir elle yukarı doğru kaldırılır. Bel bölgesinden bacağa doğru yayılan ağrı da test pozitif olarak kabul edilir.</a:t>
            </a:r>
          </a:p>
          <a:p>
            <a:pPr lvl="1"/>
            <a:r>
              <a:rPr lang="tr-TR" smtClean="0"/>
              <a:t>60º’ye kadar pozitif olan sonuçlar anlamlı olarak kabul edilir.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tr-TR" cap="none" smtClean="0">
                <a:effectLst/>
                <a:latin typeface="Arial" charset="0"/>
              </a:rPr>
              <a:t>AMAÇ</a:t>
            </a:r>
          </a:p>
        </p:txBody>
      </p:sp>
      <p:sp>
        <p:nvSpPr>
          <p:cNvPr id="16386" name="Rectangle 3"/>
          <p:cNvSpPr>
            <a:spLocks noGrp="1"/>
          </p:cNvSpPr>
          <p:nvPr>
            <p:ph type="body" idx="4294967295"/>
          </p:nvPr>
        </p:nvSpPr>
        <p:spPr/>
        <p:txBody>
          <a:bodyPr/>
          <a:lstStyle/>
          <a:p>
            <a:r>
              <a:rPr lang="tr-TR" smtClean="0">
                <a:latin typeface="Arial" charset="0"/>
              </a:rPr>
              <a:t>Romatolojik hastalıkların fizik muayene bulgularını öğrenebilmek</a:t>
            </a:r>
          </a:p>
          <a:p>
            <a:r>
              <a:rPr lang="tr-TR" smtClean="0">
                <a:latin typeface="Arial" charset="0"/>
              </a:rPr>
              <a:t>Fizik muayne bulguları ile ayırıcı tanıya gidebilmek</a:t>
            </a:r>
          </a:p>
          <a:p>
            <a:endParaRPr lang="tr-TR" smtClean="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tr-TR" cap="none" smtClean="0">
              <a:effectLst/>
            </a:endParaRPr>
          </a:p>
        </p:txBody>
      </p:sp>
      <p:pic>
        <p:nvPicPr>
          <p:cNvPr id="34818" name="Picture 4"/>
          <p:cNvPicPr>
            <a:picLocks noChangeAspect="1" noChangeArrowheads="1"/>
          </p:cNvPicPr>
          <p:nvPr>
            <p:ph type="body" idx="4294967295"/>
          </p:nvPr>
        </p:nvPicPr>
        <p:blipFill>
          <a:blip r:embed="rId2"/>
          <a:srcRect/>
          <a:stretch>
            <a:fillRect/>
          </a:stretch>
        </p:blipFill>
        <p:spPr>
          <a:xfrm>
            <a:off x="5651500" y="1628775"/>
            <a:ext cx="2736850" cy="1584325"/>
          </a:xfrm>
        </p:spPr>
      </p:pic>
      <p:pic>
        <p:nvPicPr>
          <p:cNvPr id="34819" name="Picture 5"/>
          <p:cNvPicPr>
            <a:picLocks noChangeAspect="1" noChangeArrowheads="1"/>
          </p:cNvPicPr>
          <p:nvPr/>
        </p:nvPicPr>
        <p:blipFill>
          <a:blip r:embed="rId3"/>
          <a:srcRect/>
          <a:stretch>
            <a:fillRect/>
          </a:stretch>
        </p:blipFill>
        <p:spPr bwMode="auto">
          <a:xfrm>
            <a:off x="539750" y="1844675"/>
            <a:ext cx="1584325" cy="1671638"/>
          </a:xfrm>
          <a:prstGeom prst="rect">
            <a:avLst/>
          </a:prstGeom>
          <a:noFill/>
          <a:ln w="9525">
            <a:noFill/>
            <a:miter lim="800000"/>
            <a:headEnd/>
            <a:tailEnd/>
          </a:ln>
        </p:spPr>
      </p:pic>
      <p:pic>
        <p:nvPicPr>
          <p:cNvPr id="34820" name="Picture 6"/>
          <p:cNvPicPr>
            <a:picLocks noChangeAspect="1" noChangeArrowheads="1"/>
          </p:cNvPicPr>
          <p:nvPr/>
        </p:nvPicPr>
        <p:blipFill>
          <a:blip r:embed="rId4"/>
          <a:srcRect/>
          <a:stretch>
            <a:fillRect/>
          </a:stretch>
        </p:blipFill>
        <p:spPr bwMode="auto">
          <a:xfrm>
            <a:off x="2771775" y="1844675"/>
            <a:ext cx="1439863" cy="1695450"/>
          </a:xfrm>
          <a:prstGeom prst="rect">
            <a:avLst/>
          </a:prstGeom>
          <a:noFill/>
          <a:ln w="9525">
            <a:noFill/>
            <a:miter lim="800000"/>
            <a:headEnd/>
            <a:tailEnd/>
          </a:ln>
        </p:spPr>
      </p:pic>
      <p:pic>
        <p:nvPicPr>
          <p:cNvPr id="34821" name="Picture 6" descr="indir"/>
          <p:cNvPicPr>
            <a:picLocks noChangeAspect="1" noChangeArrowheads="1"/>
          </p:cNvPicPr>
          <p:nvPr/>
        </p:nvPicPr>
        <p:blipFill>
          <a:blip r:embed="rId5"/>
          <a:srcRect/>
          <a:stretch>
            <a:fillRect/>
          </a:stretch>
        </p:blipFill>
        <p:spPr bwMode="auto">
          <a:xfrm>
            <a:off x="6227763" y="3429000"/>
            <a:ext cx="2095500" cy="218122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3" name="2 İçerik Yer Tutucusu"/>
          <p:cNvSpPr>
            <a:spLocks noGrp="1"/>
          </p:cNvSpPr>
          <p:nvPr>
            <p:ph idx="1"/>
          </p:nvPr>
        </p:nvSpPr>
        <p:spPr/>
        <p:txBody>
          <a:bodyPr>
            <a:normAutofit fontScale="92500" lnSpcReduction="10000"/>
          </a:bodyPr>
          <a:lstStyle/>
          <a:p>
            <a:pPr eaLnBrk="1" fontAlgn="auto" hangingPunct="1">
              <a:spcAft>
                <a:spcPts val="0"/>
              </a:spcAft>
              <a:buFont typeface="Wingdings 2"/>
              <a:buChar char=""/>
              <a:defRPr/>
            </a:pPr>
            <a:r>
              <a:rPr lang="tr-TR" dirty="0" err="1" smtClean="0"/>
              <a:t>Temporomandibular</a:t>
            </a:r>
            <a:r>
              <a:rPr lang="tr-TR" dirty="0" smtClean="0"/>
              <a:t> Eklem:Kulak önündeki </a:t>
            </a:r>
            <a:r>
              <a:rPr lang="tr-TR" dirty="0" err="1" smtClean="0"/>
              <a:t>tragusa</a:t>
            </a:r>
            <a:r>
              <a:rPr lang="tr-TR" dirty="0" smtClean="0"/>
              <a:t> bastırılır.Hastanın ağzını açıp kapaması  istenir.</a:t>
            </a:r>
            <a:r>
              <a:rPr lang="tr-TR" dirty="0" err="1"/>
              <a:t>K</a:t>
            </a:r>
            <a:r>
              <a:rPr lang="tr-TR" dirty="0" err="1" smtClean="0"/>
              <a:t>repitasyon</a:t>
            </a:r>
            <a:r>
              <a:rPr lang="tr-TR" dirty="0" smtClean="0"/>
              <a:t> veya ağrı olup olmadığı bakılır.Ağız açıklığı ölçülür.Dişler arası mesafe 3-6 cm arasında olmalıdır. </a:t>
            </a:r>
          </a:p>
          <a:p>
            <a:pPr eaLnBrk="1" fontAlgn="auto" hangingPunct="1">
              <a:spcAft>
                <a:spcPts val="0"/>
              </a:spcAft>
              <a:buFont typeface="Wingdings 2"/>
              <a:buChar char=""/>
              <a:defRPr/>
            </a:pPr>
            <a:r>
              <a:rPr lang="tr-TR" dirty="0" smtClean="0"/>
              <a:t>Boyun Eklemi:Hastanın çenesini göğsüne değdirmesi istenir.Çenenin </a:t>
            </a:r>
            <a:r>
              <a:rPr lang="tr-TR" dirty="0" err="1" smtClean="0"/>
              <a:t>sternuma</a:t>
            </a:r>
            <a:r>
              <a:rPr lang="tr-TR" dirty="0" smtClean="0"/>
              <a:t> değmesi gerekir.Hastanın başını yukarı doğru kaldırmasını isteriz.Burun ucu ve alın bir çizgi üzerinde olmalıdır.</a:t>
            </a:r>
            <a:endParaRPr lang="tr-T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3" name="2 İçerik Yer Tutucusu"/>
          <p:cNvSpPr>
            <a:spLocks noGrp="1"/>
          </p:cNvSpPr>
          <p:nvPr>
            <p:ph idx="1"/>
          </p:nvPr>
        </p:nvSpPr>
        <p:spPr>
          <a:xfrm>
            <a:off x="468313" y="1628775"/>
            <a:ext cx="8229600" cy="4525963"/>
          </a:xfrm>
        </p:spPr>
        <p:txBody>
          <a:bodyPr>
            <a:normAutofit lnSpcReduction="10000"/>
          </a:bodyPr>
          <a:lstStyle/>
          <a:p>
            <a:pPr eaLnBrk="1" fontAlgn="auto" hangingPunct="1">
              <a:spcAft>
                <a:spcPts val="0"/>
              </a:spcAft>
              <a:buFont typeface="Wingdings 2"/>
              <a:buChar char=""/>
              <a:defRPr/>
            </a:pPr>
            <a:r>
              <a:rPr lang="tr-TR" dirty="0" smtClean="0"/>
              <a:t>Omuz Eklemi:</a:t>
            </a:r>
          </a:p>
          <a:p>
            <a:pPr lvl="1" eaLnBrk="1" fontAlgn="auto" hangingPunct="1">
              <a:spcAft>
                <a:spcPts val="0"/>
              </a:spcAft>
              <a:buFont typeface="Wingdings 2"/>
              <a:buChar char=""/>
              <a:defRPr/>
            </a:pPr>
            <a:r>
              <a:rPr lang="tr-TR" dirty="0" smtClean="0"/>
              <a:t>Öncelikle her 2 omuz birbirine paralel mi diye bakılır.Şişlik olup olmadığına bakılır.</a:t>
            </a:r>
          </a:p>
          <a:p>
            <a:pPr lvl="1" eaLnBrk="1" fontAlgn="auto" hangingPunct="1">
              <a:spcAft>
                <a:spcPts val="0"/>
              </a:spcAft>
              <a:buFont typeface="Wingdings 2"/>
              <a:buChar char=""/>
              <a:defRPr/>
            </a:pPr>
            <a:r>
              <a:rPr lang="tr-TR" dirty="0" smtClean="0"/>
              <a:t>Daha sonra bir elimizle hastanın omzunu tutarken diğer elimizle omuz eklemine hafif hareketler yaptırılır.</a:t>
            </a:r>
            <a:r>
              <a:rPr lang="tr-TR" dirty="0" err="1" smtClean="0"/>
              <a:t>Krepitasyon</a:t>
            </a:r>
            <a:r>
              <a:rPr lang="tr-TR" dirty="0" smtClean="0"/>
              <a:t> olup olmadığına bakılır.</a:t>
            </a:r>
          </a:p>
          <a:p>
            <a:pPr lvl="1" eaLnBrk="1" fontAlgn="auto" hangingPunct="1">
              <a:spcAft>
                <a:spcPts val="0"/>
              </a:spcAft>
              <a:buFont typeface="Wingdings 2"/>
              <a:buChar char=""/>
              <a:defRPr/>
            </a:pPr>
            <a:r>
              <a:rPr lang="tr-TR" dirty="0" smtClean="0"/>
              <a:t>Omuz ekleminin 90 derece üzerindeki </a:t>
            </a:r>
            <a:r>
              <a:rPr lang="tr-TR" dirty="0" err="1" smtClean="0"/>
              <a:t>abduksiyonunda</a:t>
            </a:r>
            <a:r>
              <a:rPr lang="tr-TR" dirty="0" smtClean="0"/>
              <a:t>  kısıtlılık ve ağrı varsa </a:t>
            </a:r>
            <a:r>
              <a:rPr lang="tr-TR" dirty="0" err="1" smtClean="0"/>
              <a:t>supraspinatus</a:t>
            </a:r>
            <a:r>
              <a:rPr lang="tr-TR" dirty="0" smtClean="0"/>
              <a:t> </a:t>
            </a:r>
            <a:r>
              <a:rPr lang="tr-TR" dirty="0" err="1" smtClean="0"/>
              <a:t>tendiniti</a:t>
            </a:r>
            <a:r>
              <a:rPr lang="tr-TR" dirty="0" smtClean="0"/>
              <a:t> akla getirilmelidir.</a:t>
            </a:r>
          </a:p>
          <a:p>
            <a:pPr lvl="1" eaLnBrk="1" fontAlgn="auto" hangingPunct="1">
              <a:spcAft>
                <a:spcPts val="0"/>
              </a:spcAft>
              <a:buFont typeface="Wingdings 2"/>
              <a:buChar char=""/>
              <a:defRPr/>
            </a:pPr>
            <a:endParaRPr lang="tr-T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37890" name="2 İçerik Yer Tutucusu"/>
          <p:cNvSpPr>
            <a:spLocks noGrp="1"/>
          </p:cNvSpPr>
          <p:nvPr>
            <p:ph idx="1"/>
          </p:nvPr>
        </p:nvSpPr>
        <p:spPr/>
        <p:txBody>
          <a:bodyPr/>
          <a:lstStyle/>
          <a:p>
            <a:pPr eaLnBrk="1" hangingPunct="1"/>
            <a:r>
              <a:rPr lang="tr-TR" smtClean="0"/>
              <a:t>Omuz Eklemi:</a:t>
            </a:r>
          </a:p>
          <a:p>
            <a:pPr lvl="1" eaLnBrk="1" hangingPunct="1"/>
            <a:r>
              <a:rPr lang="tr-TR" smtClean="0">
                <a:solidFill>
                  <a:srgbClr val="C00000"/>
                </a:solidFill>
              </a:rPr>
              <a:t>Adson Testi</a:t>
            </a:r>
            <a:r>
              <a:rPr lang="tr-TR" smtClean="0"/>
              <a:t>:Hastanın omuz eklemini abduksiyon ve ekstansiyona getirmesi istenir.Başını o omuza doğru çevrilmesi istenir.Bu sırada radial nabıza bakılır.Eğer radial nabız alınamıyorsa torasik outlet sendromu düşünülmelidir.</a:t>
            </a:r>
          </a:p>
          <a:p>
            <a:pPr lvl="1" eaLnBrk="1" hangingPunct="1"/>
            <a:r>
              <a:rPr lang="tr-TR" smtClean="0"/>
              <a:t>Hasta omuz eklemini fleksiyona getirilmesi istenirken aynı anda ters kuvvet uygulanır.Eğer ağrı oluşuyorsa biceps tendiniti düşünülmelidir.</a:t>
            </a:r>
          </a:p>
          <a:p>
            <a:pPr eaLnBrk="1" hangingPunct="1"/>
            <a:endParaRPr lang="tr-TR"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3" name="2 İçerik Yer Tutucusu"/>
          <p:cNvSpPr>
            <a:spLocks noGrp="1"/>
          </p:cNvSpPr>
          <p:nvPr>
            <p:ph idx="1"/>
          </p:nvPr>
        </p:nvSpPr>
        <p:spPr/>
        <p:txBody>
          <a:bodyPr>
            <a:normAutofit fontScale="92500" lnSpcReduction="20000"/>
          </a:bodyPr>
          <a:lstStyle/>
          <a:p>
            <a:pPr eaLnBrk="1" fontAlgn="auto" hangingPunct="1">
              <a:spcAft>
                <a:spcPts val="0"/>
              </a:spcAft>
              <a:buFont typeface="Wingdings 2"/>
              <a:buChar char=""/>
              <a:defRPr/>
            </a:pPr>
            <a:r>
              <a:rPr lang="tr-TR" dirty="0" smtClean="0"/>
              <a:t>Dirsek eklemi</a:t>
            </a:r>
          </a:p>
          <a:p>
            <a:pPr lvl="1" eaLnBrk="1" fontAlgn="auto" hangingPunct="1">
              <a:spcAft>
                <a:spcPts val="0"/>
              </a:spcAft>
              <a:buFont typeface="Wingdings 2"/>
              <a:buChar char=""/>
              <a:defRPr/>
            </a:pPr>
            <a:r>
              <a:rPr lang="tr-TR" dirty="0" smtClean="0"/>
              <a:t>Dirsekte </a:t>
            </a:r>
            <a:r>
              <a:rPr lang="tr-TR" dirty="0" err="1" smtClean="0"/>
              <a:t>sinoviyal</a:t>
            </a:r>
            <a:r>
              <a:rPr lang="tr-TR" dirty="0" smtClean="0"/>
              <a:t> şişlik veya </a:t>
            </a:r>
            <a:r>
              <a:rPr lang="tr-TR" dirty="0" err="1" smtClean="0"/>
              <a:t>efüzyon</a:t>
            </a:r>
            <a:r>
              <a:rPr lang="tr-TR" dirty="0" smtClean="0"/>
              <a:t> dirsek tam </a:t>
            </a:r>
            <a:r>
              <a:rPr lang="tr-TR" dirty="0" err="1" smtClean="0"/>
              <a:t>ekstansiyonda</a:t>
            </a:r>
            <a:r>
              <a:rPr lang="tr-TR" dirty="0" smtClean="0"/>
              <a:t> iken değerlendirilir.</a:t>
            </a:r>
          </a:p>
          <a:p>
            <a:pPr lvl="1" eaLnBrk="1" fontAlgn="auto" hangingPunct="1">
              <a:spcAft>
                <a:spcPts val="0"/>
              </a:spcAft>
              <a:buFont typeface="Wingdings 2"/>
              <a:buChar char=""/>
              <a:defRPr/>
            </a:pPr>
            <a:r>
              <a:rPr lang="tr-TR" dirty="0" smtClean="0"/>
              <a:t>Deri altında nodüller olup olmadığına bakılır( RA, GUT)</a:t>
            </a:r>
          </a:p>
          <a:p>
            <a:pPr lvl="1" eaLnBrk="1" fontAlgn="auto" hangingPunct="1">
              <a:spcAft>
                <a:spcPts val="0"/>
              </a:spcAft>
              <a:buFont typeface="Wingdings 2"/>
              <a:buChar char=""/>
              <a:defRPr/>
            </a:pPr>
            <a:r>
              <a:rPr lang="tr-TR" dirty="0" smtClean="0"/>
              <a:t>Dirsek </a:t>
            </a:r>
            <a:r>
              <a:rPr lang="tr-TR" dirty="0"/>
              <a:t>ağrısı olan hastalarda </a:t>
            </a:r>
            <a:r>
              <a:rPr lang="tr-TR" dirty="0" err="1"/>
              <a:t>lateral</a:t>
            </a:r>
            <a:r>
              <a:rPr lang="tr-TR" dirty="0"/>
              <a:t> ve </a:t>
            </a:r>
            <a:r>
              <a:rPr lang="tr-TR" dirty="0" err="1" smtClean="0"/>
              <a:t>medial</a:t>
            </a:r>
            <a:r>
              <a:rPr lang="tr-TR" dirty="0" smtClean="0"/>
              <a:t> </a:t>
            </a:r>
            <a:r>
              <a:rPr lang="tr-TR" dirty="0" err="1" smtClean="0"/>
              <a:t>humerus</a:t>
            </a:r>
            <a:r>
              <a:rPr lang="tr-TR" dirty="0" smtClean="0"/>
              <a:t> </a:t>
            </a:r>
            <a:r>
              <a:rPr lang="tr-TR" dirty="0" err="1"/>
              <a:t>epikondilleri</a:t>
            </a:r>
            <a:r>
              <a:rPr lang="tr-TR" dirty="0"/>
              <a:t> </a:t>
            </a:r>
            <a:r>
              <a:rPr lang="tr-TR" dirty="0" err="1"/>
              <a:t>palpe</a:t>
            </a:r>
            <a:r>
              <a:rPr lang="tr-TR" dirty="0"/>
              <a:t> edilmelidir. </a:t>
            </a:r>
            <a:r>
              <a:rPr lang="tr-TR" dirty="0" smtClean="0"/>
              <a:t>Bu noktaların </a:t>
            </a:r>
            <a:r>
              <a:rPr lang="tr-TR" dirty="0" err="1"/>
              <a:t>inflamasyonunda</a:t>
            </a:r>
            <a:r>
              <a:rPr lang="tr-TR" dirty="0"/>
              <a:t> dirsek hareketi </a:t>
            </a:r>
            <a:r>
              <a:rPr lang="tr-TR" dirty="0" smtClean="0"/>
              <a:t>tamdır,ancak </a:t>
            </a:r>
            <a:r>
              <a:rPr lang="tr-TR" dirty="0" err="1"/>
              <a:t>epikondiller</a:t>
            </a:r>
            <a:r>
              <a:rPr lang="tr-TR" dirty="0"/>
              <a:t> üzerinde duyarlılık vardır</a:t>
            </a:r>
            <a:r>
              <a:rPr lang="tr-TR" dirty="0" smtClean="0"/>
              <a:t>.</a:t>
            </a:r>
          </a:p>
          <a:p>
            <a:pPr lvl="1" eaLnBrk="1" fontAlgn="auto" hangingPunct="1">
              <a:spcAft>
                <a:spcPts val="0"/>
              </a:spcAft>
              <a:buFont typeface="Wingdings 2"/>
              <a:buChar char=""/>
              <a:defRPr/>
            </a:pPr>
            <a:r>
              <a:rPr lang="tr-TR" dirty="0" smtClean="0"/>
              <a:t> </a:t>
            </a:r>
            <a:r>
              <a:rPr lang="tr-TR" dirty="0" err="1"/>
              <a:t>Lateral</a:t>
            </a:r>
            <a:r>
              <a:rPr lang="tr-TR" dirty="0"/>
              <a:t> </a:t>
            </a:r>
            <a:r>
              <a:rPr lang="tr-TR" dirty="0" err="1"/>
              <a:t>epikondilitte</a:t>
            </a:r>
            <a:r>
              <a:rPr lang="tr-TR" dirty="0"/>
              <a:t>(tenisçi dirseği) dirence karşı </a:t>
            </a:r>
            <a:r>
              <a:rPr lang="tr-TR" dirty="0" smtClean="0"/>
              <a:t>el bileğinin </a:t>
            </a:r>
            <a:r>
              <a:rPr lang="tr-TR" dirty="0" err="1"/>
              <a:t>dorsifleksiyonunda</a:t>
            </a:r>
            <a:r>
              <a:rPr lang="tr-TR" dirty="0"/>
              <a:t>(</a:t>
            </a:r>
            <a:r>
              <a:rPr lang="tr-TR" dirty="0" err="1"/>
              <a:t>ekstansiyonu</a:t>
            </a:r>
            <a:r>
              <a:rPr lang="tr-TR" dirty="0"/>
              <a:t>), </a:t>
            </a:r>
            <a:r>
              <a:rPr lang="tr-TR" dirty="0" err="1" smtClean="0"/>
              <a:t>medial</a:t>
            </a:r>
            <a:r>
              <a:rPr lang="tr-TR" dirty="0" smtClean="0"/>
              <a:t> </a:t>
            </a:r>
            <a:r>
              <a:rPr lang="tr-TR" dirty="0" err="1" smtClean="0"/>
              <a:t>epikondilitte</a:t>
            </a:r>
            <a:r>
              <a:rPr lang="tr-TR" dirty="0" smtClean="0"/>
              <a:t>(</a:t>
            </a:r>
            <a:r>
              <a:rPr lang="tr-TR" dirty="0" err="1" smtClean="0"/>
              <a:t>golfçü</a:t>
            </a:r>
            <a:r>
              <a:rPr lang="tr-TR" dirty="0" smtClean="0"/>
              <a:t> </a:t>
            </a:r>
            <a:r>
              <a:rPr lang="tr-TR" dirty="0"/>
              <a:t>dirseği) ise el </a:t>
            </a:r>
            <a:r>
              <a:rPr lang="tr-TR" dirty="0" smtClean="0"/>
              <a:t>bileğinin </a:t>
            </a:r>
            <a:r>
              <a:rPr lang="tr-TR" dirty="0" err="1" smtClean="0"/>
              <a:t>fleksiyonu</a:t>
            </a:r>
            <a:r>
              <a:rPr lang="tr-TR" dirty="0" smtClean="0"/>
              <a:t> </a:t>
            </a:r>
            <a:r>
              <a:rPr lang="tr-TR" dirty="0"/>
              <a:t>bu noktalarda ağrı oluşturur.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pic>
        <p:nvPicPr>
          <p:cNvPr id="39938" name="Picture 6"/>
          <p:cNvPicPr>
            <a:picLocks noGrp="1" noChangeAspect="1" noChangeArrowheads="1"/>
          </p:cNvPicPr>
          <p:nvPr>
            <p:ph idx="1"/>
          </p:nvPr>
        </p:nvPicPr>
        <p:blipFill>
          <a:blip r:embed="rId2"/>
          <a:srcRect l="16394" r="6557" b="21739"/>
          <a:stretch>
            <a:fillRect/>
          </a:stretch>
        </p:blipFill>
        <p:spPr>
          <a:xfrm>
            <a:off x="971550" y="1628775"/>
            <a:ext cx="3460750" cy="3071813"/>
          </a:xfrm>
        </p:spPr>
      </p:pic>
      <p:pic>
        <p:nvPicPr>
          <p:cNvPr id="39939" name="4 Resim" descr="gut dirsek.png"/>
          <p:cNvPicPr>
            <a:picLocks noChangeAspect="1"/>
          </p:cNvPicPr>
          <p:nvPr/>
        </p:nvPicPr>
        <p:blipFill>
          <a:blip r:embed="rId3"/>
          <a:srcRect/>
          <a:stretch>
            <a:fillRect/>
          </a:stretch>
        </p:blipFill>
        <p:spPr bwMode="auto">
          <a:xfrm>
            <a:off x="5003800" y="1557338"/>
            <a:ext cx="3384550"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40962" name="2 İçerik Yer Tutucusu"/>
          <p:cNvSpPr>
            <a:spLocks noGrp="1"/>
          </p:cNvSpPr>
          <p:nvPr>
            <p:ph idx="1"/>
          </p:nvPr>
        </p:nvSpPr>
        <p:spPr>
          <a:xfrm>
            <a:off x="323850" y="1341438"/>
            <a:ext cx="8686800" cy="4525962"/>
          </a:xfrm>
        </p:spPr>
        <p:txBody>
          <a:bodyPr/>
          <a:lstStyle/>
          <a:p>
            <a:pPr eaLnBrk="1" hangingPunct="1"/>
            <a:r>
              <a:rPr lang="tr-TR" smtClean="0"/>
              <a:t>El Bileği Eklemi:</a:t>
            </a:r>
          </a:p>
          <a:p>
            <a:pPr lvl="1" eaLnBrk="1" hangingPunct="1"/>
            <a:r>
              <a:rPr lang="tr-TR" sz="2400" smtClean="0"/>
              <a:t>El bileğinde ilk olarak dorsifleksiyon kaybı olup olmadığına bakılmalıdır. Normalde el bileği pasif </a:t>
            </a:r>
            <a:r>
              <a:rPr lang="nn-NO" sz="2400" smtClean="0"/>
              <a:t>olarak 0º’den 70º’ye kadar dorsifleksiyon</a:t>
            </a:r>
            <a:r>
              <a:rPr lang="tr-TR" sz="2400" smtClean="0"/>
              <a:t> yapabilir.</a:t>
            </a:r>
          </a:p>
          <a:p>
            <a:pPr lvl="1" eaLnBrk="1" hangingPunct="1"/>
            <a:r>
              <a:rPr lang="es-ES" sz="2400" smtClean="0"/>
              <a:t> Dequervain tenosinoviti el bileği ve ön kolun</a:t>
            </a:r>
            <a:r>
              <a:rPr lang="tr-TR" sz="2400" smtClean="0"/>
              <a:t> radial kısmında şişmeye neden olur. Baş parmak avuç içine bükülü durumda el, bilekten ulnar tarafa eğildiğinde, radius başı üzerinde şiddetli ağrı olur(</a:t>
            </a:r>
            <a:r>
              <a:rPr lang="tr-TR" sz="2400" smtClean="0">
                <a:solidFill>
                  <a:srgbClr val="C00000"/>
                </a:solidFill>
              </a:rPr>
              <a:t>Finkelstein testi</a:t>
            </a:r>
            <a:r>
              <a:rPr lang="tr-TR" sz="2400" smtClean="0"/>
              <a:t>).</a:t>
            </a:r>
          </a:p>
        </p:txBody>
      </p:sp>
      <p:pic>
        <p:nvPicPr>
          <p:cNvPr id="40963" name="3 Resim" descr="finkelstein.png"/>
          <p:cNvPicPr>
            <a:picLocks noChangeAspect="1"/>
          </p:cNvPicPr>
          <p:nvPr/>
        </p:nvPicPr>
        <p:blipFill>
          <a:blip r:embed="rId2"/>
          <a:srcRect/>
          <a:stretch>
            <a:fillRect/>
          </a:stretch>
        </p:blipFill>
        <p:spPr bwMode="auto">
          <a:xfrm>
            <a:off x="3132138" y="4667250"/>
            <a:ext cx="2665412"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41986" name="2 İçerik Yer Tutucusu"/>
          <p:cNvSpPr>
            <a:spLocks noGrp="1"/>
          </p:cNvSpPr>
          <p:nvPr>
            <p:ph idx="1"/>
          </p:nvPr>
        </p:nvSpPr>
        <p:spPr/>
        <p:txBody>
          <a:bodyPr/>
          <a:lstStyle/>
          <a:p>
            <a:pPr eaLnBrk="1" hangingPunct="1"/>
            <a:r>
              <a:rPr lang="tr-TR" smtClean="0"/>
              <a:t>El Bileği Eklemi:</a:t>
            </a:r>
          </a:p>
          <a:p>
            <a:pPr lvl="1" eaLnBrk="1" hangingPunct="1"/>
            <a:r>
              <a:rPr lang="tr-TR" smtClean="0"/>
              <a:t>Bilek volar yüzünde karpal ligament üzerine vurmak, sinir trasesi boyunca elektriklenmeye yol </a:t>
            </a:r>
            <a:r>
              <a:rPr lang="it-IT" smtClean="0"/>
              <a:t>açabilir</a:t>
            </a:r>
            <a:r>
              <a:rPr lang="it-IT" smtClean="0">
                <a:solidFill>
                  <a:srgbClr val="C00000"/>
                </a:solidFill>
              </a:rPr>
              <a:t>(Tinnel testi</a:t>
            </a:r>
            <a:r>
              <a:rPr lang="it-IT" smtClean="0"/>
              <a:t>). Bileği 60 saniye tam</a:t>
            </a:r>
            <a:r>
              <a:rPr lang="tr-TR" smtClean="0"/>
              <a:t> </a:t>
            </a:r>
            <a:r>
              <a:rPr lang="it-IT" smtClean="0"/>
              <a:t>dorsifleksiyonda tutma ile de(</a:t>
            </a:r>
            <a:r>
              <a:rPr lang="it-IT" smtClean="0">
                <a:solidFill>
                  <a:srgbClr val="C00000"/>
                </a:solidFill>
              </a:rPr>
              <a:t>Phalen testi</a:t>
            </a:r>
            <a:r>
              <a:rPr lang="it-IT" smtClean="0"/>
              <a:t>) sinir</a:t>
            </a:r>
            <a:r>
              <a:rPr lang="tr-TR" smtClean="0"/>
              <a:t> dağılımı boyunca uyuşma veya ağrı oluşabilir.</a:t>
            </a:r>
          </a:p>
        </p:txBody>
      </p:sp>
      <p:pic>
        <p:nvPicPr>
          <p:cNvPr id="41987" name="3 Resim" descr="tinel fallen.jpg"/>
          <p:cNvPicPr>
            <a:picLocks noChangeAspect="1"/>
          </p:cNvPicPr>
          <p:nvPr/>
        </p:nvPicPr>
        <p:blipFill>
          <a:blip r:embed="rId2"/>
          <a:srcRect/>
          <a:stretch>
            <a:fillRect/>
          </a:stretch>
        </p:blipFill>
        <p:spPr bwMode="auto">
          <a:xfrm>
            <a:off x="2843213" y="4429125"/>
            <a:ext cx="2881312" cy="242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43010" name="2 İçerik Yer Tutucusu"/>
          <p:cNvSpPr>
            <a:spLocks noGrp="1"/>
          </p:cNvSpPr>
          <p:nvPr>
            <p:ph idx="1"/>
          </p:nvPr>
        </p:nvSpPr>
        <p:spPr/>
        <p:txBody>
          <a:bodyPr/>
          <a:lstStyle/>
          <a:p>
            <a:pPr eaLnBrk="1" hangingPunct="1"/>
            <a:r>
              <a:rPr lang="tr-TR" smtClean="0"/>
              <a:t>EL :</a:t>
            </a:r>
          </a:p>
          <a:p>
            <a:pPr lvl="1" eaLnBrk="1" hangingPunct="1"/>
            <a:r>
              <a:rPr lang="tr-TR" smtClean="0"/>
              <a:t>Romatizmal hastalıklarda el muayenesi büyük önem taşır. </a:t>
            </a:r>
          </a:p>
          <a:p>
            <a:pPr lvl="1" eaLnBrk="1" hangingPunct="1"/>
            <a:r>
              <a:rPr lang="tr-TR" smtClean="0"/>
              <a:t>Elde metakarpofalangeal(MCP), proksimal </a:t>
            </a:r>
            <a:r>
              <a:rPr lang="da-DK" smtClean="0"/>
              <a:t>ve distal interfalangeal(PIP ve DIP) eklemler</a:t>
            </a:r>
            <a:r>
              <a:rPr lang="tr-TR" smtClean="0"/>
              <a:t> değerlendirilir.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44034" name="2 İçerik Yer Tutucusu"/>
          <p:cNvSpPr>
            <a:spLocks noGrp="1"/>
          </p:cNvSpPr>
          <p:nvPr>
            <p:ph idx="1"/>
          </p:nvPr>
        </p:nvSpPr>
        <p:spPr/>
        <p:txBody>
          <a:bodyPr/>
          <a:lstStyle/>
          <a:p>
            <a:pPr eaLnBrk="1" hangingPunct="1"/>
            <a:r>
              <a:rPr lang="tr-TR" smtClean="0"/>
              <a:t>El:</a:t>
            </a:r>
          </a:p>
          <a:p>
            <a:pPr lvl="1" eaLnBrk="1" hangingPunct="1"/>
            <a:r>
              <a:rPr lang="tr-TR" smtClean="0"/>
              <a:t>Osteoartrit: Heberden nodülleri, Bouchard nodülleri</a:t>
            </a:r>
          </a:p>
          <a:p>
            <a:pPr lvl="1" eaLnBrk="1" hangingPunct="1"/>
            <a:r>
              <a:rPr lang="da-DK" smtClean="0"/>
              <a:t>Romatoid artrit: PIF ve MKF’lerde şişlik,</a:t>
            </a:r>
            <a:r>
              <a:rPr lang="tr-TR" smtClean="0"/>
              <a:t> </a:t>
            </a:r>
            <a:r>
              <a:rPr lang="pt-BR" smtClean="0"/>
              <a:t>interosseal kas atrofisi, ulnar deviasyon,</a:t>
            </a:r>
            <a:r>
              <a:rPr lang="tr-TR" smtClean="0"/>
              <a:t>kuğu boynu deformitesi, düğmeci deformitesi, tetik parmak, raynaud fenomeni</a:t>
            </a:r>
          </a:p>
          <a:p>
            <a:pPr lvl="1" eaLnBrk="1" hangingPunct="1"/>
            <a:r>
              <a:rPr lang="tr-TR" smtClean="0"/>
              <a:t>Psöriatik artrit: sosis parmak, tırnak değişiklikleri</a:t>
            </a:r>
          </a:p>
          <a:p>
            <a:pPr lvl="1" eaLnBrk="1" hangingPunct="1"/>
            <a:r>
              <a:rPr lang="tr-TR" smtClean="0"/>
              <a:t>SLE:Palmar eritem</a:t>
            </a:r>
          </a:p>
          <a:p>
            <a:pPr lvl="1" eaLnBrk="1" hangingPunct="1"/>
            <a:r>
              <a:rPr lang="tr-TR" smtClean="0"/>
              <a:t>Skleroderma:Reynaud fenomeni</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17410" name="2 İçerik Yer Tutucusu"/>
          <p:cNvSpPr>
            <a:spLocks noGrp="1"/>
          </p:cNvSpPr>
          <p:nvPr>
            <p:ph idx="1"/>
          </p:nvPr>
        </p:nvSpPr>
        <p:spPr/>
        <p:txBody>
          <a:bodyPr/>
          <a:lstStyle/>
          <a:p>
            <a:pPr eaLnBrk="1" hangingPunct="1"/>
            <a:r>
              <a:rPr lang="tr-TR" smtClean="0"/>
              <a:t>Romatolojik hastalıkların büyük bir kısmına detaylı bir öykü ve </a:t>
            </a:r>
            <a:r>
              <a:rPr lang="tr-TR" smtClean="0">
                <a:solidFill>
                  <a:srgbClr val="C00000"/>
                </a:solidFill>
              </a:rPr>
              <a:t>fizik muayene </a:t>
            </a:r>
            <a:r>
              <a:rPr lang="tr-TR" smtClean="0"/>
              <a:t>ile tanı konulabilir.</a:t>
            </a:r>
          </a:p>
          <a:p>
            <a:pPr eaLnBrk="1" hangingPunct="1"/>
            <a:r>
              <a:rPr lang="sv-SE" smtClean="0"/>
              <a:t>Romatizmal hastalıklar kas iskelet sistemini</a:t>
            </a:r>
            <a:r>
              <a:rPr lang="tr-TR" smtClean="0"/>
              <a:t> yanında deri, göz, akciğerler, kalp gibi diğer sistemleri de etkileyebildikleri için hastanın hiçbir yakınması olmasa bile önce genel bir sistemik muayene yapılması gerekir.</a:t>
            </a:r>
          </a:p>
          <a:p>
            <a:pPr eaLnBrk="1" hangingPunct="1"/>
            <a:endParaRPr lang="tr-TR"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pic>
        <p:nvPicPr>
          <p:cNvPr id="5124" name="Picture 2" descr="17130"/>
          <p:cNvPicPr>
            <a:picLocks noGrp="1" noChangeAspect="1" noChangeArrowheads="1"/>
          </p:cNvPicPr>
          <p:nvPr>
            <p:ph idx="1"/>
          </p:nvPr>
        </p:nvPicPr>
        <p:blipFill>
          <a:blip r:embed="rId3"/>
          <a:srcRect/>
          <a:stretch>
            <a:fillRect/>
          </a:stretch>
        </p:blipFill>
        <p:spPr>
          <a:xfrm>
            <a:off x="250825" y="1412875"/>
            <a:ext cx="3457575" cy="2736850"/>
          </a:xfrm>
        </p:spPr>
      </p:pic>
      <p:pic>
        <p:nvPicPr>
          <p:cNvPr id="5125" name="Picture 7" descr="5-C-21"/>
          <p:cNvPicPr>
            <a:picLocks noChangeAspect="1" noChangeArrowheads="1"/>
          </p:cNvPicPr>
          <p:nvPr/>
        </p:nvPicPr>
        <p:blipFill>
          <a:blip r:embed="rId4"/>
          <a:srcRect/>
          <a:stretch>
            <a:fillRect/>
          </a:stretch>
        </p:blipFill>
        <p:spPr bwMode="auto">
          <a:xfrm>
            <a:off x="3348038" y="1412875"/>
            <a:ext cx="1981200" cy="1676400"/>
          </a:xfrm>
          <a:prstGeom prst="rect">
            <a:avLst/>
          </a:prstGeom>
          <a:noFill/>
          <a:ln w="9525">
            <a:noFill/>
            <a:miter lim="800000"/>
            <a:headEnd/>
            <a:tailEnd/>
          </a:ln>
        </p:spPr>
      </p:pic>
      <p:pic>
        <p:nvPicPr>
          <p:cNvPr id="5126" name="5 Resim" descr="oa heberden.png"/>
          <p:cNvPicPr>
            <a:picLocks noChangeAspect="1"/>
          </p:cNvPicPr>
          <p:nvPr/>
        </p:nvPicPr>
        <p:blipFill>
          <a:blip r:embed="rId5"/>
          <a:srcRect/>
          <a:stretch>
            <a:fillRect/>
          </a:stretch>
        </p:blipFill>
        <p:spPr bwMode="auto">
          <a:xfrm>
            <a:off x="5795963" y="4292600"/>
            <a:ext cx="2808287" cy="2376488"/>
          </a:xfrm>
          <a:prstGeom prst="rect">
            <a:avLst/>
          </a:prstGeom>
          <a:noFill/>
          <a:ln w="9525">
            <a:noFill/>
            <a:miter lim="800000"/>
            <a:headEnd/>
            <a:tailEnd/>
          </a:ln>
        </p:spPr>
      </p:pic>
      <p:graphicFrame>
        <p:nvGraphicFramePr>
          <p:cNvPr id="5122" name="Object 2"/>
          <p:cNvGraphicFramePr>
            <a:graphicFrameLocks noChangeAspect="1"/>
          </p:cNvGraphicFramePr>
          <p:nvPr/>
        </p:nvGraphicFramePr>
        <p:xfrm>
          <a:off x="5940425" y="1484313"/>
          <a:ext cx="2952750" cy="1728787"/>
        </p:xfrm>
        <a:graphic>
          <a:graphicData uri="http://schemas.openxmlformats.org/presentationml/2006/ole">
            <p:oleObj spid="_x0000_s5122" name="Bitmap Image" r:id="rId6" imgW="4723810" imgH="3029373" progId="">
              <p:embed/>
            </p:oleObj>
          </a:graphicData>
        </a:graphic>
      </p:graphicFrame>
      <p:pic>
        <p:nvPicPr>
          <p:cNvPr id="5127" name="7 Resim" descr="reyno.png"/>
          <p:cNvPicPr>
            <a:picLocks noChangeAspect="1"/>
          </p:cNvPicPr>
          <p:nvPr/>
        </p:nvPicPr>
        <p:blipFill>
          <a:blip r:embed="rId7"/>
          <a:srcRect/>
          <a:stretch>
            <a:fillRect/>
          </a:stretch>
        </p:blipFill>
        <p:spPr bwMode="auto">
          <a:xfrm>
            <a:off x="1116013" y="4508500"/>
            <a:ext cx="3024187"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3" name="2 İçerik Yer Tutucusu"/>
          <p:cNvSpPr>
            <a:spLocks noGrp="1"/>
          </p:cNvSpPr>
          <p:nvPr>
            <p:ph idx="1"/>
          </p:nvPr>
        </p:nvSpPr>
        <p:spPr/>
        <p:txBody>
          <a:bodyPr>
            <a:normAutofit fontScale="92500" lnSpcReduction="20000"/>
          </a:bodyPr>
          <a:lstStyle/>
          <a:p>
            <a:pPr eaLnBrk="1" fontAlgn="auto" hangingPunct="1">
              <a:spcAft>
                <a:spcPts val="0"/>
              </a:spcAft>
              <a:buFont typeface="Wingdings 2"/>
              <a:buChar char=""/>
              <a:defRPr/>
            </a:pPr>
            <a:r>
              <a:rPr lang="tr-TR" dirty="0" smtClean="0"/>
              <a:t>Kalça Eklemi:</a:t>
            </a:r>
          </a:p>
          <a:p>
            <a:pPr lvl="1" eaLnBrk="1" fontAlgn="auto" hangingPunct="1">
              <a:spcAft>
                <a:spcPts val="0"/>
              </a:spcAft>
              <a:buFont typeface="Wingdings 2"/>
              <a:buChar char=""/>
              <a:defRPr/>
            </a:pPr>
            <a:r>
              <a:rPr lang="tr-TR" dirty="0" smtClean="0"/>
              <a:t>Kalça hareketlerini değerlendirmek için </a:t>
            </a:r>
            <a:r>
              <a:rPr lang="tr-TR" dirty="0" err="1" smtClean="0"/>
              <a:t>Faber</a:t>
            </a:r>
            <a:r>
              <a:rPr lang="tr-TR" dirty="0" smtClean="0"/>
              <a:t> ve </a:t>
            </a:r>
            <a:r>
              <a:rPr lang="tr-TR" dirty="0" err="1" smtClean="0"/>
              <a:t>Fadir</a:t>
            </a:r>
            <a:r>
              <a:rPr lang="tr-TR" dirty="0" smtClean="0"/>
              <a:t> testleri yapılmalıdır. </a:t>
            </a:r>
          </a:p>
          <a:p>
            <a:pPr lvl="1" eaLnBrk="1" fontAlgn="auto" hangingPunct="1">
              <a:spcAft>
                <a:spcPts val="0"/>
              </a:spcAft>
              <a:buFont typeface="Wingdings 2"/>
              <a:buChar char=""/>
              <a:defRPr/>
            </a:pPr>
            <a:r>
              <a:rPr lang="tr-TR" dirty="0" smtClean="0"/>
              <a:t> </a:t>
            </a:r>
            <a:r>
              <a:rPr lang="tr-TR" dirty="0" err="1" smtClean="0"/>
              <a:t>Faber</a:t>
            </a:r>
            <a:r>
              <a:rPr lang="tr-TR" dirty="0" smtClean="0"/>
              <a:t> testi için hasta sırt üstü yatarken değerlendirilecek taraftaki ayak karşı diz üstüne konur. Bu durumda kalça eklemine </a:t>
            </a:r>
            <a:r>
              <a:rPr lang="tr-TR" dirty="0" err="1" smtClean="0"/>
              <a:t>fleksiyon</a:t>
            </a:r>
            <a:r>
              <a:rPr lang="tr-TR" dirty="0" smtClean="0"/>
              <a:t>, </a:t>
            </a:r>
            <a:r>
              <a:rPr lang="tr-TR" dirty="0" err="1" smtClean="0"/>
              <a:t>abdüksiyon</a:t>
            </a:r>
            <a:r>
              <a:rPr lang="tr-TR" dirty="0" smtClean="0"/>
              <a:t>, </a:t>
            </a:r>
            <a:r>
              <a:rPr lang="tr-TR" dirty="0" err="1" smtClean="0"/>
              <a:t>eksternal</a:t>
            </a:r>
            <a:r>
              <a:rPr lang="tr-TR" dirty="0" smtClean="0"/>
              <a:t> rotasyon yaptırılmış olur.Kasık bölgesinde ağrı olup olmadığı sorulur. </a:t>
            </a:r>
          </a:p>
          <a:p>
            <a:pPr lvl="1" eaLnBrk="1" fontAlgn="auto" hangingPunct="1">
              <a:spcAft>
                <a:spcPts val="0"/>
              </a:spcAft>
              <a:buFont typeface="Wingdings 2"/>
              <a:buChar char=""/>
              <a:defRPr/>
            </a:pPr>
            <a:r>
              <a:rPr lang="tr-TR" dirty="0" err="1" smtClean="0"/>
              <a:t>Fadir</a:t>
            </a:r>
            <a:r>
              <a:rPr lang="tr-TR" dirty="0" smtClean="0"/>
              <a:t> testinde ise sırt üstü yatan hastada diz ve kalça </a:t>
            </a:r>
            <a:r>
              <a:rPr lang="tr-TR" dirty="0" err="1" smtClean="0"/>
              <a:t>fleksiyona</a:t>
            </a:r>
            <a:r>
              <a:rPr lang="tr-TR" dirty="0" smtClean="0"/>
              <a:t> getirilir. Hekim bir eliyle dizi tutup </a:t>
            </a:r>
            <a:r>
              <a:rPr lang="nb-NO" dirty="0" smtClean="0"/>
              <a:t>karşı bacağa iterken, diğer eli ile topuğu tutar ve</a:t>
            </a:r>
            <a:r>
              <a:rPr lang="tr-TR" dirty="0" smtClean="0"/>
              <a:t> dışa kendine doğru çeker. Bu testte kalçaya </a:t>
            </a:r>
            <a:r>
              <a:rPr lang="tr-TR" dirty="0" err="1" smtClean="0"/>
              <a:t>fleksiyon</a:t>
            </a:r>
            <a:r>
              <a:rPr lang="tr-TR" dirty="0" smtClean="0"/>
              <a:t> </a:t>
            </a:r>
            <a:r>
              <a:rPr lang="tr-TR" dirty="0" err="1" smtClean="0"/>
              <a:t>addüksiyon</a:t>
            </a:r>
            <a:r>
              <a:rPr lang="tr-TR" dirty="0" smtClean="0"/>
              <a:t> ve </a:t>
            </a:r>
            <a:r>
              <a:rPr lang="tr-TR" dirty="0" err="1" smtClean="0"/>
              <a:t>internal</a:t>
            </a:r>
            <a:r>
              <a:rPr lang="tr-TR" dirty="0" smtClean="0"/>
              <a:t> rotasyon yaptırılmış olur.</a:t>
            </a:r>
            <a:endParaRPr lang="tr-T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pic>
        <p:nvPicPr>
          <p:cNvPr id="48130" name="Picture 2"/>
          <p:cNvPicPr>
            <a:picLocks noGrp="1" noChangeAspect="1" noChangeArrowheads="1"/>
          </p:cNvPicPr>
          <p:nvPr>
            <p:ph idx="1"/>
          </p:nvPr>
        </p:nvPicPr>
        <p:blipFill>
          <a:blip r:embed="rId2"/>
          <a:srcRect/>
          <a:stretch>
            <a:fillRect/>
          </a:stretch>
        </p:blipFill>
        <p:spPr>
          <a:xfrm>
            <a:off x="323850" y="1412875"/>
            <a:ext cx="3352800" cy="2028825"/>
          </a:xfrm>
        </p:spPr>
      </p:pic>
      <p:pic>
        <p:nvPicPr>
          <p:cNvPr id="48131" name="Picture 3"/>
          <p:cNvPicPr>
            <a:picLocks noChangeAspect="1" noChangeArrowheads="1"/>
          </p:cNvPicPr>
          <p:nvPr/>
        </p:nvPicPr>
        <p:blipFill>
          <a:blip r:embed="rId3"/>
          <a:srcRect/>
          <a:stretch>
            <a:fillRect/>
          </a:stretch>
        </p:blipFill>
        <p:spPr bwMode="auto">
          <a:xfrm>
            <a:off x="4427538" y="1484313"/>
            <a:ext cx="3400425" cy="1952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49154" name="2 İçerik Yer Tutucusu"/>
          <p:cNvSpPr>
            <a:spLocks noGrp="1"/>
          </p:cNvSpPr>
          <p:nvPr>
            <p:ph idx="1"/>
          </p:nvPr>
        </p:nvSpPr>
        <p:spPr/>
        <p:txBody>
          <a:bodyPr/>
          <a:lstStyle/>
          <a:p>
            <a:pPr eaLnBrk="1" hangingPunct="1"/>
            <a:r>
              <a:rPr lang="tr-TR" smtClean="0"/>
              <a:t>Diz Eklemi:</a:t>
            </a:r>
          </a:p>
          <a:p>
            <a:pPr lvl="1" eaLnBrk="1" hangingPunct="1"/>
            <a:r>
              <a:rPr lang="tr-TR" sz="2400" smtClean="0"/>
              <a:t>Muayene inspeksiyonla ile başlanır ve şişlik veya kızarıklık olup olmadığı incelenir. </a:t>
            </a:r>
          </a:p>
          <a:p>
            <a:pPr lvl="1" eaLnBrk="1" hangingPunct="1"/>
            <a:r>
              <a:rPr lang="tr-TR" sz="2400" smtClean="0"/>
              <a:t>Sıvı olup olmadığını anlamak için patellar şok testi yapılır. Diz eklemi tam ekstansiyonda iken hekim bir eli ile infrapatellar sıvıyı yukarı doğru sıvazlarken, aynı el işaret parmağı ile patella üzerine darbeler vurur.</a:t>
            </a:r>
          </a:p>
        </p:txBody>
      </p:sp>
      <p:pic>
        <p:nvPicPr>
          <p:cNvPr id="49155" name="Picture 2"/>
          <p:cNvPicPr>
            <a:picLocks noChangeAspect="1" noChangeArrowheads="1"/>
          </p:cNvPicPr>
          <p:nvPr/>
        </p:nvPicPr>
        <p:blipFill>
          <a:blip r:embed="rId2"/>
          <a:srcRect/>
          <a:stretch>
            <a:fillRect/>
          </a:stretch>
        </p:blipFill>
        <p:spPr bwMode="auto">
          <a:xfrm>
            <a:off x="2771775" y="4457700"/>
            <a:ext cx="3352800" cy="2400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3" name="2 İçerik Yer Tutucusu"/>
          <p:cNvSpPr>
            <a:spLocks noGrp="1"/>
          </p:cNvSpPr>
          <p:nvPr>
            <p:ph idx="1"/>
          </p:nvPr>
        </p:nvSpPr>
        <p:spPr/>
        <p:txBody>
          <a:bodyPr>
            <a:normAutofit fontScale="92500" lnSpcReduction="10000"/>
          </a:bodyPr>
          <a:lstStyle/>
          <a:p>
            <a:pPr eaLnBrk="1" fontAlgn="auto" hangingPunct="1">
              <a:spcAft>
                <a:spcPts val="0"/>
              </a:spcAft>
              <a:buFont typeface="Wingdings 2"/>
              <a:buChar char=""/>
              <a:defRPr/>
            </a:pPr>
            <a:r>
              <a:rPr lang="tr-TR" dirty="0" smtClean="0"/>
              <a:t>Diz Eklemi:</a:t>
            </a:r>
          </a:p>
          <a:p>
            <a:pPr lvl="1" eaLnBrk="1" fontAlgn="auto" hangingPunct="1">
              <a:spcAft>
                <a:spcPts val="0"/>
              </a:spcAft>
              <a:buFont typeface="Wingdings 2"/>
              <a:buChar char=""/>
              <a:defRPr/>
            </a:pPr>
            <a:r>
              <a:rPr lang="it-IT" dirty="0" smtClean="0"/>
              <a:t>Diz eklemi stabilitesini değerlendirmek için</a:t>
            </a:r>
            <a:r>
              <a:rPr lang="tr-TR" dirty="0" smtClean="0"/>
              <a:t> çekmece testi yapılır. Diz </a:t>
            </a:r>
            <a:r>
              <a:rPr lang="tr-TR" dirty="0" err="1" smtClean="0"/>
              <a:t>fleksiyonda</a:t>
            </a:r>
            <a:r>
              <a:rPr lang="tr-TR" dirty="0" smtClean="0"/>
              <a:t> ve ayak muayene masasına tam basmış durumda iken hekim her iki eli ile bacağı diz altından tutar ve öne arkaya doğru iter. Bu durumda bağ gevşekliği varsa</a:t>
            </a:r>
            <a:r>
              <a:rPr lang="tr-TR" dirty="0" smtClean="0">
                <a:solidFill>
                  <a:srgbClr val="C00000"/>
                </a:solidFill>
              </a:rPr>
              <a:t>(</a:t>
            </a:r>
            <a:r>
              <a:rPr lang="tr-TR" dirty="0" smtClean="0"/>
              <a:t>ön çapraz bağ, arka çapraz bağ</a:t>
            </a:r>
            <a:r>
              <a:rPr lang="tr-TR" dirty="0" smtClean="0">
                <a:solidFill>
                  <a:srgbClr val="C00000"/>
                </a:solidFill>
              </a:rPr>
              <a:t>)</a:t>
            </a:r>
            <a:r>
              <a:rPr lang="tr-TR" dirty="0" smtClean="0"/>
              <a:t> </a:t>
            </a:r>
            <a:r>
              <a:rPr lang="tr-TR" dirty="0" err="1" smtClean="0"/>
              <a:t>tibia</a:t>
            </a:r>
            <a:r>
              <a:rPr lang="tr-TR" dirty="0" smtClean="0"/>
              <a:t> öne arkaya doğru gidip gelir.</a:t>
            </a:r>
          </a:p>
          <a:p>
            <a:pPr lvl="1" eaLnBrk="1" fontAlgn="auto" hangingPunct="1">
              <a:spcAft>
                <a:spcPts val="0"/>
              </a:spcAft>
              <a:buFont typeface="Wingdings 2"/>
              <a:buChar char=""/>
              <a:defRPr/>
            </a:pPr>
            <a:r>
              <a:rPr lang="fi-FI" dirty="0" smtClean="0"/>
              <a:t>Mc murray testi menisküs patolojisini</a:t>
            </a:r>
            <a:r>
              <a:rPr lang="tr-TR" dirty="0" smtClean="0"/>
              <a:t> değerlendirmek için yapılır. Diz </a:t>
            </a:r>
            <a:r>
              <a:rPr lang="tr-TR" dirty="0" err="1" smtClean="0"/>
              <a:t>spontan</a:t>
            </a:r>
            <a:r>
              <a:rPr lang="tr-TR" dirty="0" smtClean="0"/>
              <a:t> olarak </a:t>
            </a:r>
            <a:r>
              <a:rPr lang="tr-TR" dirty="0" err="1" smtClean="0"/>
              <a:t>fleksiyon</a:t>
            </a:r>
            <a:r>
              <a:rPr lang="tr-TR" dirty="0" smtClean="0"/>
              <a:t> ve rotasyona getirilirken bastırıldığında eklem hattında bir klik </a:t>
            </a:r>
            <a:r>
              <a:rPr lang="tr-TR" dirty="0" err="1" smtClean="0"/>
              <a:t>palpe</a:t>
            </a:r>
            <a:r>
              <a:rPr lang="tr-TR" dirty="0" smtClean="0"/>
              <a:t> edilmesine </a:t>
            </a:r>
            <a:r>
              <a:rPr lang="tr-TR" dirty="0" err="1" smtClean="0"/>
              <a:t>Mc</a:t>
            </a:r>
            <a:r>
              <a:rPr lang="tr-TR" dirty="0" smtClean="0"/>
              <a:t> </a:t>
            </a:r>
            <a:r>
              <a:rPr lang="tr-TR" dirty="0" err="1" smtClean="0"/>
              <a:t>Murray</a:t>
            </a:r>
            <a:r>
              <a:rPr lang="tr-TR" dirty="0" smtClean="0"/>
              <a:t> belirtisi denir.</a:t>
            </a:r>
            <a:endParaRPr lang="tr-T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pic>
        <p:nvPicPr>
          <p:cNvPr id="51202" name="Picture 2"/>
          <p:cNvPicPr>
            <a:picLocks noGrp="1" noChangeAspect="1" noChangeArrowheads="1"/>
          </p:cNvPicPr>
          <p:nvPr>
            <p:ph idx="1"/>
          </p:nvPr>
        </p:nvPicPr>
        <p:blipFill>
          <a:blip r:embed="rId2"/>
          <a:srcRect/>
          <a:stretch>
            <a:fillRect/>
          </a:stretch>
        </p:blipFill>
        <p:spPr>
          <a:xfrm>
            <a:off x="611188" y="1700213"/>
            <a:ext cx="3024187" cy="2376487"/>
          </a:xfrm>
        </p:spPr>
      </p:pic>
      <p:pic>
        <p:nvPicPr>
          <p:cNvPr id="51203" name="5 Resim" descr="menisküs.png"/>
          <p:cNvPicPr>
            <a:picLocks noChangeAspect="1"/>
          </p:cNvPicPr>
          <p:nvPr/>
        </p:nvPicPr>
        <p:blipFill>
          <a:blip r:embed="rId3"/>
          <a:srcRect/>
          <a:stretch>
            <a:fillRect/>
          </a:stretch>
        </p:blipFill>
        <p:spPr bwMode="auto">
          <a:xfrm>
            <a:off x="4284663" y="1557338"/>
            <a:ext cx="3529012" cy="2592387"/>
          </a:xfrm>
          <a:prstGeom prst="rect">
            <a:avLst/>
          </a:prstGeom>
          <a:noFill/>
          <a:ln w="9525">
            <a:noFill/>
            <a:miter lim="800000"/>
            <a:headEnd/>
            <a:tailEnd/>
          </a:ln>
        </p:spPr>
      </p:pic>
      <p:pic>
        <p:nvPicPr>
          <p:cNvPr id="51204" name="6 Resim" descr="baker.png"/>
          <p:cNvPicPr>
            <a:picLocks noChangeAspect="1"/>
          </p:cNvPicPr>
          <p:nvPr/>
        </p:nvPicPr>
        <p:blipFill>
          <a:blip r:embed="rId4"/>
          <a:srcRect/>
          <a:stretch>
            <a:fillRect/>
          </a:stretch>
        </p:blipFill>
        <p:spPr bwMode="auto">
          <a:xfrm>
            <a:off x="2627313" y="4292600"/>
            <a:ext cx="2665412" cy="2325688"/>
          </a:xfrm>
          <a:prstGeom prst="rect">
            <a:avLst/>
          </a:prstGeom>
          <a:noFill/>
          <a:ln w="9525">
            <a:noFill/>
            <a:miter lim="800000"/>
            <a:headEnd/>
            <a:tailEnd/>
          </a:ln>
        </p:spPr>
      </p:pic>
      <p:sp>
        <p:nvSpPr>
          <p:cNvPr id="51205" name="Text Box 6"/>
          <p:cNvSpPr txBox="1">
            <a:spLocks noChangeArrowheads="1"/>
          </p:cNvSpPr>
          <p:nvPr/>
        </p:nvSpPr>
        <p:spPr bwMode="auto">
          <a:xfrm>
            <a:off x="5076825" y="3213100"/>
            <a:ext cx="1871663" cy="366713"/>
          </a:xfrm>
          <a:prstGeom prst="rect">
            <a:avLst/>
          </a:prstGeom>
          <a:noFill/>
          <a:ln w="9525">
            <a:noFill/>
            <a:miter lim="800000"/>
            <a:headEnd/>
            <a:tailEnd/>
          </a:ln>
        </p:spPr>
        <p:txBody>
          <a:bodyPr>
            <a:spAutoFit/>
          </a:bodyPr>
          <a:lstStyle/>
          <a:p>
            <a:r>
              <a:rPr lang="tr-TR"/>
              <a:t>MC MURRAY</a:t>
            </a:r>
          </a:p>
        </p:txBody>
      </p:sp>
      <p:sp>
        <p:nvSpPr>
          <p:cNvPr id="51206" name="Text Box 7"/>
          <p:cNvSpPr txBox="1">
            <a:spLocks noChangeArrowheads="1"/>
          </p:cNvSpPr>
          <p:nvPr/>
        </p:nvSpPr>
        <p:spPr bwMode="auto">
          <a:xfrm>
            <a:off x="1384300" y="1792288"/>
            <a:ext cx="2025650" cy="366712"/>
          </a:xfrm>
          <a:prstGeom prst="rect">
            <a:avLst/>
          </a:prstGeom>
          <a:noFill/>
          <a:ln w="9525">
            <a:noFill/>
            <a:miter lim="800000"/>
            <a:headEnd/>
            <a:tailEnd/>
          </a:ln>
        </p:spPr>
        <p:txBody>
          <a:bodyPr wrap="none">
            <a:spAutoFit/>
          </a:bodyPr>
          <a:lstStyle/>
          <a:p>
            <a:r>
              <a:rPr lang="tr-TR"/>
              <a:t>ÇEKMECE TESTİ</a:t>
            </a:r>
          </a:p>
        </p:txBody>
      </p:sp>
      <p:sp>
        <p:nvSpPr>
          <p:cNvPr id="51207" name="Text Box 8"/>
          <p:cNvSpPr txBox="1">
            <a:spLocks noChangeArrowheads="1"/>
          </p:cNvSpPr>
          <p:nvPr/>
        </p:nvSpPr>
        <p:spPr bwMode="auto">
          <a:xfrm>
            <a:off x="3543300" y="4600575"/>
            <a:ext cx="1593850" cy="366713"/>
          </a:xfrm>
          <a:prstGeom prst="rect">
            <a:avLst/>
          </a:prstGeom>
          <a:noFill/>
          <a:ln w="9525">
            <a:noFill/>
            <a:miter lim="800000"/>
            <a:headEnd/>
            <a:tailEnd/>
          </a:ln>
        </p:spPr>
        <p:txBody>
          <a:bodyPr wrap="none">
            <a:spAutoFit/>
          </a:bodyPr>
          <a:lstStyle/>
          <a:p>
            <a:r>
              <a:rPr lang="tr-TR"/>
              <a:t>BAKER KİSTİ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tr-TR" cap="none" smtClean="0">
              <a:effectLst/>
            </a:endParaRPr>
          </a:p>
        </p:txBody>
      </p:sp>
      <p:sp>
        <p:nvSpPr>
          <p:cNvPr id="72707" name="Rectangle 3"/>
          <p:cNvSpPr>
            <a:spLocks noGrp="1"/>
          </p:cNvSpPr>
          <p:nvPr>
            <p:ph type="body" idx="4294967295"/>
          </p:nvPr>
        </p:nvSpPr>
        <p:spPr/>
        <p:txBody>
          <a:bodyPr/>
          <a:lstStyle/>
          <a:p>
            <a:r>
              <a:rPr lang="tr-TR" smtClean="0">
                <a:latin typeface="Arial" charset="0"/>
              </a:rPr>
              <a:t>Ayak bileği ve ayak:</a:t>
            </a:r>
          </a:p>
          <a:p>
            <a:pPr lvl="1"/>
            <a:r>
              <a:rPr lang="tr-TR" smtClean="0"/>
              <a:t>Ayak bileği 50º plantar fleksiyon ve 20 dorsifleksiyon yeteneğine sahiptir.</a:t>
            </a:r>
          </a:p>
          <a:p>
            <a:pPr lvl="1"/>
            <a:r>
              <a:rPr lang="tr-TR" smtClean="0"/>
              <a:t>Ayakta longitudinal arkın çömesine pes planus(düz tabanlık), normalden abartılı olmasına pes kavus denir.</a:t>
            </a:r>
            <a:endParaRPr lang="tr-TR" smtClean="0">
              <a:latin typeface="Arial" charset="0"/>
            </a:endParaRPr>
          </a:p>
          <a:p>
            <a:endParaRPr lang="tr-TR" smtClean="0">
              <a:latin typeface="Arial" charset="0"/>
            </a:endParaRPr>
          </a:p>
        </p:txBody>
      </p:sp>
      <p:pic>
        <p:nvPicPr>
          <p:cNvPr id="72708" name="Picture 4" descr="indir"/>
          <p:cNvPicPr>
            <a:picLocks noChangeAspect="1" noChangeArrowheads="1"/>
          </p:cNvPicPr>
          <p:nvPr/>
        </p:nvPicPr>
        <p:blipFill>
          <a:blip r:embed="rId2"/>
          <a:srcRect/>
          <a:stretch>
            <a:fillRect/>
          </a:stretch>
        </p:blipFill>
        <p:spPr bwMode="auto">
          <a:xfrm>
            <a:off x="5435600" y="4652963"/>
            <a:ext cx="2952750" cy="1476375"/>
          </a:xfrm>
          <a:prstGeom prst="rect">
            <a:avLst/>
          </a:prstGeom>
          <a:noFill/>
        </p:spPr>
      </p:pic>
      <p:pic>
        <p:nvPicPr>
          <p:cNvPr id="72709" name="Picture 5" descr="indir (1)"/>
          <p:cNvPicPr>
            <a:picLocks noChangeAspect="1" noChangeArrowheads="1"/>
          </p:cNvPicPr>
          <p:nvPr/>
        </p:nvPicPr>
        <p:blipFill>
          <a:blip r:embed="rId3"/>
          <a:srcRect/>
          <a:stretch>
            <a:fillRect/>
          </a:stretch>
        </p:blipFill>
        <p:spPr bwMode="auto">
          <a:xfrm>
            <a:off x="1042988" y="4581525"/>
            <a:ext cx="3028950" cy="1514475"/>
          </a:xfrm>
          <a:prstGeom prst="rect">
            <a:avLst/>
          </a:prstGeom>
          <a:noFill/>
        </p:spPr>
      </p:pic>
      <p:sp>
        <p:nvSpPr>
          <p:cNvPr id="72710" name="Text Box 6"/>
          <p:cNvSpPr txBox="1">
            <a:spLocks noChangeArrowheads="1"/>
          </p:cNvSpPr>
          <p:nvPr/>
        </p:nvSpPr>
        <p:spPr bwMode="auto">
          <a:xfrm>
            <a:off x="6300788" y="4797425"/>
            <a:ext cx="1238250" cy="366713"/>
          </a:xfrm>
          <a:prstGeom prst="rect">
            <a:avLst/>
          </a:prstGeom>
          <a:noFill/>
          <a:ln w="9525">
            <a:noFill/>
            <a:miter lim="800000"/>
            <a:headEnd/>
            <a:tailEnd/>
          </a:ln>
          <a:effectLst/>
        </p:spPr>
        <p:txBody>
          <a:bodyPr wrap="none">
            <a:spAutoFit/>
          </a:bodyPr>
          <a:lstStyle/>
          <a:p>
            <a:r>
              <a:rPr lang="tr-TR"/>
              <a:t>Pes cavus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endParaRPr lang="tr-TR" cap="none" smtClean="0">
              <a:effectLst/>
            </a:endParaRPr>
          </a:p>
        </p:txBody>
      </p:sp>
      <p:pic>
        <p:nvPicPr>
          <p:cNvPr id="73732" name="Picture 3"/>
          <p:cNvPicPr>
            <a:picLocks noChangeAspect="1" noChangeArrowheads="1"/>
          </p:cNvPicPr>
          <p:nvPr>
            <p:ph type="body" idx="4294967295"/>
          </p:nvPr>
        </p:nvPicPr>
        <p:blipFill>
          <a:blip r:embed="rId2"/>
          <a:srcRect/>
          <a:stretch>
            <a:fillRect/>
          </a:stretch>
        </p:blipFill>
        <p:spPr>
          <a:xfrm>
            <a:off x="900113" y="1844675"/>
            <a:ext cx="2571750" cy="1905000"/>
          </a:xfrm>
          <a:noFill/>
        </p:spPr>
      </p:pic>
      <p:pic>
        <p:nvPicPr>
          <p:cNvPr id="73733" name="Picture 1033" descr="npo000266"/>
          <p:cNvPicPr>
            <a:picLocks noChangeAspect="1" noChangeArrowheads="1"/>
          </p:cNvPicPr>
          <p:nvPr/>
        </p:nvPicPr>
        <p:blipFill>
          <a:blip r:embed="rId3"/>
          <a:srcRect/>
          <a:stretch>
            <a:fillRect/>
          </a:stretch>
        </p:blipFill>
        <p:spPr bwMode="auto">
          <a:xfrm>
            <a:off x="4284663" y="1557338"/>
            <a:ext cx="2533650" cy="1752600"/>
          </a:xfrm>
          <a:prstGeom prst="rect">
            <a:avLst/>
          </a:prstGeom>
          <a:noFill/>
          <a:ln w="9525">
            <a:noFill/>
            <a:miter lim="800000"/>
            <a:headEnd/>
            <a:tailEnd/>
          </a:ln>
        </p:spPr>
      </p:pic>
      <p:pic>
        <p:nvPicPr>
          <p:cNvPr id="73735" name="Picture 7" descr="gout1"/>
          <p:cNvPicPr>
            <a:picLocks noChangeAspect="1" noChangeArrowheads="1"/>
          </p:cNvPicPr>
          <p:nvPr/>
        </p:nvPicPr>
        <p:blipFill>
          <a:blip r:embed="rId4"/>
          <a:srcRect/>
          <a:stretch>
            <a:fillRect/>
          </a:stretch>
        </p:blipFill>
        <p:spPr bwMode="auto">
          <a:xfrm>
            <a:off x="323850" y="4221163"/>
            <a:ext cx="4032250" cy="20891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1 Başlık"/>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tr-TR" cap="none" smtClean="0">
                <a:effectLst/>
                <a:latin typeface="Arial" charset="0"/>
              </a:rPr>
              <a:t>GÖZ MUAYENESİ</a:t>
            </a:r>
          </a:p>
        </p:txBody>
      </p:sp>
      <p:sp>
        <p:nvSpPr>
          <p:cNvPr id="52226" name="2 İçerik Yer Tutucusu"/>
          <p:cNvSpPr>
            <a:spLocks noGrp="1"/>
          </p:cNvSpPr>
          <p:nvPr>
            <p:ph idx="1"/>
          </p:nvPr>
        </p:nvSpPr>
        <p:spPr/>
        <p:txBody>
          <a:bodyPr/>
          <a:lstStyle/>
          <a:p>
            <a:pPr eaLnBrk="1" hangingPunct="1"/>
            <a:r>
              <a:rPr lang="tr-TR" smtClean="0">
                <a:latin typeface="Arial" charset="0"/>
              </a:rPr>
              <a:t>Behçet Hastalığı:</a:t>
            </a:r>
          </a:p>
          <a:p>
            <a:pPr lvl="1" eaLnBrk="1" hangingPunct="1"/>
            <a:r>
              <a:rPr lang="tr-TR" smtClean="0">
                <a:latin typeface="Arial" charset="0"/>
              </a:rPr>
              <a:t>En sık göz bulgusu, akut iritis yada iridosiklit formunda hipopiyonlu veya hipopiyonsuz </a:t>
            </a:r>
            <a:r>
              <a:rPr lang="tr-TR" smtClean="0">
                <a:solidFill>
                  <a:schemeClr val="hlink"/>
                </a:solidFill>
                <a:latin typeface="Arial" charset="0"/>
              </a:rPr>
              <a:t>anterior üveit</a:t>
            </a:r>
            <a:r>
              <a:rPr lang="tr-TR" smtClean="0">
                <a:latin typeface="Arial" charset="0"/>
              </a:rPr>
              <a:t> ve onu posterior veya her ikisi birlikte </a:t>
            </a:r>
            <a:r>
              <a:rPr lang="tr-TR" smtClean="0">
                <a:solidFill>
                  <a:schemeClr val="hlink"/>
                </a:solidFill>
                <a:latin typeface="Arial" charset="0"/>
              </a:rPr>
              <a:t>panüveit</a:t>
            </a:r>
            <a:r>
              <a:rPr lang="tr-TR" smtClean="0">
                <a:latin typeface="Arial" charset="0"/>
              </a:rPr>
              <a:t> takip eder</a:t>
            </a:r>
          </a:p>
        </p:txBody>
      </p:sp>
      <p:pic>
        <p:nvPicPr>
          <p:cNvPr id="52227" name="Picture 4" descr="ant üveit"/>
          <p:cNvPicPr>
            <a:picLocks noChangeAspect="1" noChangeArrowheads="1"/>
          </p:cNvPicPr>
          <p:nvPr/>
        </p:nvPicPr>
        <p:blipFill>
          <a:blip r:embed="rId2"/>
          <a:srcRect/>
          <a:stretch>
            <a:fillRect/>
          </a:stretch>
        </p:blipFill>
        <p:spPr bwMode="auto">
          <a:xfrm>
            <a:off x="1042988" y="4076700"/>
            <a:ext cx="2428875" cy="2089150"/>
          </a:xfrm>
          <a:prstGeom prst="rect">
            <a:avLst/>
          </a:prstGeom>
          <a:noFill/>
          <a:ln w="9525">
            <a:noFill/>
            <a:miter lim="800000"/>
            <a:headEnd/>
            <a:tailEnd/>
          </a:ln>
        </p:spPr>
      </p:pic>
      <p:pic>
        <p:nvPicPr>
          <p:cNvPr id="52228" name="Picture 5" descr="üveit"/>
          <p:cNvPicPr>
            <a:picLocks noChangeAspect="1" noChangeArrowheads="1"/>
          </p:cNvPicPr>
          <p:nvPr/>
        </p:nvPicPr>
        <p:blipFill>
          <a:blip r:embed="rId3"/>
          <a:srcRect/>
          <a:stretch>
            <a:fillRect/>
          </a:stretch>
        </p:blipFill>
        <p:spPr bwMode="auto">
          <a:xfrm>
            <a:off x="4572000" y="3716338"/>
            <a:ext cx="3168650" cy="2449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1 Başlık"/>
          <p:cNvSpPr>
            <a:spLocks noGrp="1"/>
          </p:cNvSpPr>
          <p:nvPr>
            <p:ph type="title"/>
          </p:nvPr>
        </p:nvSpPr>
        <p:spPr bwMode="auto">
          <a:xfrm>
            <a:off x="250825" y="333375"/>
            <a:ext cx="8686800" cy="838200"/>
          </a:xfrm>
        </p:spPr>
        <p:txBody>
          <a:bodyPr wrap="square" lIns="91440" tIns="45720" rIns="91440" bIns="45720" numCol="1" anchorCtr="0" compatLnSpc="1">
            <a:prstTxWarp prst="textNoShape">
              <a:avLst/>
            </a:prstTxWarp>
          </a:bodyPr>
          <a:lstStyle/>
          <a:p>
            <a:pPr eaLnBrk="1" hangingPunct="1"/>
            <a:r>
              <a:rPr lang="tr-TR" cap="none" smtClean="0">
                <a:effectLst/>
                <a:latin typeface="Arial" charset="0"/>
              </a:rPr>
              <a:t>GÖZ MUAYENESİ</a:t>
            </a:r>
          </a:p>
        </p:txBody>
      </p:sp>
      <p:sp>
        <p:nvSpPr>
          <p:cNvPr id="53250" name="2 İçerik Yer Tutucusu"/>
          <p:cNvSpPr>
            <a:spLocks noGrp="1"/>
          </p:cNvSpPr>
          <p:nvPr>
            <p:ph idx="1"/>
          </p:nvPr>
        </p:nvSpPr>
        <p:spPr>
          <a:xfrm>
            <a:off x="323850" y="1341438"/>
            <a:ext cx="8686800" cy="4525962"/>
          </a:xfrm>
        </p:spPr>
        <p:txBody>
          <a:bodyPr/>
          <a:lstStyle/>
          <a:p>
            <a:pPr eaLnBrk="1" hangingPunct="1"/>
            <a:r>
              <a:rPr lang="fi-FI" smtClean="0"/>
              <a:t>Sistemik Lupus Eritematoz (SLE):</a:t>
            </a:r>
            <a:endParaRPr lang="tr-TR" smtClean="0">
              <a:latin typeface="Arial" charset="0"/>
            </a:endParaRPr>
          </a:p>
          <a:p>
            <a:pPr lvl="1" eaLnBrk="1" hangingPunct="1"/>
            <a:r>
              <a:rPr lang="fi-FI" smtClean="0"/>
              <a:t>Keratokonjonktivitis sikka</a:t>
            </a:r>
            <a:endParaRPr lang="tr-TR" smtClean="0">
              <a:latin typeface="Arial" charset="0"/>
            </a:endParaRPr>
          </a:p>
          <a:p>
            <a:pPr eaLnBrk="1" hangingPunct="1"/>
            <a:r>
              <a:rPr lang="tr-TR" smtClean="0">
                <a:latin typeface="Arial" charset="0"/>
              </a:rPr>
              <a:t>Sjögren Sendromu: </a:t>
            </a:r>
          </a:p>
          <a:p>
            <a:pPr lvl="1" eaLnBrk="1" hangingPunct="1"/>
            <a:r>
              <a:rPr lang="tr-TR" smtClean="0">
                <a:latin typeface="Arial" charset="0"/>
              </a:rPr>
              <a:t>Göz kuruluğu</a:t>
            </a:r>
          </a:p>
          <a:p>
            <a:pPr eaLnBrk="1" hangingPunct="1"/>
            <a:r>
              <a:rPr lang="tr-TR" smtClean="0">
                <a:latin typeface="Arial" charset="0"/>
              </a:rPr>
              <a:t>Romatoid Artrit: </a:t>
            </a:r>
          </a:p>
          <a:p>
            <a:pPr lvl="1" eaLnBrk="1" hangingPunct="1"/>
            <a:r>
              <a:rPr lang="tr-TR" smtClean="0">
                <a:latin typeface="Arial" charset="0"/>
              </a:rPr>
              <a:t>Göz kuruluğu</a:t>
            </a:r>
          </a:p>
          <a:p>
            <a:pPr eaLnBrk="1" hangingPunct="1"/>
            <a:r>
              <a:rPr lang="tr-TR" smtClean="0">
                <a:latin typeface="Arial" charset="0"/>
              </a:rPr>
              <a:t>Diffüz Skleroderma: </a:t>
            </a:r>
          </a:p>
          <a:p>
            <a:pPr lvl="1" eaLnBrk="1" hangingPunct="1"/>
            <a:r>
              <a:rPr lang="tr-TR" smtClean="0">
                <a:latin typeface="Arial" charset="0"/>
              </a:rPr>
              <a:t>Keratokonjonktivitis sikka</a:t>
            </a:r>
          </a:p>
          <a:p>
            <a:pPr eaLnBrk="1" hangingPunct="1"/>
            <a:r>
              <a:rPr lang="tr-TR" smtClean="0">
                <a:latin typeface="Arial" charset="0"/>
              </a:rPr>
              <a:t>Sarkoidoz: </a:t>
            </a:r>
          </a:p>
          <a:p>
            <a:pPr lvl="1" eaLnBrk="1" hangingPunct="1"/>
            <a:r>
              <a:rPr lang="tr-TR" smtClean="0">
                <a:latin typeface="Arial" charset="0"/>
              </a:rPr>
              <a:t>Üveit en sık göz bulgusudur.</a:t>
            </a:r>
            <a:r>
              <a:rPr lang="tr-TR" smtClean="0"/>
              <a:t> </a:t>
            </a:r>
          </a:p>
        </p:txBody>
      </p:sp>
      <p:pic>
        <p:nvPicPr>
          <p:cNvPr id="53251" name="Picture 4" descr="keratokonj sicca"/>
          <p:cNvPicPr>
            <a:picLocks noChangeAspect="1" noChangeArrowheads="1"/>
          </p:cNvPicPr>
          <p:nvPr/>
        </p:nvPicPr>
        <p:blipFill>
          <a:blip r:embed="rId2"/>
          <a:srcRect/>
          <a:stretch>
            <a:fillRect/>
          </a:stretch>
        </p:blipFill>
        <p:spPr bwMode="auto">
          <a:xfrm>
            <a:off x="5940425" y="2133600"/>
            <a:ext cx="2792413" cy="1871663"/>
          </a:xfrm>
          <a:prstGeom prst="rect">
            <a:avLst/>
          </a:prstGeom>
          <a:noFill/>
          <a:ln w="9525">
            <a:noFill/>
            <a:miter lim="800000"/>
            <a:headEnd/>
            <a:tailEnd/>
          </a:ln>
        </p:spPr>
      </p:pic>
      <p:pic>
        <p:nvPicPr>
          <p:cNvPr id="53252" name="Picture 5" descr="kuru göz"/>
          <p:cNvPicPr>
            <a:picLocks noChangeAspect="1" noChangeArrowheads="1"/>
          </p:cNvPicPr>
          <p:nvPr/>
        </p:nvPicPr>
        <p:blipFill>
          <a:blip r:embed="rId3"/>
          <a:srcRect/>
          <a:stretch>
            <a:fillRect/>
          </a:stretch>
        </p:blipFill>
        <p:spPr bwMode="auto">
          <a:xfrm>
            <a:off x="5940425" y="4076700"/>
            <a:ext cx="2808288" cy="1873250"/>
          </a:xfrm>
          <a:prstGeom prst="rect">
            <a:avLst/>
          </a:prstGeom>
          <a:noFill/>
          <a:ln w="9525">
            <a:noFill/>
            <a:miter lim="800000"/>
            <a:headEnd/>
            <a:tailEnd/>
          </a:ln>
        </p:spPr>
      </p:pic>
      <p:sp>
        <p:nvSpPr>
          <p:cNvPr id="53253" name="Text Box 6"/>
          <p:cNvSpPr txBox="1">
            <a:spLocks noChangeArrowheads="1"/>
          </p:cNvSpPr>
          <p:nvPr/>
        </p:nvSpPr>
        <p:spPr bwMode="auto">
          <a:xfrm>
            <a:off x="5867400" y="3573463"/>
            <a:ext cx="2890838" cy="304800"/>
          </a:xfrm>
          <a:prstGeom prst="rect">
            <a:avLst/>
          </a:prstGeom>
          <a:noFill/>
          <a:ln w="9525">
            <a:noFill/>
            <a:miter lim="800000"/>
            <a:headEnd/>
            <a:tailEnd/>
          </a:ln>
        </p:spPr>
        <p:txBody>
          <a:bodyPr wrap="none">
            <a:spAutoFit/>
          </a:bodyPr>
          <a:lstStyle/>
          <a:p>
            <a:r>
              <a:rPr lang="tr-TR" sz="1400" b="1"/>
              <a:t>KERATOKONJUKTİVİTİS SİCCA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sp>
        <p:nvSpPr>
          <p:cNvPr id="18434" name="2 İçerik Yer Tutucusu"/>
          <p:cNvSpPr>
            <a:spLocks noGrp="1"/>
          </p:cNvSpPr>
          <p:nvPr>
            <p:ph idx="1"/>
          </p:nvPr>
        </p:nvSpPr>
        <p:spPr/>
        <p:txBody>
          <a:bodyPr/>
          <a:lstStyle/>
          <a:p>
            <a:pPr eaLnBrk="1" hangingPunct="1"/>
            <a:r>
              <a:rPr lang="tr-TR" smtClean="0"/>
              <a:t>Muayene hasta odaya girdiğinde başlar.</a:t>
            </a:r>
          </a:p>
          <a:p>
            <a:pPr eaLnBrk="1" hangingPunct="1"/>
            <a:r>
              <a:rPr lang="tr-TR" smtClean="0"/>
              <a:t>Hastanın yardımsız yürüyüp yürüyemediği,yürüme şekli, yüz ifadesi,postürü ve yardımcı cihaz kullanıp kullanmadığına bakılır.</a:t>
            </a:r>
          </a:p>
          <a:p>
            <a:pPr eaLnBrk="1" hangingPunct="1"/>
            <a:r>
              <a:rPr lang="tr-TR" smtClean="0"/>
              <a:t> Daha sonra hastanın yalnızca iç çamaşırı kalacak şekilde soyunması, özellikle ayakkabı ve çoraplarını çıkarması istenir.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1 Başlık"/>
          <p:cNvSpPr>
            <a:spLocks noGrp="1"/>
          </p:cNvSpPr>
          <p:nvPr>
            <p:ph type="title"/>
          </p:nvPr>
        </p:nvSpPr>
        <p:spPr bwMode="auto">
          <a:xfrm>
            <a:off x="323850" y="333375"/>
            <a:ext cx="8686800" cy="838200"/>
          </a:xfrm>
        </p:spPr>
        <p:txBody>
          <a:bodyPr wrap="square" lIns="91440" tIns="45720" rIns="91440" bIns="45720" numCol="1" anchorCtr="0" compatLnSpc="1">
            <a:prstTxWarp prst="textNoShape">
              <a:avLst/>
            </a:prstTxWarp>
          </a:bodyPr>
          <a:lstStyle/>
          <a:p>
            <a:pPr eaLnBrk="1" hangingPunct="1"/>
            <a:r>
              <a:rPr lang="tr-TR" cap="none" smtClean="0">
                <a:effectLst/>
                <a:latin typeface="Arial" charset="0"/>
              </a:rPr>
              <a:t>GÖZ MUAYENESİ</a:t>
            </a:r>
          </a:p>
        </p:txBody>
      </p:sp>
      <p:sp>
        <p:nvSpPr>
          <p:cNvPr id="54274" name="2 İçerik Yer Tutucusu"/>
          <p:cNvSpPr>
            <a:spLocks noGrp="1"/>
          </p:cNvSpPr>
          <p:nvPr>
            <p:ph idx="1"/>
          </p:nvPr>
        </p:nvSpPr>
        <p:spPr>
          <a:xfrm>
            <a:off x="323850" y="1412875"/>
            <a:ext cx="8686800" cy="4525963"/>
          </a:xfrm>
        </p:spPr>
        <p:txBody>
          <a:bodyPr/>
          <a:lstStyle/>
          <a:p>
            <a:pPr eaLnBrk="1" hangingPunct="1"/>
            <a:r>
              <a:rPr lang="tr-TR" smtClean="0">
                <a:latin typeface="Arial" charset="0"/>
              </a:rPr>
              <a:t>İnflamatuar Kas Hastalığı: </a:t>
            </a:r>
          </a:p>
          <a:p>
            <a:pPr lvl="1" eaLnBrk="1" hangingPunct="1"/>
            <a:r>
              <a:rPr lang="tr-TR" smtClean="0">
                <a:latin typeface="Arial" charset="0"/>
              </a:rPr>
              <a:t>En sık göz bulgusu, göz kapaklarını tutan heliotropik raşdır.</a:t>
            </a:r>
            <a:r>
              <a:rPr lang="tr-TR" smtClean="0"/>
              <a:t> </a:t>
            </a:r>
            <a:endParaRPr lang="tr-TR" smtClean="0">
              <a:latin typeface="Arial" charset="0"/>
            </a:endParaRPr>
          </a:p>
          <a:p>
            <a:pPr eaLnBrk="1" hangingPunct="1"/>
            <a:r>
              <a:rPr lang="tr-TR" smtClean="0">
                <a:latin typeface="Arial" charset="0"/>
              </a:rPr>
              <a:t>Reiter Sendromu: </a:t>
            </a:r>
          </a:p>
          <a:p>
            <a:pPr lvl="1" eaLnBrk="1" hangingPunct="1"/>
            <a:r>
              <a:rPr lang="tr-TR" smtClean="0">
                <a:latin typeface="Arial" charset="0"/>
              </a:rPr>
              <a:t>Reiter sendromunun klasik göz tutulumu, tek veya iki taraflı konjonktivitir</a:t>
            </a:r>
          </a:p>
          <a:p>
            <a:pPr eaLnBrk="1" hangingPunct="1"/>
            <a:r>
              <a:rPr lang="tr-TR" smtClean="0">
                <a:latin typeface="Arial" charset="0"/>
              </a:rPr>
              <a:t>Ankilozan Spondilit: </a:t>
            </a:r>
          </a:p>
          <a:p>
            <a:pPr lvl="1" eaLnBrk="1" hangingPunct="1"/>
            <a:r>
              <a:rPr lang="tr-TR" smtClean="0">
                <a:latin typeface="Arial" charset="0"/>
              </a:rPr>
              <a:t>Akut anterior üveit, ankilozan spondilitin en sık iskelet dışı bulgusu olup, hastalık seyrinde herhangibir zamanda, hastaların %25-40 ‘ında görülmektedir.</a:t>
            </a:r>
            <a:r>
              <a:rPr lang="tr-TR" smtClean="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Başlık"/>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tr-TR" cap="none" smtClean="0">
                <a:effectLst/>
                <a:latin typeface="Arial" charset="0"/>
              </a:rPr>
              <a:t>GÖZ MUAYENESİ</a:t>
            </a:r>
          </a:p>
        </p:txBody>
      </p:sp>
      <p:pic>
        <p:nvPicPr>
          <p:cNvPr id="55298" name="Picture 4" descr="üveit"/>
          <p:cNvPicPr>
            <a:picLocks noChangeAspect="1" noChangeArrowheads="1"/>
          </p:cNvPicPr>
          <p:nvPr>
            <p:ph idx="4294967295"/>
          </p:nvPr>
        </p:nvPicPr>
        <p:blipFill>
          <a:blip r:embed="rId2"/>
          <a:srcRect/>
          <a:stretch>
            <a:fillRect/>
          </a:stretch>
        </p:blipFill>
        <p:spPr>
          <a:xfrm>
            <a:off x="611188" y="1557338"/>
            <a:ext cx="2686050" cy="1704975"/>
          </a:xfrm>
        </p:spPr>
      </p:pic>
      <p:pic>
        <p:nvPicPr>
          <p:cNvPr id="55299" name="Picture 5" descr="heliotrop raş"/>
          <p:cNvPicPr>
            <a:picLocks noChangeAspect="1" noChangeArrowheads="1"/>
          </p:cNvPicPr>
          <p:nvPr/>
        </p:nvPicPr>
        <p:blipFill>
          <a:blip r:embed="rId3"/>
          <a:srcRect/>
          <a:stretch>
            <a:fillRect/>
          </a:stretch>
        </p:blipFill>
        <p:spPr bwMode="auto">
          <a:xfrm>
            <a:off x="4859338" y="1412875"/>
            <a:ext cx="2286000" cy="1885950"/>
          </a:xfrm>
          <a:prstGeom prst="rect">
            <a:avLst/>
          </a:prstGeom>
          <a:noFill/>
          <a:ln w="9525">
            <a:noFill/>
            <a:miter lim="800000"/>
            <a:headEnd/>
            <a:tailEnd/>
          </a:ln>
        </p:spPr>
      </p:pic>
      <p:pic>
        <p:nvPicPr>
          <p:cNvPr id="55300" name="Picture 6" descr="konjuktvt"/>
          <p:cNvPicPr>
            <a:picLocks noChangeAspect="1" noChangeArrowheads="1"/>
          </p:cNvPicPr>
          <p:nvPr/>
        </p:nvPicPr>
        <p:blipFill>
          <a:blip r:embed="rId4"/>
          <a:srcRect/>
          <a:stretch>
            <a:fillRect/>
          </a:stretch>
        </p:blipFill>
        <p:spPr bwMode="auto">
          <a:xfrm>
            <a:off x="611188" y="3644900"/>
            <a:ext cx="2646362" cy="211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1 Başlık"/>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tr-TR" cap="none" smtClean="0">
                <a:effectLst/>
                <a:latin typeface="Arial" charset="0"/>
              </a:rPr>
              <a:t>CİLT MUAYENESİ</a:t>
            </a:r>
          </a:p>
        </p:txBody>
      </p:sp>
      <p:sp>
        <p:nvSpPr>
          <p:cNvPr id="56322" name="2 İçerik Yer Tutucusu"/>
          <p:cNvSpPr>
            <a:spLocks noGrp="1"/>
          </p:cNvSpPr>
          <p:nvPr>
            <p:ph idx="1"/>
          </p:nvPr>
        </p:nvSpPr>
        <p:spPr/>
        <p:txBody>
          <a:bodyPr/>
          <a:lstStyle/>
          <a:p>
            <a:pPr eaLnBrk="1" hangingPunct="1"/>
            <a:r>
              <a:rPr lang="tr-TR" smtClean="0">
                <a:latin typeface="Arial" charset="0"/>
              </a:rPr>
              <a:t>Sistemik Lupus Eritematoz:</a:t>
            </a:r>
          </a:p>
          <a:p>
            <a:pPr lvl="1" eaLnBrk="1" hangingPunct="1"/>
            <a:r>
              <a:rPr lang="tr-TR" smtClean="0">
                <a:latin typeface="Arial" charset="0"/>
              </a:rPr>
              <a:t> Fotosensitivite, malar raş ve diskoid raş,</a:t>
            </a:r>
          </a:p>
          <a:p>
            <a:pPr eaLnBrk="1" hangingPunct="1"/>
            <a:r>
              <a:rPr lang="tr-TR" smtClean="0">
                <a:latin typeface="Arial" charset="0"/>
              </a:rPr>
              <a:t>Dermatomiyozit: </a:t>
            </a:r>
          </a:p>
          <a:p>
            <a:pPr lvl="1" eaLnBrk="1" hangingPunct="1"/>
            <a:r>
              <a:rPr lang="tr-TR" smtClean="0">
                <a:latin typeface="Arial" charset="0"/>
              </a:rPr>
              <a:t>Gottron papülleri,heliotrop raş</a:t>
            </a:r>
          </a:p>
          <a:p>
            <a:pPr eaLnBrk="1" hangingPunct="1"/>
            <a:r>
              <a:rPr lang="tr-TR" smtClean="0">
                <a:latin typeface="Arial" charset="0"/>
              </a:rPr>
              <a:t>Skleroderma:</a:t>
            </a:r>
          </a:p>
          <a:p>
            <a:pPr lvl="1" eaLnBrk="1" hangingPunct="1"/>
            <a:r>
              <a:rPr lang="tr-TR" smtClean="0">
                <a:latin typeface="Arial" charset="0"/>
              </a:rPr>
              <a:t>Cilt sertliği,raynaud fenomeni,talenjiektazi</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pic>
        <p:nvPicPr>
          <p:cNvPr id="57346" name="Picture 4" descr="heliotrop raş"/>
          <p:cNvPicPr>
            <a:picLocks noChangeAspect="1" noChangeArrowheads="1"/>
          </p:cNvPicPr>
          <p:nvPr>
            <p:ph idx="4294967295"/>
          </p:nvPr>
        </p:nvPicPr>
        <p:blipFill>
          <a:blip r:embed="rId2"/>
          <a:srcRect/>
          <a:stretch>
            <a:fillRect/>
          </a:stretch>
        </p:blipFill>
        <p:spPr>
          <a:xfrm>
            <a:off x="250825" y="1484313"/>
            <a:ext cx="2286000" cy="1885950"/>
          </a:xfrm>
        </p:spPr>
      </p:pic>
      <p:pic>
        <p:nvPicPr>
          <p:cNvPr id="57347" name="Picture 5" descr="diskoid raş"/>
          <p:cNvPicPr>
            <a:picLocks noChangeAspect="1" noChangeArrowheads="1"/>
          </p:cNvPicPr>
          <p:nvPr/>
        </p:nvPicPr>
        <p:blipFill>
          <a:blip r:embed="rId3"/>
          <a:srcRect/>
          <a:stretch>
            <a:fillRect/>
          </a:stretch>
        </p:blipFill>
        <p:spPr bwMode="auto">
          <a:xfrm>
            <a:off x="395288" y="4005263"/>
            <a:ext cx="2143125" cy="2143125"/>
          </a:xfrm>
          <a:prstGeom prst="rect">
            <a:avLst/>
          </a:prstGeom>
          <a:noFill/>
          <a:ln w="9525">
            <a:noFill/>
            <a:miter lim="800000"/>
            <a:headEnd/>
            <a:tailEnd/>
          </a:ln>
        </p:spPr>
      </p:pic>
      <p:pic>
        <p:nvPicPr>
          <p:cNvPr id="57348" name="Picture 7" descr="MALAR RAŞ"/>
          <p:cNvPicPr>
            <a:picLocks noChangeAspect="1" noChangeArrowheads="1"/>
          </p:cNvPicPr>
          <p:nvPr/>
        </p:nvPicPr>
        <p:blipFill>
          <a:blip r:embed="rId4"/>
          <a:srcRect/>
          <a:stretch>
            <a:fillRect/>
          </a:stretch>
        </p:blipFill>
        <p:spPr bwMode="auto">
          <a:xfrm>
            <a:off x="4067175" y="1484313"/>
            <a:ext cx="2343150" cy="1943100"/>
          </a:xfrm>
          <a:prstGeom prst="rect">
            <a:avLst/>
          </a:prstGeom>
          <a:noFill/>
          <a:ln w="9525">
            <a:noFill/>
            <a:miter lim="800000"/>
            <a:headEnd/>
            <a:tailEnd/>
          </a:ln>
        </p:spPr>
      </p:pic>
      <p:sp>
        <p:nvSpPr>
          <p:cNvPr id="57349" name="Text Box 8"/>
          <p:cNvSpPr txBox="1">
            <a:spLocks noChangeArrowheads="1"/>
          </p:cNvSpPr>
          <p:nvPr/>
        </p:nvSpPr>
        <p:spPr bwMode="auto">
          <a:xfrm>
            <a:off x="1979613" y="2276475"/>
            <a:ext cx="184150" cy="366713"/>
          </a:xfrm>
          <a:prstGeom prst="rect">
            <a:avLst/>
          </a:prstGeom>
          <a:noFill/>
          <a:ln w="9525">
            <a:noFill/>
            <a:miter lim="800000"/>
            <a:headEnd/>
            <a:tailEnd/>
          </a:ln>
        </p:spPr>
        <p:txBody>
          <a:bodyPr wrap="none">
            <a:spAutoFit/>
          </a:bodyPr>
          <a:lstStyle/>
          <a:p>
            <a:endParaRPr lang="tr-TR"/>
          </a:p>
        </p:txBody>
      </p:sp>
      <p:sp>
        <p:nvSpPr>
          <p:cNvPr id="57350" name="Text Box 9"/>
          <p:cNvSpPr txBox="1">
            <a:spLocks noChangeArrowheads="1"/>
          </p:cNvSpPr>
          <p:nvPr/>
        </p:nvSpPr>
        <p:spPr bwMode="auto">
          <a:xfrm>
            <a:off x="611188" y="4889500"/>
            <a:ext cx="1728787" cy="366713"/>
          </a:xfrm>
          <a:prstGeom prst="rect">
            <a:avLst/>
          </a:prstGeom>
          <a:noFill/>
          <a:ln w="9525">
            <a:noFill/>
            <a:miter lim="800000"/>
            <a:headEnd/>
            <a:tailEnd/>
          </a:ln>
        </p:spPr>
        <p:txBody>
          <a:bodyPr>
            <a:spAutoFit/>
          </a:bodyPr>
          <a:lstStyle/>
          <a:p>
            <a:endParaRPr lang="tr-TR"/>
          </a:p>
        </p:txBody>
      </p:sp>
      <p:sp>
        <p:nvSpPr>
          <p:cNvPr id="57351" name="Text Box 10"/>
          <p:cNvSpPr txBox="1">
            <a:spLocks noChangeArrowheads="1"/>
          </p:cNvSpPr>
          <p:nvPr/>
        </p:nvSpPr>
        <p:spPr bwMode="auto">
          <a:xfrm>
            <a:off x="611188" y="5516563"/>
            <a:ext cx="1512887" cy="366712"/>
          </a:xfrm>
          <a:prstGeom prst="rect">
            <a:avLst/>
          </a:prstGeom>
          <a:noFill/>
          <a:ln w="9525">
            <a:noFill/>
            <a:miter lim="800000"/>
            <a:headEnd/>
            <a:tailEnd/>
          </a:ln>
        </p:spPr>
        <p:txBody>
          <a:bodyPr>
            <a:spAutoFit/>
          </a:bodyPr>
          <a:lstStyle/>
          <a:p>
            <a:r>
              <a:rPr lang="tr-TR" b="1"/>
              <a:t>Diskoid raş</a:t>
            </a:r>
          </a:p>
        </p:txBody>
      </p:sp>
      <p:sp>
        <p:nvSpPr>
          <p:cNvPr id="57352" name="Text Box 11"/>
          <p:cNvSpPr txBox="1">
            <a:spLocks noChangeArrowheads="1"/>
          </p:cNvSpPr>
          <p:nvPr/>
        </p:nvSpPr>
        <p:spPr bwMode="auto">
          <a:xfrm>
            <a:off x="468313" y="2420938"/>
            <a:ext cx="1784350" cy="366712"/>
          </a:xfrm>
          <a:prstGeom prst="rect">
            <a:avLst/>
          </a:prstGeom>
          <a:noFill/>
          <a:ln w="9525">
            <a:noFill/>
            <a:miter lim="800000"/>
            <a:headEnd/>
            <a:tailEnd/>
          </a:ln>
        </p:spPr>
        <p:txBody>
          <a:bodyPr wrap="none">
            <a:spAutoFit/>
          </a:bodyPr>
          <a:lstStyle/>
          <a:p>
            <a:r>
              <a:rPr lang="tr-TR" b="1"/>
              <a:t>Heliotropik raş</a:t>
            </a:r>
          </a:p>
        </p:txBody>
      </p:sp>
      <p:sp>
        <p:nvSpPr>
          <p:cNvPr id="57353" name="Text Box 12"/>
          <p:cNvSpPr txBox="1">
            <a:spLocks noChangeArrowheads="1"/>
          </p:cNvSpPr>
          <p:nvPr/>
        </p:nvSpPr>
        <p:spPr bwMode="auto">
          <a:xfrm>
            <a:off x="4643438" y="2276475"/>
            <a:ext cx="1187450" cy="366713"/>
          </a:xfrm>
          <a:prstGeom prst="rect">
            <a:avLst/>
          </a:prstGeom>
          <a:noFill/>
          <a:ln w="9525">
            <a:noFill/>
            <a:miter lim="800000"/>
            <a:headEnd/>
            <a:tailEnd/>
          </a:ln>
        </p:spPr>
        <p:txBody>
          <a:bodyPr wrap="none">
            <a:spAutoFit/>
          </a:bodyPr>
          <a:lstStyle/>
          <a:p>
            <a:r>
              <a:rPr lang="tr-TR" b="1"/>
              <a:t>Malar raş</a:t>
            </a:r>
          </a:p>
        </p:txBody>
      </p:sp>
      <p:pic>
        <p:nvPicPr>
          <p:cNvPr id="57354" name="Picture 13" descr="gottron papülleri"/>
          <p:cNvPicPr>
            <a:picLocks noChangeAspect="1" noChangeArrowheads="1"/>
          </p:cNvPicPr>
          <p:nvPr/>
        </p:nvPicPr>
        <p:blipFill>
          <a:blip r:embed="rId5"/>
          <a:srcRect/>
          <a:stretch>
            <a:fillRect/>
          </a:stretch>
        </p:blipFill>
        <p:spPr bwMode="auto">
          <a:xfrm>
            <a:off x="3779838" y="3716338"/>
            <a:ext cx="1600200" cy="2847975"/>
          </a:xfrm>
          <a:prstGeom prst="rect">
            <a:avLst/>
          </a:prstGeom>
          <a:noFill/>
          <a:ln w="9525">
            <a:noFill/>
            <a:miter lim="800000"/>
            <a:headEnd/>
            <a:tailEnd/>
          </a:ln>
        </p:spPr>
      </p:pic>
      <p:sp>
        <p:nvSpPr>
          <p:cNvPr id="57355" name="Text Box 14"/>
          <p:cNvSpPr txBox="1">
            <a:spLocks noChangeArrowheads="1"/>
          </p:cNvSpPr>
          <p:nvPr/>
        </p:nvSpPr>
        <p:spPr bwMode="auto">
          <a:xfrm>
            <a:off x="3563938" y="4868863"/>
            <a:ext cx="2038350" cy="366712"/>
          </a:xfrm>
          <a:prstGeom prst="rect">
            <a:avLst/>
          </a:prstGeom>
          <a:noFill/>
          <a:ln w="9525">
            <a:noFill/>
            <a:miter lim="800000"/>
            <a:headEnd/>
            <a:tailEnd/>
          </a:ln>
        </p:spPr>
        <p:txBody>
          <a:bodyPr wrap="none">
            <a:spAutoFit/>
          </a:bodyPr>
          <a:lstStyle/>
          <a:p>
            <a:r>
              <a:rPr lang="tr-TR" b="1"/>
              <a:t>Gottron papülleri</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endParaRPr lang="tr-TR"/>
          </a:p>
        </p:txBody>
      </p:sp>
      <p:pic>
        <p:nvPicPr>
          <p:cNvPr id="58370" name="Picture 4" descr="images (2)"/>
          <p:cNvPicPr>
            <a:picLocks noChangeAspect="1" noChangeArrowheads="1"/>
          </p:cNvPicPr>
          <p:nvPr>
            <p:ph idx="4294967295"/>
          </p:nvPr>
        </p:nvPicPr>
        <p:blipFill>
          <a:blip r:embed="rId2"/>
          <a:srcRect/>
          <a:stretch>
            <a:fillRect/>
          </a:stretch>
        </p:blipFill>
        <p:spPr>
          <a:xfrm>
            <a:off x="0" y="1125538"/>
            <a:ext cx="3811588" cy="2624137"/>
          </a:xfrm>
        </p:spPr>
      </p:pic>
      <p:sp>
        <p:nvSpPr>
          <p:cNvPr id="58371" name="Text Box 5"/>
          <p:cNvSpPr txBox="1">
            <a:spLocks noChangeArrowheads="1"/>
          </p:cNvSpPr>
          <p:nvPr/>
        </p:nvSpPr>
        <p:spPr bwMode="auto">
          <a:xfrm>
            <a:off x="539750" y="3141663"/>
            <a:ext cx="2468563" cy="457200"/>
          </a:xfrm>
          <a:prstGeom prst="rect">
            <a:avLst/>
          </a:prstGeom>
          <a:noFill/>
          <a:ln w="9525">
            <a:noFill/>
            <a:miter lim="800000"/>
            <a:headEnd/>
            <a:tailEnd/>
          </a:ln>
        </p:spPr>
        <p:txBody>
          <a:bodyPr wrap="none">
            <a:spAutoFit/>
          </a:bodyPr>
          <a:lstStyle/>
          <a:p>
            <a:r>
              <a:rPr lang="tr-TR" sz="2400">
                <a:solidFill>
                  <a:schemeClr val="hlink"/>
                </a:solidFill>
              </a:rPr>
              <a:t>AİLE HEKİMLİĞİ</a:t>
            </a:r>
          </a:p>
        </p:txBody>
      </p:sp>
      <p:pic>
        <p:nvPicPr>
          <p:cNvPr id="58372" name="Picture 6" descr="339-415x260"/>
          <p:cNvPicPr>
            <a:picLocks noChangeAspect="1" noChangeArrowheads="1"/>
          </p:cNvPicPr>
          <p:nvPr/>
        </p:nvPicPr>
        <p:blipFill>
          <a:blip r:embed="rId3"/>
          <a:srcRect/>
          <a:stretch>
            <a:fillRect/>
          </a:stretch>
        </p:blipFill>
        <p:spPr bwMode="auto">
          <a:xfrm>
            <a:off x="4787900" y="1125538"/>
            <a:ext cx="3952875" cy="2476500"/>
          </a:xfrm>
          <a:prstGeom prst="rect">
            <a:avLst/>
          </a:prstGeom>
          <a:noFill/>
          <a:ln w="9525">
            <a:noFill/>
            <a:miter lim="800000"/>
            <a:headEnd/>
            <a:tailEnd/>
          </a:ln>
        </p:spPr>
      </p:pic>
      <p:pic>
        <p:nvPicPr>
          <p:cNvPr id="58373" name="Picture 7" descr="images (3)"/>
          <p:cNvPicPr>
            <a:picLocks noChangeAspect="1" noChangeArrowheads="1"/>
          </p:cNvPicPr>
          <p:nvPr/>
        </p:nvPicPr>
        <p:blipFill>
          <a:blip r:embed="rId4"/>
          <a:srcRect/>
          <a:stretch>
            <a:fillRect/>
          </a:stretch>
        </p:blipFill>
        <p:spPr bwMode="auto">
          <a:xfrm>
            <a:off x="1835150" y="3933825"/>
            <a:ext cx="4608513" cy="259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Kas İskelet </a:t>
            </a:r>
            <a:r>
              <a:rPr lang="tr-TR" dirty="0" err="1" smtClean="0"/>
              <a:t>sİstem</a:t>
            </a:r>
            <a:r>
              <a:rPr lang="tr-TR" dirty="0" smtClean="0"/>
              <a:t> </a:t>
            </a:r>
            <a:r>
              <a:rPr lang="tr-TR" dirty="0" err="1" smtClean="0"/>
              <a:t>muayenesİ</a:t>
            </a:r>
            <a:endParaRPr lang="tr-TR" dirty="0"/>
          </a:p>
        </p:txBody>
      </p:sp>
      <p:sp>
        <p:nvSpPr>
          <p:cNvPr id="19458" name="2 İçerik Yer Tutucusu"/>
          <p:cNvSpPr>
            <a:spLocks noGrp="1"/>
          </p:cNvSpPr>
          <p:nvPr>
            <p:ph idx="1"/>
          </p:nvPr>
        </p:nvSpPr>
        <p:spPr/>
        <p:txBody>
          <a:bodyPr/>
          <a:lstStyle/>
          <a:p>
            <a:pPr eaLnBrk="1" hangingPunct="1"/>
            <a:r>
              <a:rPr lang="tr-TR" smtClean="0"/>
              <a:t>Postür:</a:t>
            </a:r>
          </a:p>
          <a:p>
            <a:pPr lvl="1" eaLnBrk="1" hangingPunct="1"/>
            <a:r>
              <a:rPr lang="tr-TR" smtClean="0"/>
              <a:t>Postürün değerlendirilebilmesi için hastanın ayakta duruyor ve yürüyebiliyor olması gerekir.</a:t>
            </a:r>
          </a:p>
          <a:p>
            <a:pPr lvl="1" eaLnBrk="1" hangingPunct="1"/>
            <a:r>
              <a:rPr lang="nn-NO" smtClean="0"/>
              <a:t> Normal erişkin omurgasında servikal ve lomber</a:t>
            </a:r>
            <a:r>
              <a:rPr lang="tr-TR" smtClean="0"/>
              <a:t> lordoz görülür.</a:t>
            </a:r>
          </a:p>
          <a:p>
            <a:pPr lvl="1" eaLnBrk="1" hangingPunct="1"/>
            <a:r>
              <a:rPr lang="tr-TR" smtClean="0"/>
              <a:t>Gebelik ve şişmanlık lomber lordozun artmasına yol açar</a:t>
            </a:r>
          </a:p>
          <a:p>
            <a:pPr lvl="1" eaLnBrk="1" hangingPunct="1"/>
            <a:r>
              <a:rPr lang="tr-TR" smtClean="0"/>
              <a:t>Ankilozan spondilitte ise lomber lordoz azalır.</a:t>
            </a:r>
          </a:p>
          <a:p>
            <a:pPr lvl="1" eaLnBrk="1" hangingPunct="1"/>
            <a:r>
              <a:rPr lang="tr-TR" smtClean="0"/>
              <a:t>Omurganın lateral eğimi skolyoz adını alır.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Kas İskelet </a:t>
            </a:r>
            <a:r>
              <a:rPr lang="tr-TR" dirty="0" err="1" smtClean="0"/>
              <a:t>sİstem</a:t>
            </a:r>
            <a:r>
              <a:rPr lang="tr-TR" dirty="0" smtClean="0"/>
              <a:t> </a:t>
            </a:r>
            <a:r>
              <a:rPr lang="tr-TR" dirty="0" err="1" smtClean="0"/>
              <a:t>muayenesİ</a:t>
            </a:r>
            <a:endParaRPr lang="tr-TR" dirty="0"/>
          </a:p>
        </p:txBody>
      </p:sp>
      <p:sp>
        <p:nvSpPr>
          <p:cNvPr id="20482" name="2 İçerik Yer Tutucusu"/>
          <p:cNvSpPr>
            <a:spLocks noGrp="1"/>
          </p:cNvSpPr>
          <p:nvPr>
            <p:ph idx="1"/>
          </p:nvPr>
        </p:nvSpPr>
        <p:spPr/>
        <p:txBody>
          <a:bodyPr/>
          <a:lstStyle/>
          <a:p>
            <a:pPr eaLnBrk="1" hangingPunct="1"/>
            <a:r>
              <a:rPr lang="tr-TR" smtClean="0"/>
              <a:t>Yürüyüş:</a:t>
            </a:r>
          </a:p>
          <a:p>
            <a:pPr lvl="1" eaLnBrk="1" hangingPunct="1"/>
            <a:r>
              <a:rPr lang="tr-TR" smtClean="0"/>
              <a:t>Yürüyüş çeşitli eklemlerde aynı anda ve üç planda gerçekleşen kompleks bir olaydır.</a:t>
            </a:r>
          </a:p>
          <a:p>
            <a:pPr lvl="1" eaLnBrk="1" hangingPunct="1"/>
            <a:r>
              <a:rPr lang="tr-TR" smtClean="0"/>
              <a:t>Ağrılı yürüyüş sırasında, hasta ağırlığın ağrıyan ekstremitesi üzerinden olabildiğince çabuk kaldırır ve seke seke yürür. Bu yürüyüşe </a:t>
            </a:r>
            <a:r>
              <a:rPr lang="tr-TR" smtClean="0">
                <a:solidFill>
                  <a:srgbClr val="C00000"/>
                </a:solidFill>
              </a:rPr>
              <a:t>antaljik yürüyüş </a:t>
            </a:r>
            <a:r>
              <a:rPr lang="tr-TR" smtClean="0"/>
              <a:t>de denir.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Kas İskelet </a:t>
            </a:r>
            <a:r>
              <a:rPr lang="tr-TR" dirty="0" err="1" smtClean="0"/>
              <a:t>sİstem</a:t>
            </a:r>
            <a:r>
              <a:rPr lang="tr-TR" dirty="0" smtClean="0"/>
              <a:t> </a:t>
            </a:r>
            <a:r>
              <a:rPr lang="tr-TR" dirty="0" err="1" smtClean="0"/>
              <a:t>muayenesİ</a:t>
            </a:r>
            <a:endParaRPr lang="tr-TR" dirty="0"/>
          </a:p>
        </p:txBody>
      </p:sp>
      <p:sp>
        <p:nvSpPr>
          <p:cNvPr id="21506" name="2 İçerik Yer Tutucusu"/>
          <p:cNvSpPr>
            <a:spLocks noGrp="1"/>
          </p:cNvSpPr>
          <p:nvPr>
            <p:ph idx="1"/>
          </p:nvPr>
        </p:nvSpPr>
        <p:spPr/>
        <p:txBody>
          <a:bodyPr/>
          <a:lstStyle/>
          <a:p>
            <a:pPr eaLnBrk="1" hangingPunct="1"/>
            <a:r>
              <a:rPr lang="tr-TR" smtClean="0"/>
              <a:t>Şişlik:</a:t>
            </a:r>
          </a:p>
          <a:p>
            <a:pPr lvl="1" eaLnBrk="1" hangingPunct="1"/>
            <a:r>
              <a:rPr lang="tr-TR" b="1" smtClean="0"/>
              <a:t>1. Kemiksi şişlik: </a:t>
            </a:r>
            <a:r>
              <a:rPr lang="tr-TR" smtClean="0"/>
              <a:t>Eklem kenarlarında yeni kemik oluşumu ve osteofit gelişimi osteoartrit için çok tipik bir bulgudur.</a:t>
            </a:r>
          </a:p>
          <a:p>
            <a:pPr lvl="1" eaLnBrk="1" hangingPunct="1"/>
            <a:r>
              <a:rPr lang="tr-TR" smtClean="0"/>
              <a:t>En tipik örnekleri osteartritte, distal interfalangeal(DIF) ve proksimal interfalangeal(PIF) eklemlerde görülen Heberden ve Bouchard nodülleridir.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Kas İskelet </a:t>
            </a:r>
            <a:r>
              <a:rPr lang="tr-TR" dirty="0" err="1" smtClean="0"/>
              <a:t>sİstem</a:t>
            </a:r>
            <a:r>
              <a:rPr lang="tr-TR" dirty="0" smtClean="0"/>
              <a:t> </a:t>
            </a:r>
            <a:r>
              <a:rPr lang="tr-TR" dirty="0" err="1" smtClean="0"/>
              <a:t>muayenesİ</a:t>
            </a:r>
            <a:endParaRPr lang="tr-TR" dirty="0"/>
          </a:p>
        </p:txBody>
      </p:sp>
      <p:sp>
        <p:nvSpPr>
          <p:cNvPr id="22530" name="2 İçerik Yer Tutucusu"/>
          <p:cNvSpPr>
            <a:spLocks noGrp="1"/>
          </p:cNvSpPr>
          <p:nvPr>
            <p:ph idx="1"/>
          </p:nvPr>
        </p:nvSpPr>
        <p:spPr/>
        <p:txBody>
          <a:bodyPr/>
          <a:lstStyle/>
          <a:p>
            <a:pPr eaLnBrk="1" hangingPunct="1"/>
            <a:r>
              <a:rPr lang="tr-TR" smtClean="0"/>
              <a:t>Şişlik:</a:t>
            </a:r>
          </a:p>
          <a:p>
            <a:pPr lvl="1" eaLnBrk="1" hangingPunct="1"/>
            <a:r>
              <a:rPr lang="tr-TR" b="1" smtClean="0"/>
              <a:t>2. Sinovyal sıvı artışı: Eklem şişliğinin en </a:t>
            </a:r>
            <a:r>
              <a:rPr lang="tr-TR" smtClean="0"/>
              <a:t>sık görülen nedenidir.</a:t>
            </a:r>
          </a:p>
          <a:p>
            <a:pPr lvl="1" eaLnBrk="1" hangingPunct="1"/>
            <a:r>
              <a:rPr lang="tr-TR" smtClean="0"/>
              <a:t>Bir eklemde sıvı artışı olduğunun saptanması, travma öyküsü yoksa genellikle sinoviti gösterir.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eaLnBrk="1" fontAlgn="auto" hangingPunct="1">
              <a:spcAft>
                <a:spcPts val="0"/>
              </a:spcAft>
              <a:defRPr/>
            </a:pPr>
            <a:r>
              <a:rPr lang="tr-TR" dirty="0" smtClean="0"/>
              <a:t>Kas İskelet </a:t>
            </a:r>
            <a:r>
              <a:rPr lang="tr-TR" dirty="0" err="1" smtClean="0"/>
              <a:t>sİstem</a:t>
            </a:r>
            <a:r>
              <a:rPr lang="tr-TR" dirty="0" smtClean="0"/>
              <a:t> </a:t>
            </a:r>
            <a:r>
              <a:rPr lang="tr-TR" dirty="0" err="1" smtClean="0"/>
              <a:t>muayenesİ</a:t>
            </a:r>
            <a:endParaRPr lang="tr-TR" dirty="0"/>
          </a:p>
        </p:txBody>
      </p:sp>
      <p:sp>
        <p:nvSpPr>
          <p:cNvPr id="23554" name="2 İçerik Yer Tutucusu"/>
          <p:cNvSpPr>
            <a:spLocks noGrp="1"/>
          </p:cNvSpPr>
          <p:nvPr>
            <p:ph idx="1"/>
          </p:nvPr>
        </p:nvSpPr>
        <p:spPr/>
        <p:txBody>
          <a:bodyPr/>
          <a:lstStyle/>
          <a:p>
            <a:pPr eaLnBrk="1" hangingPunct="1"/>
            <a:r>
              <a:rPr lang="tr-TR" smtClean="0"/>
              <a:t>Duyarlılık(hassasiyet):</a:t>
            </a:r>
          </a:p>
          <a:p>
            <a:pPr lvl="1" eaLnBrk="1" hangingPunct="1"/>
            <a:r>
              <a:rPr lang="tr-TR" smtClean="0"/>
              <a:t>Eklem üzerine basmakla veya hareket ettirmekle ağrı olması olarak tanımlanır.</a:t>
            </a:r>
          </a:p>
          <a:p>
            <a:pPr lvl="1" eaLnBrk="1" hangingPunct="1"/>
            <a:r>
              <a:rPr lang="tr-TR" smtClean="0"/>
              <a:t>El ve ayak küçük eklemlerinde palpasyonla </a:t>
            </a:r>
            <a:r>
              <a:rPr lang="sv-SE" smtClean="0"/>
              <a:t>ağrı olması erken romatoid artritin önemli bir</a:t>
            </a:r>
            <a:r>
              <a:rPr lang="tr-TR" smtClean="0"/>
              <a:t> belirtisi olabilir.</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ezinti">
  <a:themeElements>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Gezinti">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ezinti">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ezinti">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633</TotalTime>
  <Words>1308</Words>
  <Application>Microsoft Office PowerPoint</Application>
  <PresentationFormat>Ekran Gösterisi (4:3)</PresentationFormat>
  <Paragraphs>140</Paragraphs>
  <Slides>44</Slides>
  <Notes>0</Notes>
  <HiddenSlides>0</HiddenSlides>
  <MMClips>0</MMClips>
  <ScaleCrop>false</ScaleCrop>
  <HeadingPairs>
    <vt:vector size="8" baseType="variant">
      <vt:variant>
        <vt:lpstr>Kullanılan Yazı Tipleri</vt:lpstr>
      </vt:variant>
      <vt:variant>
        <vt:i4>5</vt:i4>
      </vt:variant>
      <vt:variant>
        <vt:lpstr>Tasarım Şablonu</vt:lpstr>
      </vt:variant>
      <vt:variant>
        <vt:i4>8</vt:i4>
      </vt:variant>
      <vt:variant>
        <vt:lpstr>Katıştırılmış OLE Hizmet Programları</vt:lpstr>
      </vt:variant>
      <vt:variant>
        <vt:i4>1</vt:i4>
      </vt:variant>
      <vt:variant>
        <vt:lpstr>Slayt Başlıkları</vt:lpstr>
      </vt:variant>
      <vt:variant>
        <vt:i4>44</vt:i4>
      </vt:variant>
    </vt:vector>
  </HeadingPairs>
  <TitlesOfParts>
    <vt:vector size="58" baseType="lpstr">
      <vt:lpstr>Arial</vt:lpstr>
      <vt:lpstr>Franklin Gothic Medium</vt:lpstr>
      <vt:lpstr>Franklin Gothic Book</vt:lpstr>
      <vt:lpstr>Wingdings 2</vt:lpstr>
      <vt:lpstr>Calibri</vt:lpstr>
      <vt:lpstr>Gezinti</vt:lpstr>
      <vt:lpstr>Gezinti</vt:lpstr>
      <vt:lpstr>Gezinti</vt:lpstr>
      <vt:lpstr>Gezinti</vt:lpstr>
      <vt:lpstr>Gezinti</vt:lpstr>
      <vt:lpstr>Gezinti</vt:lpstr>
      <vt:lpstr>Gezinti</vt:lpstr>
      <vt:lpstr>Gezinti</vt:lpstr>
      <vt:lpstr>Bitmap Image</vt:lpstr>
      <vt:lpstr>Slayt 1</vt:lpstr>
      <vt:lpstr>AMAÇ</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GÖZ MUAYENESİ</vt:lpstr>
      <vt:lpstr>GÖZ MUAYENESİ</vt:lpstr>
      <vt:lpstr>GÖZ MUAYENESİ</vt:lpstr>
      <vt:lpstr>GÖZ MUAYENESİ</vt:lpstr>
      <vt:lpstr>CİLT MUAYENESİ</vt:lpstr>
      <vt:lpstr>Slayt 43</vt:lpstr>
      <vt:lpstr>Slayt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selami</dc:creator>
  <cp:lastModifiedBy>Windows Xp</cp:lastModifiedBy>
  <cp:revision>45</cp:revision>
  <dcterms:created xsi:type="dcterms:W3CDTF">2014-11-08T16:48:16Z</dcterms:created>
  <dcterms:modified xsi:type="dcterms:W3CDTF">2014-11-11T12:23:26Z</dcterms:modified>
</cp:coreProperties>
</file>