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93" r:id="rId3"/>
    <p:sldId id="281" r:id="rId4"/>
    <p:sldId id="280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0D30-B279-4FA1-81CC-45E9262AD3B2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6C2E-8EA3-4B0C-80DD-9562DDD3E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4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Veri çeşitleri</a:t>
            </a:r>
            <a:r>
              <a:rPr lang="tr-TR" baseline="0" dirty="0" smtClean="0"/>
              <a:t> uygun testi (uygun hipotez testini) seçmek için önemlidir.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71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Veri çeşitleri</a:t>
            </a:r>
            <a:r>
              <a:rPr lang="tr-TR" baseline="0" dirty="0" smtClean="0"/>
              <a:t> uygun testi (uygun hipotez testini) seçmek için önemlidir.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8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Turan SET</a:t>
            </a:r>
          </a:p>
          <a:p>
            <a:r>
              <a:rPr lang="tr-TR" dirty="0" smtClean="0"/>
              <a:t>Karadeniz Teknik Üniversitesi Tıp Fakültesi Aile Hekimliği Anabilim Dalı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TÜRETİLMİŞ VERİLER VE HASTALIK ÖLÇÜTLERİ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6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323528" y="548680"/>
            <a:ext cx="7993062" cy="126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tr-TR" sz="1600" b="1" dirty="0" smtClean="0"/>
              <a:t>                                                             </a:t>
            </a:r>
            <a:r>
              <a:rPr lang="tr-TR" dirty="0" smtClean="0"/>
              <a:t>Belirli </a:t>
            </a:r>
            <a:r>
              <a:rPr lang="tr-TR" dirty="0"/>
              <a:t>bir süre içerisinde hastalanan kişi sayısı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tr-TR" b="1" dirty="0" smtClean="0"/>
              <a:t>Kümülatif </a:t>
            </a:r>
            <a:r>
              <a:rPr lang="tr-TR" b="1" dirty="0" err="1" smtClean="0"/>
              <a:t>insidans</a:t>
            </a:r>
            <a:r>
              <a:rPr lang="tr-TR" b="1" dirty="0" smtClean="0"/>
              <a:t> hızı =</a:t>
            </a:r>
            <a:r>
              <a:rPr lang="tr-TR" dirty="0" smtClean="0"/>
              <a:t>      --------------------------------------------------------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           Risk </a:t>
            </a:r>
            <a:r>
              <a:rPr lang="tr-TR" dirty="0"/>
              <a:t>altındaki nüfusta </a:t>
            </a:r>
            <a:r>
              <a:rPr lang="tr-TR" dirty="0" smtClean="0"/>
              <a:t>sürenin </a:t>
            </a:r>
            <a:r>
              <a:rPr lang="tr-TR" dirty="0"/>
              <a:t>başlangıcında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tr-TR" dirty="0" smtClean="0"/>
              <a:t>                                                       hasta </a:t>
            </a:r>
            <a:r>
              <a:rPr lang="tr-TR" dirty="0"/>
              <a:t>olmayan kişi sayısı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23528" y="5746030"/>
            <a:ext cx="7993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		</a:t>
            </a:r>
            <a:r>
              <a:rPr lang="tr-TR" dirty="0"/>
              <a:t>Annelik ve gebelikle ilgili olarak 1 yılda oluşan ölümler</a:t>
            </a:r>
            <a:endParaRPr lang="tr-TR" b="1" dirty="0" smtClean="0"/>
          </a:p>
          <a:p>
            <a:r>
              <a:rPr lang="tr-TR" b="1" dirty="0" smtClean="0"/>
              <a:t>Anne ölüm hızı=   -------------------------------------------------------</a:t>
            </a:r>
          </a:p>
          <a:p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tr-TR" dirty="0"/>
              <a:t> Aynı yıldaki canlı doğumlar</a:t>
            </a:r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298356" y="2132856"/>
            <a:ext cx="8162076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r-TR" b="1" dirty="0" smtClean="0"/>
              <a:t>		</a:t>
            </a:r>
            <a:r>
              <a:rPr lang="tr-TR" dirty="0"/>
              <a:t> Belli bir sürede olan ölüm sayısı</a:t>
            </a:r>
            <a:endParaRPr lang="tr-TR" b="1" dirty="0" smtClean="0"/>
          </a:p>
          <a:p>
            <a:pPr>
              <a:lnSpc>
                <a:spcPct val="80000"/>
              </a:lnSpc>
            </a:pPr>
            <a:r>
              <a:rPr lang="tr-TR" b="1" dirty="0" smtClean="0"/>
              <a:t>Kaba </a:t>
            </a:r>
            <a:r>
              <a:rPr lang="tr-TR" b="1" dirty="0"/>
              <a:t>ölüm hızı</a:t>
            </a:r>
            <a:r>
              <a:rPr lang="tr-TR" b="1" dirty="0" smtClean="0"/>
              <a:t>=    ---------------------------------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		</a:t>
            </a:r>
            <a:r>
              <a:rPr lang="tr-TR" dirty="0"/>
              <a:t> </a:t>
            </a:r>
            <a:r>
              <a:rPr lang="tr-TR" dirty="0" smtClean="0"/>
              <a:t>Toplam </a:t>
            </a:r>
            <a:r>
              <a:rPr lang="tr-TR" dirty="0"/>
              <a:t>nüfus</a:t>
            </a:r>
            <a:endParaRPr lang="tr-TR" dirty="0" smtClean="0"/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</a:pPr>
            <a:endParaRPr lang="tr-TR" dirty="0" smtClean="0"/>
          </a:p>
          <a:p>
            <a:pPr>
              <a:lnSpc>
                <a:spcPct val="80000"/>
              </a:lnSpc>
            </a:pP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		   </a:t>
            </a:r>
            <a:r>
              <a:rPr lang="tr-TR" dirty="0"/>
              <a:t>Belli bir sürede hastalıktan ölenlerin sayısı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b="1" dirty="0" smtClean="0"/>
              <a:t>Olgu-fatalite hızı=</a:t>
            </a:r>
            <a:r>
              <a:rPr lang="tr-TR" dirty="0" smtClean="0"/>
              <a:t>   -------------------------------------------------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		   </a:t>
            </a:r>
            <a:r>
              <a:rPr lang="tr-TR" dirty="0"/>
              <a:t>Hastalığa yakalananların sayısı</a:t>
            </a:r>
            <a:endParaRPr lang="tr-TR" dirty="0" smtClean="0"/>
          </a:p>
          <a:p>
            <a:pPr>
              <a:lnSpc>
                <a:spcPct val="80000"/>
              </a:lnSpc>
            </a:pPr>
            <a:endParaRPr lang="tr-TR" dirty="0" smtClean="0"/>
          </a:p>
          <a:p>
            <a:pPr>
              <a:lnSpc>
                <a:spcPct val="80000"/>
              </a:lnSpc>
            </a:pP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		  </a:t>
            </a:r>
            <a:r>
              <a:rPr lang="tr-TR" dirty="0"/>
              <a:t>Bir yaşından küçük çocuklarda 1 yıldaki ölümlerin sayısı</a:t>
            </a:r>
          </a:p>
          <a:p>
            <a:pPr>
              <a:lnSpc>
                <a:spcPct val="80000"/>
              </a:lnSpc>
            </a:pPr>
            <a:r>
              <a:rPr lang="tr-TR" b="1" dirty="0"/>
              <a:t>Bebek ölüm hızı</a:t>
            </a:r>
            <a:r>
              <a:rPr lang="tr-TR" b="1" dirty="0" smtClean="0"/>
              <a:t>=</a:t>
            </a:r>
            <a:r>
              <a:rPr lang="tr-TR" dirty="0" smtClean="0"/>
              <a:t>   -----------------------------------------------------------------</a:t>
            </a:r>
            <a:endParaRPr lang="tr-TR" dirty="0"/>
          </a:p>
          <a:p>
            <a:pPr>
              <a:lnSpc>
                <a:spcPct val="80000"/>
              </a:lnSpc>
            </a:pPr>
            <a:r>
              <a:rPr lang="tr-TR" dirty="0" smtClean="0"/>
              <a:t> 		  Aynı </a:t>
            </a:r>
            <a:r>
              <a:rPr lang="tr-TR" dirty="0"/>
              <a:t>yıl içerisinde </a:t>
            </a:r>
            <a:r>
              <a:rPr lang="tr-TR" dirty="0" smtClean="0"/>
              <a:t>olan </a:t>
            </a:r>
            <a:r>
              <a:rPr lang="tr-TR" dirty="0"/>
              <a:t>canlı doğum </a:t>
            </a:r>
            <a:r>
              <a:rPr lang="tr-TR" dirty="0" smtClean="0"/>
              <a:t>sayısı</a:t>
            </a:r>
            <a:endParaRPr lang="tr-TR" dirty="0"/>
          </a:p>
        </p:txBody>
      </p:sp>
      <p:sp>
        <p:nvSpPr>
          <p:cNvPr id="5" name="Sol Ok Belirtme Çizgisi 4"/>
          <p:cNvSpPr/>
          <p:nvPr/>
        </p:nvSpPr>
        <p:spPr>
          <a:xfrm>
            <a:off x="7236296" y="548680"/>
            <a:ext cx="1296144" cy="914400"/>
          </a:xfrm>
          <a:prstGeom prst="leftArrowCallou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Orantı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Sol Ok Belirtme Çizgisi 5"/>
          <p:cNvSpPr/>
          <p:nvPr/>
        </p:nvSpPr>
        <p:spPr>
          <a:xfrm>
            <a:off x="5076056" y="2060848"/>
            <a:ext cx="1296144" cy="914400"/>
          </a:xfrm>
          <a:prstGeom prst="leftArrowCallou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Orantı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Sol Ok Belirtme Çizgisi 6"/>
          <p:cNvSpPr/>
          <p:nvPr/>
        </p:nvSpPr>
        <p:spPr>
          <a:xfrm>
            <a:off x="7020272" y="4437112"/>
            <a:ext cx="1296144" cy="914400"/>
          </a:xfrm>
          <a:prstGeom prst="leftArrowCallou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Orantı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Sol Ok Belirtme Çizgisi 7"/>
          <p:cNvSpPr/>
          <p:nvPr/>
        </p:nvSpPr>
        <p:spPr>
          <a:xfrm>
            <a:off x="5940152" y="3378696"/>
            <a:ext cx="1296144" cy="914400"/>
          </a:xfrm>
          <a:prstGeom prst="leftArrowCallou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Orantı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Sol Ok Belirtme Çizgisi 8"/>
          <p:cNvSpPr/>
          <p:nvPr/>
        </p:nvSpPr>
        <p:spPr>
          <a:xfrm>
            <a:off x="6948264" y="5754960"/>
            <a:ext cx="1296144" cy="914400"/>
          </a:xfrm>
          <a:prstGeom prst="leftArrowCallou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ORAN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323528" y="548680"/>
            <a:ext cx="6912768" cy="1260089"/>
          </a:xfrm>
          <a:prstGeom prst="roundRect">
            <a:avLst/>
          </a:prstGeom>
          <a:solidFill>
            <a:srgbClr val="00B0F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Yuvarlatılmış Dikdörtgen 10"/>
          <p:cNvSpPr/>
          <p:nvPr/>
        </p:nvSpPr>
        <p:spPr>
          <a:xfrm>
            <a:off x="298356" y="2055228"/>
            <a:ext cx="4777700" cy="920020"/>
          </a:xfrm>
          <a:prstGeom prst="roundRect">
            <a:avLst/>
          </a:prstGeom>
          <a:solidFill>
            <a:srgbClr val="00B0F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Yuvarlatılmış Dikdörtgen 11"/>
          <p:cNvSpPr/>
          <p:nvPr/>
        </p:nvSpPr>
        <p:spPr>
          <a:xfrm>
            <a:off x="298356" y="3378696"/>
            <a:ext cx="5641796" cy="821922"/>
          </a:xfrm>
          <a:prstGeom prst="roundRect">
            <a:avLst/>
          </a:prstGeom>
          <a:solidFill>
            <a:srgbClr val="00B0F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uvarlatılmış Dikdörtgen 12"/>
          <p:cNvSpPr/>
          <p:nvPr/>
        </p:nvSpPr>
        <p:spPr>
          <a:xfrm>
            <a:off x="298356" y="4509120"/>
            <a:ext cx="6721916" cy="794638"/>
          </a:xfrm>
          <a:prstGeom prst="roundRect">
            <a:avLst/>
          </a:prstGeom>
          <a:solidFill>
            <a:srgbClr val="00B0F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uvarlatılmış Dikdörtgen 13"/>
          <p:cNvSpPr/>
          <p:nvPr/>
        </p:nvSpPr>
        <p:spPr>
          <a:xfrm>
            <a:off x="298356" y="5733256"/>
            <a:ext cx="6649908" cy="972057"/>
          </a:xfrm>
          <a:prstGeom prst="roundRect">
            <a:avLst/>
          </a:prstGeom>
          <a:solidFill>
            <a:srgbClr val="00B0F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17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Hastalık ölçütleri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İnsidans</a:t>
            </a:r>
            <a:endParaRPr lang="tr-TR" sz="2800" dirty="0" smtClean="0"/>
          </a:p>
          <a:p>
            <a:r>
              <a:rPr lang="tr-TR" sz="2800" dirty="0" err="1" smtClean="0"/>
              <a:t>Prevalans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144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400" dirty="0" err="1" smtClean="0">
                <a:latin typeface="Tahoma" charset="0"/>
              </a:rPr>
              <a:t>İnsidans</a:t>
            </a:r>
            <a:endParaRPr lang="tr-TR" sz="3400" dirty="0" smtClean="0">
              <a:latin typeface="Tahoma" charset="0"/>
            </a:endParaRPr>
          </a:p>
          <a:p>
            <a:endParaRPr lang="tr-TR" sz="3400" dirty="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latin typeface="Tahoma" charset="0"/>
              </a:rPr>
              <a:t> Belli bir dönemde ortaya çıkan </a:t>
            </a:r>
            <a:r>
              <a:rPr lang="tr-TR" b="1" dirty="0" smtClean="0">
                <a:latin typeface="Tahoma" charset="0"/>
              </a:rPr>
              <a:t>yeni</a:t>
            </a:r>
            <a:r>
              <a:rPr lang="tr-TR" dirty="0" smtClean="0">
                <a:latin typeface="Tahoma" charset="0"/>
              </a:rPr>
              <a:t> olgular</a:t>
            </a:r>
          </a:p>
          <a:p>
            <a:pPr>
              <a:buFont typeface="Wingdings" pitchFamily="2" charset="2"/>
              <a:buNone/>
            </a:pPr>
            <a:endParaRPr lang="tr-TR" dirty="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latin typeface="Tahoma" charset="0"/>
              </a:rPr>
              <a:t>    Aynı dönemde risk altındaki toplum</a:t>
            </a:r>
            <a:endParaRPr lang="tr-TR" dirty="0" smtClean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9750" y="3573016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43800" y="3284984"/>
            <a:ext cx="1392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dirty="0"/>
              <a:t>X 1000</a:t>
            </a:r>
          </a:p>
        </p:txBody>
      </p:sp>
    </p:spTree>
    <p:extLst>
      <p:ext uri="{BB962C8B-B14F-4D97-AF65-F5344CB8AC3E}">
        <p14:creationId xmlns:p14="http://schemas.microsoft.com/office/powerpoint/2010/main" val="35221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animBg="1"/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346547"/>
            <a:ext cx="8229600" cy="45307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400" dirty="0" err="1" smtClean="0">
                <a:latin typeface="Tahoma" charset="0"/>
              </a:rPr>
              <a:t>Prevalans</a:t>
            </a:r>
            <a:endParaRPr lang="tr-TR" sz="3400" dirty="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endParaRPr lang="tr-TR" sz="3400" dirty="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latin typeface="Tahoma" charset="0"/>
              </a:rPr>
              <a:t>Belli bir dönemdeki</a:t>
            </a:r>
            <a:r>
              <a:rPr lang="tr-TR" dirty="0" smtClean="0">
                <a:solidFill>
                  <a:srgbClr val="F52B09"/>
                </a:solidFill>
                <a:latin typeface="Tahoma" charset="0"/>
              </a:rPr>
              <a:t> </a:t>
            </a:r>
            <a:r>
              <a:rPr lang="tr-TR" b="1" dirty="0" smtClean="0">
                <a:latin typeface="Tahoma" charset="0"/>
              </a:rPr>
              <a:t>eski ve yeni </a:t>
            </a:r>
            <a:r>
              <a:rPr lang="tr-TR" dirty="0" smtClean="0">
                <a:latin typeface="Tahoma" charset="0"/>
              </a:rPr>
              <a:t>olgular</a:t>
            </a:r>
          </a:p>
          <a:p>
            <a:pPr>
              <a:buFont typeface="Wingdings" pitchFamily="2" charset="2"/>
              <a:buNone/>
            </a:pPr>
            <a:endParaRPr lang="tr-TR" dirty="0" smtClean="0">
              <a:latin typeface="Tahoma" charset="0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latin typeface="Tahoma" charset="0"/>
              </a:rPr>
              <a:t> Aynı dönemde risk altındaki toplum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323850" y="3246785"/>
            <a:ext cx="6324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239000" y="300548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b="1"/>
              <a:t>X 1000</a:t>
            </a:r>
          </a:p>
        </p:txBody>
      </p:sp>
    </p:spTree>
    <p:extLst>
      <p:ext uri="{BB962C8B-B14F-4D97-AF65-F5344CB8AC3E}">
        <p14:creationId xmlns:p14="http://schemas.microsoft.com/office/powerpoint/2010/main" val="235236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animBg="1"/>
      <p:bldP spid="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Aktürk Z, Acemoğlu H. Sağlık Çalışanları İçin Araştırma ve Pratik İstatistik. Anadolu Ofset: İstanbul, 2011.</a:t>
            </a:r>
          </a:p>
        </p:txBody>
      </p:sp>
    </p:spTree>
    <p:extLst>
      <p:ext uri="{BB962C8B-B14F-4D97-AF65-F5344CB8AC3E}">
        <p14:creationId xmlns:p14="http://schemas.microsoft.com/office/powerpoint/2010/main" val="275480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Araştırma yapmada öncelikli amaç bir konu ile ilgili veri toplamaktır</a:t>
            </a:r>
          </a:p>
          <a:p>
            <a:r>
              <a:rPr lang="tr-TR" dirty="0" smtClean="0"/>
              <a:t>Verileri elde ettiğimiz kaynağın tamamına toplum veya </a:t>
            </a:r>
            <a:r>
              <a:rPr lang="tr-TR" b="1" dirty="0" smtClean="0"/>
              <a:t>evren</a:t>
            </a:r>
            <a:r>
              <a:rPr lang="tr-TR" dirty="0" smtClean="0"/>
              <a:t> denir</a:t>
            </a:r>
          </a:p>
          <a:p>
            <a:r>
              <a:rPr lang="tr-TR" dirty="0" smtClean="0"/>
              <a:t>Hakkında veri topladığımız özelliklerine ise </a:t>
            </a:r>
            <a:r>
              <a:rPr lang="tr-TR" b="1" dirty="0" smtClean="0"/>
              <a:t>değişken</a:t>
            </a:r>
            <a:r>
              <a:rPr lang="tr-TR" dirty="0" smtClean="0"/>
              <a:t> denir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09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99592" y="116632"/>
            <a:ext cx="7772400" cy="1296144"/>
          </a:xfrm>
        </p:spPr>
        <p:txBody>
          <a:bodyPr/>
          <a:lstStyle/>
          <a:p>
            <a:r>
              <a:rPr lang="tr-TR" dirty="0" smtClean="0"/>
              <a:t>Değişken / Veri </a:t>
            </a:r>
            <a:endParaRPr lang="tr-TR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42625" b="12154"/>
          <a:stretch/>
        </p:blipFill>
        <p:spPr bwMode="auto">
          <a:xfrm>
            <a:off x="2016165" y="764704"/>
            <a:ext cx="4716075" cy="58928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1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2688"/>
            <a:ext cx="7848872" cy="657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ol Ok 1"/>
          <p:cNvSpPr/>
          <p:nvPr/>
        </p:nvSpPr>
        <p:spPr>
          <a:xfrm>
            <a:off x="3591652" y="2018336"/>
            <a:ext cx="2016224" cy="19316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7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Türetilmiş veriler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Yüzde</a:t>
            </a:r>
          </a:p>
          <a:p>
            <a:r>
              <a:rPr lang="tr-TR" dirty="0" smtClean="0"/>
              <a:t>Oran </a:t>
            </a:r>
          </a:p>
          <a:p>
            <a:r>
              <a:rPr lang="tr-TR" dirty="0" smtClean="0"/>
              <a:t>Orantı</a:t>
            </a:r>
          </a:p>
          <a:p>
            <a:r>
              <a:rPr lang="tr-TR" dirty="0" smtClean="0"/>
              <a:t>Hız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4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Yüzde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Diyabetik hasta eğitimi ile hastaların HbA1c düzeylerinde %10 düşme oldu.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70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404664"/>
            <a:ext cx="8229600" cy="558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800" dirty="0" smtClean="0"/>
              <a:t>Oran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6026"/>
            <a:ext cx="8229600" cy="45307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dirty="0" smtClean="0"/>
              <a:t>Bir bütünün iki parçasının birbirine bölünmesi ile oran (</a:t>
            </a:r>
            <a:r>
              <a:rPr lang="tr-TR" dirty="0" err="1" smtClean="0"/>
              <a:t>ratio</a:t>
            </a:r>
            <a:r>
              <a:rPr lang="tr-TR" dirty="0" smtClean="0"/>
              <a:t>) elde edilir.</a:t>
            </a:r>
          </a:p>
          <a:p>
            <a:endParaRPr lang="tr-TR" dirty="0" smtClean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485900" y="3277344"/>
            <a:ext cx="1447800" cy="1447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1485900" y="3702323"/>
            <a:ext cx="1447800" cy="252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07704" y="3305448"/>
            <a:ext cx="683096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/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57400" y="4001244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/>
              <a:t>b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52800" y="3766914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b="1"/>
              <a:t>a / b</a:t>
            </a:r>
          </a:p>
        </p:txBody>
      </p:sp>
    </p:spTree>
    <p:extLst>
      <p:ext uri="{BB962C8B-B14F-4D97-AF65-F5344CB8AC3E}">
        <p14:creationId xmlns:p14="http://schemas.microsoft.com/office/powerpoint/2010/main" val="7046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260350"/>
            <a:ext cx="8229600" cy="558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800" dirty="0" smtClean="0"/>
              <a:t>Orantı (</a:t>
            </a:r>
            <a:r>
              <a:rPr lang="tr-TR" sz="3800" dirty="0" err="1" smtClean="0"/>
              <a:t>Proportion</a:t>
            </a:r>
            <a:r>
              <a:rPr lang="tr-TR" sz="3800" dirty="0" smtClean="0"/>
              <a:t>)</a:t>
            </a:r>
            <a:br>
              <a:rPr lang="tr-TR" sz="3800" dirty="0" smtClean="0"/>
            </a:br>
            <a:r>
              <a:rPr lang="tr-TR" sz="3800" dirty="0" smtClean="0"/>
              <a:t/>
            </a:r>
            <a:br>
              <a:rPr lang="tr-TR" sz="3800" dirty="0" smtClean="0"/>
            </a:br>
            <a:endParaRPr lang="tr-TR" sz="38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18864" y="1196553"/>
            <a:ext cx="8229600" cy="518477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r>
              <a:rPr lang="tr-TR" sz="2400" dirty="0" smtClean="0"/>
              <a:t>Bir bütünün parçalarından birinin bütüne bölünmesi ile orantı (</a:t>
            </a:r>
            <a:r>
              <a:rPr lang="tr-TR" sz="2400" dirty="0" err="1" smtClean="0"/>
              <a:t>proportion</a:t>
            </a:r>
            <a:r>
              <a:rPr lang="tr-TR" sz="2400" dirty="0" smtClean="0"/>
              <a:t>) elde edilir. </a:t>
            </a:r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 marL="0" indent="0">
              <a:lnSpc>
                <a:spcPct val="80000"/>
              </a:lnSpc>
              <a:buFont typeface="Wingdings 2"/>
              <a:buNone/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tr-TR" sz="24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073398" y="3133328"/>
            <a:ext cx="1447800" cy="1447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1073398" y="3782615"/>
            <a:ext cx="1427162" cy="3413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649659" y="4070151"/>
            <a:ext cx="779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dirty="0"/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49660" y="320635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/>
              <a:t>b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75856" y="3549252"/>
            <a:ext cx="2057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b="1"/>
              <a:t>b /a + b</a:t>
            </a:r>
          </a:p>
        </p:txBody>
      </p:sp>
    </p:spTree>
    <p:extLst>
      <p:ext uri="{BB962C8B-B14F-4D97-AF65-F5344CB8AC3E}">
        <p14:creationId xmlns:p14="http://schemas.microsoft.com/office/powerpoint/2010/main" val="17758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Hız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Orantının zamanla ilişkili olarak ifade edilmesi durumunda </a:t>
            </a:r>
            <a:r>
              <a:rPr lang="tr-TR" dirty="0"/>
              <a:t>"Hız" dan (rate) söz edilir.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7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3876</TotalTime>
  <Words>248</Words>
  <Application>Microsoft Office PowerPoint</Application>
  <PresentationFormat>Ekran Gösterisi (4:3)</PresentationFormat>
  <Paragraphs>88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Hisse Senedi</vt:lpstr>
      <vt:lpstr>TÜRETİLMİŞ VERİLER VE HASTALIK ÖLÇÜTLERİ</vt:lpstr>
      <vt:lpstr>Veri</vt:lpstr>
      <vt:lpstr>PowerPoint Sunusu</vt:lpstr>
      <vt:lpstr>PowerPoint Sunusu</vt:lpstr>
      <vt:lpstr>Türetilmiş veriler</vt:lpstr>
      <vt:lpstr>Yüzde</vt:lpstr>
      <vt:lpstr>PowerPoint Sunusu</vt:lpstr>
      <vt:lpstr>PowerPoint Sunusu</vt:lpstr>
      <vt:lpstr>Hız </vt:lpstr>
      <vt:lpstr>PowerPoint Sunusu</vt:lpstr>
      <vt:lpstr>Hastalık ölçütleri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Biyoistatistik 1</dc:title>
  <dc:creator>Turan</dc:creator>
  <cp:lastModifiedBy>Turan S</cp:lastModifiedBy>
  <cp:revision>43</cp:revision>
  <dcterms:created xsi:type="dcterms:W3CDTF">2014-09-19T11:26:00Z</dcterms:created>
  <dcterms:modified xsi:type="dcterms:W3CDTF">2014-10-14T13:04:03Z</dcterms:modified>
</cp:coreProperties>
</file>