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726" r:id="rId3"/>
  </p:sldMasterIdLst>
  <p:notesMasterIdLst>
    <p:notesMasterId r:id="rId95"/>
  </p:notesMasterIdLst>
  <p:sldIdLst>
    <p:sldId id="396" r:id="rId4"/>
    <p:sldId id="468" r:id="rId5"/>
    <p:sldId id="290" r:id="rId6"/>
    <p:sldId id="303" r:id="rId7"/>
    <p:sldId id="291" r:id="rId8"/>
    <p:sldId id="309" r:id="rId9"/>
    <p:sldId id="310" r:id="rId10"/>
    <p:sldId id="399" r:id="rId11"/>
    <p:sldId id="311" r:id="rId12"/>
    <p:sldId id="308" r:id="rId13"/>
    <p:sldId id="292" r:id="rId14"/>
    <p:sldId id="314" r:id="rId15"/>
    <p:sldId id="315" r:id="rId16"/>
    <p:sldId id="312" r:id="rId17"/>
    <p:sldId id="447" r:id="rId18"/>
    <p:sldId id="316" r:id="rId19"/>
    <p:sldId id="317" r:id="rId20"/>
    <p:sldId id="318" r:id="rId21"/>
    <p:sldId id="333" r:id="rId22"/>
    <p:sldId id="334" r:id="rId23"/>
    <p:sldId id="335" r:id="rId24"/>
    <p:sldId id="339" r:id="rId25"/>
    <p:sldId id="340" r:id="rId26"/>
    <p:sldId id="320" r:id="rId27"/>
    <p:sldId id="321" r:id="rId28"/>
    <p:sldId id="322" r:id="rId29"/>
    <p:sldId id="323" r:id="rId30"/>
    <p:sldId id="324" r:id="rId31"/>
    <p:sldId id="341" r:id="rId32"/>
    <p:sldId id="325" r:id="rId33"/>
    <p:sldId id="326" r:id="rId34"/>
    <p:sldId id="327" r:id="rId35"/>
    <p:sldId id="328" r:id="rId36"/>
    <p:sldId id="329" r:id="rId37"/>
    <p:sldId id="295" r:id="rId38"/>
    <p:sldId id="296" r:id="rId39"/>
    <p:sldId id="297" r:id="rId40"/>
    <p:sldId id="400" r:id="rId41"/>
    <p:sldId id="415" r:id="rId42"/>
    <p:sldId id="298" r:id="rId43"/>
    <p:sldId id="441" r:id="rId44"/>
    <p:sldId id="299" r:id="rId45"/>
    <p:sldId id="300" r:id="rId46"/>
    <p:sldId id="301" r:id="rId47"/>
    <p:sldId id="416" r:id="rId48"/>
    <p:sldId id="418" r:id="rId49"/>
    <p:sldId id="420" r:id="rId50"/>
    <p:sldId id="344" r:id="rId51"/>
    <p:sldId id="345" r:id="rId52"/>
    <p:sldId id="402" r:id="rId53"/>
    <p:sldId id="348" r:id="rId54"/>
    <p:sldId id="343" r:id="rId55"/>
    <p:sldId id="403" r:id="rId56"/>
    <p:sldId id="404" r:id="rId57"/>
    <p:sldId id="445" r:id="rId58"/>
    <p:sldId id="466" r:id="rId59"/>
    <p:sldId id="467" r:id="rId60"/>
    <p:sldId id="422" r:id="rId61"/>
    <p:sldId id="425" r:id="rId62"/>
    <p:sldId id="423" r:id="rId63"/>
    <p:sldId id="349" r:id="rId64"/>
    <p:sldId id="350" r:id="rId65"/>
    <p:sldId id="426" r:id="rId66"/>
    <p:sldId id="427" r:id="rId67"/>
    <p:sldId id="307" r:id="rId68"/>
    <p:sldId id="428" r:id="rId69"/>
    <p:sldId id="429" r:id="rId70"/>
    <p:sldId id="430" r:id="rId71"/>
    <p:sldId id="431" r:id="rId72"/>
    <p:sldId id="432" r:id="rId73"/>
    <p:sldId id="433" r:id="rId74"/>
    <p:sldId id="435" r:id="rId75"/>
    <p:sldId id="436" r:id="rId76"/>
    <p:sldId id="448" r:id="rId77"/>
    <p:sldId id="449" r:id="rId78"/>
    <p:sldId id="450" r:id="rId79"/>
    <p:sldId id="451" r:id="rId80"/>
    <p:sldId id="452" r:id="rId81"/>
    <p:sldId id="453" r:id="rId82"/>
    <p:sldId id="454" r:id="rId83"/>
    <p:sldId id="455" r:id="rId84"/>
    <p:sldId id="456" r:id="rId85"/>
    <p:sldId id="457" r:id="rId86"/>
    <p:sldId id="458" r:id="rId87"/>
    <p:sldId id="459" r:id="rId88"/>
    <p:sldId id="460" r:id="rId89"/>
    <p:sldId id="461" r:id="rId90"/>
    <p:sldId id="462" r:id="rId91"/>
    <p:sldId id="463" r:id="rId92"/>
    <p:sldId id="464" r:id="rId93"/>
    <p:sldId id="440" r:id="rId9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02"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notesMaster" Target="notesMasters/notesMaster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C826118-E033-4862-B308-8C52E0537349}" type="datetimeFigureOut">
              <a:rPr lang="tr-TR"/>
              <a:pPr>
                <a:defRPr/>
              </a:pPr>
              <a:t>04.11.2014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D45B3CB-119B-463B-B0E9-4B54112C80DD}"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270F3-71BF-4DB7-913D-CE04842B1B20}" type="slidenum">
              <a:rPr lang="en-US" altLang="tr-TR">
                <a:solidFill>
                  <a:srgbClr val="000000"/>
                </a:solidFill>
              </a:rPr>
              <a:pPr fontAlgn="base">
                <a:spcBef>
                  <a:spcPct val="0"/>
                </a:spcBef>
                <a:spcAft>
                  <a:spcPct val="0"/>
                </a:spcAft>
                <a:defRPr/>
              </a:pPr>
              <a:t>8</a:t>
            </a:fld>
            <a:endParaRPr lang="en-US" altLang="tr-TR">
              <a:solidFill>
                <a:srgbClr val="000000"/>
              </a:solidFill>
            </a:endParaRPr>
          </a:p>
        </p:txBody>
      </p:sp>
      <p:sp>
        <p:nvSpPr>
          <p:cNvPr id="64515" name="Rectangle 1"/>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64516" name="Rectangle 2"/>
          <p:cNvSpPr>
            <a:spLocks noGrp="1"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BDFC50B2-70AB-4133-9AED-F27311468866}"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7089A1B-9F66-48C1-85E7-F5BC14FFA4C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573AA66-F133-4DA0-939D-B26CA5EB78F5}"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E8ECEC1-A2CA-47FE-8AD9-4FFF6D6CB491}"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0C585E3-852A-4E05-967C-AB41061CEF96}"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FC2A4CF-1735-4F5C-A5CD-D4161C3921A3}"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214313"/>
            <a:ext cx="7793037" cy="1462087"/>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182688" y="2017713"/>
            <a:ext cx="7772400" cy="4114800"/>
          </a:xfrm>
        </p:spPr>
        <p:txBody>
          <a:bodyPr rtlCol="0">
            <a:normAutofit/>
          </a:bodyPr>
          <a:lstStyle/>
          <a:p>
            <a:pPr lvl="0"/>
            <a:endParaRPr lang="tr-TR" noProof="0" smtClean="0"/>
          </a:p>
        </p:txBody>
      </p:sp>
      <p:sp>
        <p:nvSpPr>
          <p:cNvPr id="4" name="3 Veri Yer Tutucusu"/>
          <p:cNvSpPr>
            <a:spLocks noGrp="1"/>
          </p:cNvSpPr>
          <p:nvPr>
            <p:ph type="dt" sz="half" idx="10"/>
          </p:nvPr>
        </p:nvSpPr>
        <p:spPr/>
        <p:txBody>
          <a:bodyPr/>
          <a:lstStyle>
            <a:lvl1pPr>
              <a:defRPr>
                <a:solidFill>
                  <a:prstClr val="black">
                    <a:tint val="75000"/>
                  </a:prstClr>
                </a:solidFill>
              </a:defRPr>
            </a:lvl1pPr>
          </a:lstStyle>
          <a:p>
            <a:pPr>
              <a:defRPr/>
            </a:pPr>
            <a:fld id="{90ACA0CA-0EFC-4777-96EC-6EBEB74233BD}" type="datetime1">
              <a:rPr lang="tr-TR"/>
              <a:pPr>
                <a:defRPr/>
              </a:pPr>
              <a:t>04.11.2014</a:t>
            </a:fld>
            <a:endParaRPr lang="tr-TR"/>
          </a:p>
        </p:txBody>
      </p:sp>
      <p:sp>
        <p:nvSpPr>
          <p:cNvPr id="5" name="4 Altbilgi Yer Tutucusu"/>
          <p:cNvSpPr>
            <a:spLocks noGrp="1"/>
          </p:cNvSpPr>
          <p:nvPr>
            <p:ph type="ftr" sz="quarter" idx="11"/>
          </p:nvPr>
        </p:nvSpPr>
        <p:spPr/>
        <p:txBody>
          <a:bodyPr/>
          <a:lstStyle>
            <a:lvl1pPr>
              <a:defRPr>
                <a:solidFill>
                  <a:prstClr val="black">
                    <a:tint val="75000"/>
                  </a:prstClr>
                </a:solidFill>
              </a:defRPr>
            </a:lvl1pPr>
          </a:lstStyle>
          <a:p>
            <a:pPr>
              <a:defRPr/>
            </a:pPr>
            <a:endParaRPr lang="tr-TR"/>
          </a:p>
        </p:txBody>
      </p:sp>
      <p:sp>
        <p:nvSpPr>
          <p:cNvPr id="6" name="5 Slayt Numarası Yer Tutucusu"/>
          <p:cNvSpPr>
            <a:spLocks noGrp="1"/>
          </p:cNvSpPr>
          <p:nvPr>
            <p:ph type="sldNum" sz="quarter" idx="12"/>
          </p:nvPr>
        </p:nvSpPr>
        <p:spPr/>
        <p:txBody>
          <a:bodyPr/>
          <a:lstStyle>
            <a:lvl1pPr>
              <a:defRPr>
                <a:solidFill>
                  <a:prstClr val="black">
                    <a:tint val="75000"/>
                  </a:prstClr>
                </a:solidFill>
              </a:defRPr>
            </a:lvl1pPr>
          </a:lstStyle>
          <a:p>
            <a:pPr>
              <a:defRPr/>
            </a:pPr>
            <a:fld id="{354ABBD5-13DD-4F55-A8D2-A4226EB1D08F}"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214313"/>
            <a:ext cx="7793037" cy="1462087"/>
          </a:xfrm>
        </p:spPr>
        <p:txBody>
          <a:bodyPr/>
          <a:lstStyle/>
          <a:p>
            <a:r>
              <a:rPr lang="tr-TR" smtClean="0"/>
              <a:t>Asıl başlık stili için tıklatın</a:t>
            </a:r>
            <a:endParaRPr lang="tr-TR"/>
          </a:p>
        </p:txBody>
      </p:sp>
      <p:sp>
        <p:nvSpPr>
          <p:cNvPr id="3" name="2 SmartArt Yer Tutucusu"/>
          <p:cNvSpPr>
            <a:spLocks noGrp="1"/>
          </p:cNvSpPr>
          <p:nvPr>
            <p:ph type="dgm" idx="1"/>
          </p:nvPr>
        </p:nvSpPr>
        <p:spPr>
          <a:xfrm>
            <a:off x="1182688" y="2017713"/>
            <a:ext cx="7772400" cy="4114800"/>
          </a:xfrm>
        </p:spPr>
        <p:txBody>
          <a:bodyPr rtlCol="0">
            <a:normAutofit/>
          </a:bodyPr>
          <a:lstStyle/>
          <a:p>
            <a:pPr lvl="0"/>
            <a:endParaRPr lang="tr-TR" noProof="0" smtClean="0"/>
          </a:p>
        </p:txBody>
      </p:sp>
      <p:sp>
        <p:nvSpPr>
          <p:cNvPr id="4" name="3 Veri Yer Tutucusu"/>
          <p:cNvSpPr>
            <a:spLocks noGrp="1"/>
          </p:cNvSpPr>
          <p:nvPr>
            <p:ph type="dt" sz="half" idx="10"/>
          </p:nvPr>
        </p:nvSpPr>
        <p:spPr/>
        <p:txBody>
          <a:bodyPr/>
          <a:lstStyle>
            <a:lvl1pPr>
              <a:defRPr>
                <a:solidFill>
                  <a:prstClr val="black">
                    <a:tint val="75000"/>
                  </a:prstClr>
                </a:solidFill>
              </a:defRPr>
            </a:lvl1pPr>
          </a:lstStyle>
          <a:p>
            <a:pPr>
              <a:defRPr/>
            </a:pPr>
            <a:fld id="{DB0B5259-5810-40A2-A53E-65C40B4C8ED5}" type="datetime1">
              <a:rPr lang="tr-TR"/>
              <a:pPr>
                <a:defRPr/>
              </a:pPr>
              <a:t>04.11.2014</a:t>
            </a:fld>
            <a:endParaRPr lang="tr-TR"/>
          </a:p>
        </p:txBody>
      </p:sp>
      <p:sp>
        <p:nvSpPr>
          <p:cNvPr id="5" name="4 Altbilgi Yer Tutucusu"/>
          <p:cNvSpPr>
            <a:spLocks noGrp="1"/>
          </p:cNvSpPr>
          <p:nvPr>
            <p:ph type="ftr" sz="quarter" idx="11"/>
          </p:nvPr>
        </p:nvSpPr>
        <p:spPr/>
        <p:txBody>
          <a:bodyPr/>
          <a:lstStyle>
            <a:lvl1pPr>
              <a:defRPr>
                <a:solidFill>
                  <a:prstClr val="black">
                    <a:tint val="75000"/>
                  </a:prstClr>
                </a:solidFill>
              </a:defRPr>
            </a:lvl1pPr>
          </a:lstStyle>
          <a:p>
            <a:pPr>
              <a:defRPr/>
            </a:pPr>
            <a:endParaRPr lang="tr-TR"/>
          </a:p>
        </p:txBody>
      </p:sp>
      <p:sp>
        <p:nvSpPr>
          <p:cNvPr id="6" name="5 Slayt Numarası Yer Tutucusu"/>
          <p:cNvSpPr>
            <a:spLocks noGrp="1"/>
          </p:cNvSpPr>
          <p:nvPr>
            <p:ph type="sldNum" sz="quarter" idx="12"/>
          </p:nvPr>
        </p:nvSpPr>
        <p:spPr/>
        <p:txBody>
          <a:bodyPr/>
          <a:lstStyle>
            <a:lvl1pPr>
              <a:defRPr>
                <a:solidFill>
                  <a:prstClr val="black">
                    <a:tint val="75000"/>
                  </a:prstClr>
                </a:solidFill>
              </a:defRPr>
            </a:lvl1pPr>
          </a:lstStyle>
          <a:p>
            <a:pPr>
              <a:defRPr/>
            </a:pPr>
            <a:fld id="{39B02712-69DA-4ACE-9F1B-F092E2817078}"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21CDDE1-E047-41AA-A9B5-9FDCB2E40B30}"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E43A7F9-89EB-487D-87C1-5F50D11A6A37}"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E700C4C-D2E9-4720-9B8A-C7624FFDC7F6}" type="slidenum">
              <a:rPr lang="tr-TR"/>
              <a:pPr>
                <a:defRP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B6B18C2-2BD2-457C-9C00-270FB6E9D6B2}" type="slidenum">
              <a:rPr lang="tr-TR"/>
              <a:pPr>
                <a:defRPr/>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484486F-FD8E-4F08-A6E6-DF660A4EFF67}" type="slidenum">
              <a:rPr lang="tr-TR"/>
              <a:pPr>
                <a:defRPr/>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AFFAD8B-F5AE-4649-8827-86C94782C8D2}"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CB79A4E-3974-4CE3-898D-B718EB71A2C3}"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A11991F-13FC-4997-839C-9ED30318A933}" type="slidenum">
              <a:rPr lang="tr-TR"/>
              <a:pPr>
                <a:defRPr/>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00360B7-3C43-45AB-9C48-2C0BE056684A}" type="slidenum">
              <a:rPr lang="tr-TR"/>
              <a:pPr>
                <a:defRPr/>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1293780-3949-48A2-AE24-A56EEEC4A211}" type="slidenum">
              <a:rPr lang="tr-TR"/>
              <a:pPr>
                <a:defRPr/>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D2CE5FC-8645-4663-9650-9FC1D94178E8}" type="slidenum">
              <a:rPr lang="tr-TR"/>
              <a:pPr>
                <a:defRPr/>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306BCC5-B2DF-4EE7-9443-30B5DCACC7E4}" type="slidenum">
              <a:rPr lang="tr-TR"/>
              <a:pPr>
                <a:defRPr/>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26AE41-51BF-4A27-9E76-640A85136EDD}" type="slidenum">
              <a:rPr lang="tr-TR"/>
              <a:pPr>
                <a:defRPr/>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86758FF-1C84-41E5-BF77-87A825128F0E}"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2D1D512D-E529-4746-9121-9C389E7027FD}" type="slidenum">
              <a:rPr lang="tr-TR"/>
              <a:pPr>
                <a:defRPr/>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751A4C3-D506-486B-BF77-72D3CF4547E9}"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507C5D83-ADEE-463D-BB08-B1B91F49DB44}" type="slidenum">
              <a:rPr lang="tr-TR"/>
              <a:pPr>
                <a:defRPr/>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6B327D20-2B8D-490E-B361-0664D0145EBA}"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D1B39F62-0D72-40FE-BF98-B9F878D66544}" type="slidenum">
              <a:rPr lang="tr-TR"/>
              <a:pPr>
                <a:defRPr/>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BF2E0B54-1D3C-40E6-8A68-07A127EB2F8C}" type="datetimeFigureOut">
              <a:rPr lang="tr-TR"/>
              <a:pPr>
                <a:defRPr/>
              </a:pPr>
              <a:t>04.11.2014</a:t>
            </a:fld>
            <a:endParaRPr lang="tr-TR"/>
          </a:p>
        </p:txBody>
      </p:sp>
      <p:sp>
        <p:nvSpPr>
          <p:cNvPr id="6" name="5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88A3C8D6-58A0-457E-A478-8FCB688B1377}" type="slidenum">
              <a:rPr lang="tr-TR"/>
              <a:pPr>
                <a:defRPr/>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CA377D73-23A6-4C46-879F-8E711FE5FA17}" type="datetimeFigureOut">
              <a:rPr lang="tr-TR"/>
              <a:pPr>
                <a:defRPr/>
              </a:pPr>
              <a:t>04.11.2014</a:t>
            </a:fld>
            <a:endParaRPr lang="tr-TR"/>
          </a:p>
        </p:txBody>
      </p:sp>
      <p:sp>
        <p:nvSpPr>
          <p:cNvPr id="8" name="7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9" name="8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488E154-3771-4607-A8E5-D5818EB98A4E}"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4B66F14E-DA13-4772-A766-6042CE0C5CCA}"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BC09F64-FF0F-4D87-8184-401DEFB1A416}" type="slidenum">
              <a:rPr lang="tr-TR"/>
              <a:pPr>
                <a:defRPr/>
              </a:pPr>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761E4325-ED27-4BCB-B409-89C3C8C63145}" type="datetimeFigureOut">
              <a:rPr lang="tr-TR"/>
              <a:pPr>
                <a:defRPr/>
              </a:pPr>
              <a:t>04.11.2014</a:t>
            </a:fld>
            <a:endParaRPr lang="tr-TR"/>
          </a:p>
        </p:txBody>
      </p:sp>
      <p:sp>
        <p:nvSpPr>
          <p:cNvPr id="4" name="3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5" name="4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8C3A4832-9419-4F37-A5FE-7BAE5B51F266}" type="slidenum">
              <a:rPr lang="tr-TR"/>
              <a:pPr>
                <a:defRPr/>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60574F1-8C8C-49D1-ABC3-B0AB134FCA13}" type="datetimeFigureOut">
              <a:rPr lang="tr-TR"/>
              <a:pPr>
                <a:defRPr/>
              </a:pPr>
              <a:t>04.11.2014</a:t>
            </a:fld>
            <a:endParaRPr lang="tr-TR"/>
          </a:p>
        </p:txBody>
      </p:sp>
      <p:sp>
        <p:nvSpPr>
          <p:cNvPr id="3" name="2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4" name="3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ED5E14A0-B873-480F-A0E2-8BA5F1D89E4B}" type="slidenum">
              <a:rPr lang="tr-TR"/>
              <a:pPr>
                <a:defRPr/>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3212E92B-F8A6-4DD0-803D-9E9CDC6EF897}" type="datetimeFigureOut">
              <a:rPr lang="tr-TR"/>
              <a:pPr>
                <a:defRPr/>
              </a:pPr>
              <a:t>04.11.2014</a:t>
            </a:fld>
            <a:endParaRPr lang="tr-TR"/>
          </a:p>
        </p:txBody>
      </p:sp>
      <p:sp>
        <p:nvSpPr>
          <p:cNvPr id="6" name="5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034C83F8-134B-4350-A575-C3157A680294}" type="slidenum">
              <a:rPr lang="tr-TR"/>
              <a:pPr>
                <a:defRPr/>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7621C36-6CE4-4186-BB54-34D21A5CB0C4}" type="datetimeFigureOut">
              <a:rPr lang="tr-TR"/>
              <a:pPr>
                <a:defRPr/>
              </a:pPr>
              <a:t>04.11.2014</a:t>
            </a:fld>
            <a:endParaRPr lang="tr-TR"/>
          </a:p>
        </p:txBody>
      </p:sp>
      <p:sp>
        <p:nvSpPr>
          <p:cNvPr id="6" name="5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F56FEACA-43B2-4942-AC96-23180D8B653B}" type="slidenum">
              <a:rPr lang="tr-TR"/>
              <a:pPr>
                <a:defRPr/>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4B3305D9-BF8D-4A7F-9F10-ED9130498765}"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10A011D2-16EC-4049-A8F0-5B5C85DE2F60}" type="slidenum">
              <a:rPr lang="tr-TR"/>
              <a:pPr>
                <a:defRPr/>
              </a:pPr>
              <a:t>‹#›</a:t>
            </a:fld>
            <a:endParaRPr lang="tr-T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C2D70DEC-E967-44EB-857D-9E2C8B75898D}" type="datetimeFigureOut">
              <a:rPr lang="tr-TR"/>
              <a:pPr>
                <a:defRPr/>
              </a:pPr>
              <a:t>04.11.2014</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6CC4C22B-7890-447E-B978-8D861A51E272}" type="slidenum">
              <a:rPr lang="tr-TR"/>
              <a:pPr>
                <a:defRPr/>
              </a:pPr>
              <a:t>‹#›</a:t>
            </a:fld>
            <a:endParaRPr lang="tr-T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9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endParaRPr lang="tr-TR"/>
          </a:p>
        </p:txBody>
      </p:sp>
      <p:sp>
        <p:nvSpPr>
          <p:cNvPr id="4" name="21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5" name="17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C1425E79-6488-46B1-9E41-A86A4FBA8378}" type="slidenum">
              <a:rPr lang="tr-TR"/>
              <a:pPr>
                <a:defRPr/>
              </a:pPr>
              <a:t>‹#›</a:t>
            </a:fld>
            <a:endParaRPr lang="tr-T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3638"/>
            <a:ext cx="2133600" cy="457200"/>
          </a:xfrm>
        </p:spPr>
        <p:txBody>
          <a:bodyPr/>
          <a:lstStyle>
            <a:lvl1pPr fontAlgn="base">
              <a:spcBef>
                <a:spcPct val="0"/>
              </a:spcBef>
              <a:spcAft>
                <a:spcPct val="0"/>
              </a:spcAft>
              <a:defRPr>
                <a:latin typeface="Arial" charset="0"/>
              </a:defRPr>
            </a:lvl1pPr>
          </a:lstStyle>
          <a:p>
            <a:pPr>
              <a:defRPr/>
            </a:pPr>
            <a:endParaRPr lang="tr-TR" altLang="en-US"/>
          </a:p>
        </p:txBody>
      </p:sp>
      <p:sp>
        <p:nvSpPr>
          <p:cNvPr id="6" name="Altbilgi Yer Tutucusu 5"/>
          <p:cNvSpPr>
            <a:spLocks noGrp="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tr-TR" altLang="en-US"/>
          </a:p>
        </p:txBody>
      </p:sp>
      <p:sp>
        <p:nvSpPr>
          <p:cNvPr id="7" name="Slayt Numarası Yer Tutucusu 6"/>
          <p:cNvSpPr>
            <a:spLocks noGrp="1"/>
          </p:cNvSpPr>
          <p:nvPr>
            <p:ph type="sldNum" sz="quarter" idx="12"/>
          </p:nvPr>
        </p:nvSpPr>
        <p:spPr>
          <a:xfrm>
            <a:off x="6553200" y="6243638"/>
            <a:ext cx="2133600" cy="457200"/>
          </a:xfrm>
        </p:spPr>
        <p:txBody>
          <a:bodyPr/>
          <a:lstStyle>
            <a:lvl1pPr fontAlgn="base">
              <a:spcBef>
                <a:spcPct val="0"/>
              </a:spcBef>
              <a:spcAft>
                <a:spcPct val="0"/>
              </a:spcAft>
              <a:defRPr>
                <a:latin typeface="Arial" charset="0"/>
              </a:defRPr>
            </a:lvl1pPr>
          </a:lstStyle>
          <a:p>
            <a:pPr>
              <a:defRPr/>
            </a:pPr>
            <a:fld id="{BBBFC34B-3090-4521-B58A-1BAD85D917D4}" type="slidenum">
              <a:rPr lang="tr-TR" altLang="en-US"/>
              <a:pPr>
                <a:defRPr/>
              </a:pPr>
              <a:t>‹#›</a:t>
            </a:fld>
            <a:endParaRPr lang="tr-T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E28F55DB-0E33-4839-A9F5-54B7AD648953}" type="datetimeFigureOut">
              <a:rPr lang="tr-TR"/>
              <a:pPr>
                <a:defRPr/>
              </a:pPr>
              <a:t>04.11.2014</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B23EC58-D18A-426D-B522-FE17D0C29ED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E3A19F85-B34D-4632-B60C-0BBB1D5E853C}" type="datetimeFigureOut">
              <a:rPr lang="tr-TR"/>
              <a:pPr>
                <a:defRPr/>
              </a:pPr>
              <a:t>04.11.2014</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EC6A2550-6300-4F79-9131-6A74482881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0790B355-EE62-4285-B789-DF24F16F3744}" type="datetimeFigureOut">
              <a:rPr lang="tr-TR"/>
              <a:pPr>
                <a:defRPr/>
              </a:pPr>
              <a:t>04.11.2014</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D545BCC6-E5FA-4D29-9251-2C7BBF93D90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0268D3A7-84A0-440E-B43C-2CE144F94187}" type="datetimeFigureOut">
              <a:rPr lang="tr-TR"/>
              <a:pPr>
                <a:defRPr/>
              </a:pPr>
              <a:t>04.11.2014</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05ACD535-9D60-43A5-BE44-C4E74505CD88}"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C1134CA-3CDD-4213-83F5-7FF7849B8CE3}" type="datetimeFigureOut">
              <a:rPr lang="tr-TR"/>
              <a:pPr>
                <a:defRPr/>
              </a:pPr>
              <a:t>04.11.2014</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68DAC7E-1268-4274-91BF-F81DD1DA6F3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E3AF407-197D-44B6-8550-5B4182282011}" type="datetimeFigureOut">
              <a:rPr lang="tr-TR"/>
              <a:pPr>
                <a:defRPr/>
              </a:pPr>
              <a:t>04.11.2014</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67D1905-B9B6-48BA-A84C-EF5C5014D976}"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B02752B-F85B-4E75-8028-13E27F1E170D}" type="datetimeFigureOut">
              <a:rPr lang="tr-TR"/>
              <a:pPr>
                <a:defRPr/>
              </a:pPr>
              <a:t>04.11.2014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024E463-6DAF-46F6-A187-8B48F7C5A38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63" r:id="rId1"/>
    <p:sldLayoutId id="2147483762" r:id="rId2"/>
    <p:sldLayoutId id="2147483761" r:id="rId3"/>
    <p:sldLayoutId id="2147483760" r:id="rId4"/>
    <p:sldLayoutId id="2147483759" r:id="rId5"/>
    <p:sldLayoutId id="2147483758" r:id="rId6"/>
    <p:sldLayoutId id="2147483757" r:id="rId7"/>
    <p:sldLayoutId id="2147483756" r:id="rId8"/>
    <p:sldLayoutId id="2147483755" r:id="rId9"/>
    <p:sldLayoutId id="2147483754" r:id="rId10"/>
    <p:sldLayoutId id="2147483753" r:id="rId11"/>
    <p:sldLayoutId id="2147483764" r:id="rId12"/>
    <p:sldLayoutId id="2147483765"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C103B5BC-CBFE-41FB-A301-3BC87FBE9C1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98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4198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defRPr>
            </a:lvl1pPr>
          </a:lstStyle>
          <a:p>
            <a:pPr>
              <a:defRPr/>
            </a:pPr>
            <a:fld id="{EF593A30-34FC-4BAD-8B89-2B8DBCA258EF}" type="datetimeFigureOut">
              <a:rPr lang="tr-TR"/>
              <a:pPr>
                <a:defRPr/>
              </a:pPr>
              <a:t>04.11.2014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defRPr>
            </a:lvl1pPr>
          </a:lstStyle>
          <a:p>
            <a:pPr>
              <a:defRPr/>
            </a:pPr>
            <a:fld id="{940F4023-B27C-4A82-BD1A-EFF5B2D09946}"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0.xml"/><Relationship Id="rId1" Type="http://schemas.openxmlformats.org/officeDocument/2006/relationships/vmlDrawing" Target="../drawings/vmlDrawing1.v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0.xml"/><Relationship Id="rId1" Type="http://schemas.openxmlformats.org/officeDocument/2006/relationships/vmlDrawing" Target="../drawings/vmlDrawing2.v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7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ctrTitle"/>
          </p:nvPr>
        </p:nvSpPr>
        <p:spPr>
          <a:xfrm>
            <a:off x="685800" y="836613"/>
            <a:ext cx="7772400" cy="2447925"/>
          </a:xfrm>
        </p:spPr>
        <p:txBody>
          <a:bodyPr/>
          <a:lstStyle/>
          <a:p>
            <a:pPr eaLnBrk="1" hangingPunct="1"/>
            <a:r>
              <a:rPr lang="tr-TR" altLang="tr-TR" b="1" smtClean="0"/>
              <a:t>ROMATOLOJİK HASTALIKLARA YAKLAŞIM</a:t>
            </a:r>
          </a:p>
        </p:txBody>
      </p:sp>
      <p:sp>
        <p:nvSpPr>
          <p:cNvPr id="57346" name="Rectangle 3"/>
          <p:cNvSpPr>
            <a:spLocks noGrp="1" noChangeArrowheads="1"/>
          </p:cNvSpPr>
          <p:nvPr>
            <p:ph type="subTitle" idx="1"/>
          </p:nvPr>
        </p:nvSpPr>
        <p:spPr>
          <a:xfrm>
            <a:off x="1371600" y="4953000"/>
            <a:ext cx="6858000" cy="1143000"/>
          </a:xfrm>
        </p:spPr>
        <p:txBody>
          <a:bodyPr/>
          <a:lstStyle/>
          <a:p>
            <a:pPr algn="r" eaLnBrk="1" hangingPunct="1">
              <a:lnSpc>
                <a:spcPct val="90000"/>
              </a:lnSpc>
            </a:pPr>
            <a:r>
              <a:rPr lang="tr-TR" altLang="tr-TR" b="1" smtClean="0">
                <a:solidFill>
                  <a:schemeClr val="tx1"/>
                </a:solidFill>
              </a:rPr>
              <a:t>DR. CEYHUN YURTSEVER</a:t>
            </a:r>
          </a:p>
          <a:p>
            <a:pPr algn="r" eaLnBrk="1" hangingPunct="1">
              <a:lnSpc>
                <a:spcPct val="90000"/>
              </a:lnSpc>
            </a:pPr>
            <a:r>
              <a:rPr lang="tr-TR" altLang="tr-TR" b="1" smtClean="0">
                <a:solidFill>
                  <a:schemeClr val="tx1"/>
                </a:solidFill>
              </a:rPr>
              <a:t>21.10.2014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Başlık 1"/>
          <p:cNvSpPr>
            <a:spLocks noGrp="1"/>
          </p:cNvSpPr>
          <p:nvPr>
            <p:ph type="title"/>
          </p:nvPr>
        </p:nvSpPr>
        <p:spPr/>
        <p:txBody>
          <a:bodyPr/>
          <a:lstStyle/>
          <a:p>
            <a:pPr eaLnBrk="1" hangingPunct="1"/>
            <a:r>
              <a:rPr lang="tr-TR" smtClean="0"/>
              <a:t>Ağrı</a:t>
            </a:r>
          </a:p>
        </p:txBody>
      </p:sp>
      <p:sp>
        <p:nvSpPr>
          <p:cNvPr id="66562" name="İçerik Yer Tutucusu 2"/>
          <p:cNvSpPr>
            <a:spLocks noGrp="1"/>
          </p:cNvSpPr>
          <p:nvPr>
            <p:ph idx="1"/>
          </p:nvPr>
        </p:nvSpPr>
        <p:spPr>
          <a:xfrm>
            <a:off x="457200" y="1412875"/>
            <a:ext cx="8229600" cy="5184775"/>
          </a:xfrm>
        </p:spPr>
        <p:txBody>
          <a:bodyPr/>
          <a:lstStyle/>
          <a:p>
            <a:pPr eaLnBrk="1" hangingPunct="1"/>
            <a:r>
              <a:rPr lang="tr-TR" smtClean="0"/>
              <a:t>Lokalize ağrı</a:t>
            </a:r>
          </a:p>
          <a:p>
            <a:pPr lvl="1" eaLnBrk="1" hangingPunct="1"/>
            <a:r>
              <a:rPr lang="tr-TR" smtClean="0"/>
              <a:t>Tendinit</a:t>
            </a:r>
          </a:p>
          <a:p>
            <a:pPr lvl="1" eaLnBrk="1" hangingPunct="1"/>
            <a:r>
              <a:rPr lang="tr-TR" smtClean="0"/>
              <a:t>Kas Hastalıkları</a:t>
            </a:r>
          </a:p>
          <a:p>
            <a:pPr lvl="1" eaLnBrk="1" hangingPunct="1"/>
            <a:r>
              <a:rPr lang="tr-TR" smtClean="0"/>
              <a:t>Vaskülitler</a:t>
            </a:r>
          </a:p>
          <a:p>
            <a:pPr lvl="1" eaLnBrk="1" hangingPunct="1"/>
            <a:r>
              <a:rPr lang="tr-TR" smtClean="0"/>
              <a:t>Tıkayıcı Damar Hastalıkları  </a:t>
            </a:r>
          </a:p>
          <a:p>
            <a:pPr lvl="1" eaLnBrk="1" hangingPunct="1"/>
            <a:r>
              <a:rPr lang="tr-TR" smtClean="0"/>
              <a:t>Nörojenik Hastalıklar</a:t>
            </a:r>
          </a:p>
          <a:p>
            <a:pPr lvl="1" eaLnBrk="1" hangingPunct="1"/>
            <a:r>
              <a:rPr lang="tr-TR" smtClean="0"/>
              <a:t>Primer Kemik Hastalıkları</a:t>
            </a:r>
          </a:p>
          <a:p>
            <a:pPr lvl="1" eaLnBrk="1" hangingPunct="1"/>
            <a:r>
              <a:rPr lang="tr-TR" smtClean="0"/>
              <a:t>Yumuşak Doku Enfeksiyonu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Başlık 1"/>
          <p:cNvSpPr>
            <a:spLocks noGrp="1"/>
          </p:cNvSpPr>
          <p:nvPr>
            <p:ph type="title"/>
          </p:nvPr>
        </p:nvSpPr>
        <p:spPr/>
        <p:txBody>
          <a:bodyPr/>
          <a:lstStyle/>
          <a:p>
            <a:pPr eaLnBrk="1" hangingPunct="1"/>
            <a:r>
              <a:rPr lang="tr-TR" smtClean="0"/>
              <a:t>Ağrı</a:t>
            </a:r>
          </a:p>
        </p:txBody>
      </p:sp>
      <p:sp>
        <p:nvSpPr>
          <p:cNvPr id="3" name="İçerik Yer Tutucusu 2"/>
          <p:cNvSpPr>
            <a:spLocks noGrp="1"/>
          </p:cNvSpPr>
          <p:nvPr>
            <p:ph idx="1"/>
          </p:nvPr>
        </p:nvSpPr>
        <p:spPr>
          <a:xfrm>
            <a:off x="457200" y="1412776"/>
            <a:ext cx="8229600" cy="3816424"/>
          </a:xfrm>
        </p:spPr>
        <p:txBody>
          <a:bodyPr numCol="2" rtlCol="0">
            <a:normAutofit fontScale="77500" lnSpcReduction="20000"/>
          </a:bodyPr>
          <a:lstStyle/>
          <a:p>
            <a:pPr eaLnBrk="1" fontAlgn="auto" hangingPunct="1">
              <a:spcAft>
                <a:spcPts val="0"/>
              </a:spcAft>
              <a:buFont typeface="Arial" pitchFamily="34" charset="0"/>
              <a:buChar char="•"/>
              <a:defRPr/>
            </a:pPr>
            <a:r>
              <a:rPr lang="tr-TR" dirty="0"/>
              <a:t>Yaygın vücut ağrısı</a:t>
            </a:r>
          </a:p>
          <a:p>
            <a:pPr lvl="1" eaLnBrk="1" fontAlgn="auto" hangingPunct="1">
              <a:spcAft>
                <a:spcPts val="0"/>
              </a:spcAft>
              <a:buFont typeface="Arial" pitchFamily="34" charset="0"/>
              <a:buChar char="–"/>
              <a:defRPr/>
            </a:pPr>
            <a:r>
              <a:rPr lang="tr-TR" dirty="0" smtClean="0"/>
              <a:t>Romatoid </a:t>
            </a:r>
            <a:r>
              <a:rPr lang="tr-TR" dirty="0"/>
              <a:t>artrit  </a:t>
            </a:r>
          </a:p>
          <a:p>
            <a:pPr lvl="1" eaLnBrk="1" fontAlgn="auto" hangingPunct="1">
              <a:spcAft>
                <a:spcPts val="0"/>
              </a:spcAft>
              <a:buFont typeface="Arial" pitchFamily="34" charset="0"/>
              <a:buChar char="–"/>
              <a:defRPr/>
            </a:pPr>
            <a:r>
              <a:rPr lang="tr-TR" dirty="0"/>
              <a:t>Fibromyalji  </a:t>
            </a:r>
          </a:p>
          <a:p>
            <a:pPr lvl="1" eaLnBrk="1" fontAlgn="auto" hangingPunct="1">
              <a:spcAft>
                <a:spcPts val="0"/>
              </a:spcAft>
              <a:buFont typeface="Arial" pitchFamily="34" charset="0"/>
              <a:buChar char="–"/>
              <a:defRPr/>
            </a:pPr>
            <a:r>
              <a:rPr lang="tr-TR" dirty="0" smtClean="0"/>
              <a:t>Osteomalazi, </a:t>
            </a:r>
            <a:r>
              <a:rPr lang="tr-TR" dirty="0"/>
              <a:t>Paget hastalığı </a:t>
            </a:r>
            <a:endParaRPr lang="tr-TR" dirty="0" smtClean="0"/>
          </a:p>
          <a:p>
            <a:pPr lvl="1" eaLnBrk="1" fontAlgn="auto" hangingPunct="1">
              <a:spcAft>
                <a:spcPts val="0"/>
              </a:spcAft>
              <a:buFont typeface="Arial" pitchFamily="34" charset="0"/>
              <a:buChar char="–"/>
              <a:defRPr/>
            </a:pPr>
            <a:r>
              <a:rPr lang="tr-TR" dirty="0" smtClean="0"/>
              <a:t>Dermatomiyozit/Polimiyozit </a:t>
            </a:r>
            <a:endParaRPr lang="tr-TR" dirty="0"/>
          </a:p>
          <a:p>
            <a:pPr lvl="1" eaLnBrk="1" fontAlgn="auto" hangingPunct="1">
              <a:spcAft>
                <a:spcPts val="0"/>
              </a:spcAft>
              <a:buFont typeface="Arial" pitchFamily="34" charset="0"/>
              <a:buChar char="–"/>
              <a:defRPr/>
            </a:pPr>
            <a:r>
              <a:rPr lang="tr-TR" dirty="0"/>
              <a:t>Hipo ve hipertiroidizm  </a:t>
            </a:r>
          </a:p>
          <a:p>
            <a:pPr lvl="1" eaLnBrk="1" fontAlgn="auto" hangingPunct="1">
              <a:spcAft>
                <a:spcPts val="0"/>
              </a:spcAft>
              <a:buFont typeface="Arial" pitchFamily="34" charset="0"/>
              <a:buChar char="–"/>
              <a:defRPr/>
            </a:pPr>
            <a:r>
              <a:rPr lang="tr-TR" dirty="0"/>
              <a:t>Lyme Hastalığı  </a:t>
            </a:r>
          </a:p>
          <a:p>
            <a:pPr lvl="1" eaLnBrk="1" fontAlgn="auto" hangingPunct="1">
              <a:spcAft>
                <a:spcPts val="0"/>
              </a:spcAft>
              <a:buFont typeface="Arial" pitchFamily="34" charset="0"/>
              <a:buChar char="–"/>
              <a:defRPr/>
            </a:pPr>
            <a:r>
              <a:rPr lang="tr-TR" dirty="0" smtClean="0"/>
              <a:t>Hipo ve hiperparatiroidi </a:t>
            </a:r>
            <a:endParaRPr lang="tr-TR" dirty="0"/>
          </a:p>
          <a:p>
            <a:pPr lvl="1" eaLnBrk="1" fontAlgn="auto" hangingPunct="1">
              <a:spcAft>
                <a:spcPts val="0"/>
              </a:spcAft>
              <a:buFont typeface="Arial" pitchFamily="34" charset="0"/>
              <a:buChar char="–"/>
              <a:defRPr/>
            </a:pPr>
            <a:r>
              <a:rPr lang="tr-TR" dirty="0"/>
              <a:t>Polimyaljika Romatika </a:t>
            </a:r>
          </a:p>
          <a:p>
            <a:pPr lvl="1" eaLnBrk="1" fontAlgn="auto" hangingPunct="1">
              <a:spcAft>
                <a:spcPts val="0"/>
              </a:spcAft>
              <a:buFont typeface="Arial" pitchFamily="34" charset="0"/>
              <a:buChar char="–"/>
              <a:defRPr/>
            </a:pPr>
            <a:r>
              <a:rPr lang="tr-TR" dirty="0" smtClean="0"/>
              <a:t>Spondiloartropatiler </a:t>
            </a:r>
            <a:endParaRPr lang="tr-TR" dirty="0"/>
          </a:p>
          <a:p>
            <a:pPr lvl="1" eaLnBrk="1" fontAlgn="auto" hangingPunct="1">
              <a:spcAft>
                <a:spcPts val="0"/>
              </a:spcAft>
              <a:buFont typeface="Arial" pitchFamily="34" charset="0"/>
              <a:buChar char="–"/>
              <a:defRPr/>
            </a:pPr>
            <a:endParaRPr lang="tr-TR" dirty="0"/>
          </a:p>
          <a:p>
            <a:pPr lvl="1" eaLnBrk="1" fontAlgn="auto" hangingPunct="1">
              <a:spcAft>
                <a:spcPts val="0"/>
              </a:spcAft>
              <a:buFont typeface="Arial" pitchFamily="34" charset="0"/>
              <a:buChar char="–"/>
              <a:defRPr/>
            </a:pPr>
            <a:endParaRPr lang="tr-TR" dirty="0" smtClean="0"/>
          </a:p>
          <a:p>
            <a:pPr lvl="1" eaLnBrk="1" fontAlgn="auto" hangingPunct="1">
              <a:spcAft>
                <a:spcPts val="0"/>
              </a:spcAft>
              <a:buFont typeface="Arial" pitchFamily="34" charset="0"/>
              <a:buChar char="–"/>
              <a:defRPr/>
            </a:pPr>
            <a:r>
              <a:rPr lang="tr-TR" dirty="0" smtClean="0"/>
              <a:t>SLE </a:t>
            </a:r>
          </a:p>
          <a:p>
            <a:pPr lvl="1" eaLnBrk="1" fontAlgn="auto" hangingPunct="1">
              <a:spcAft>
                <a:spcPts val="0"/>
              </a:spcAft>
              <a:buFont typeface="Arial" pitchFamily="34" charset="0"/>
              <a:buChar char="–"/>
              <a:defRPr/>
            </a:pPr>
            <a:r>
              <a:rPr lang="tr-TR" dirty="0" smtClean="0"/>
              <a:t>Vaskülitler </a:t>
            </a:r>
          </a:p>
          <a:p>
            <a:pPr lvl="1" eaLnBrk="1" fontAlgn="auto" hangingPunct="1">
              <a:spcAft>
                <a:spcPts val="0"/>
              </a:spcAft>
              <a:buFont typeface="Arial" pitchFamily="34" charset="0"/>
              <a:buChar char="–"/>
              <a:defRPr/>
            </a:pPr>
            <a:r>
              <a:rPr lang="tr-TR" dirty="0" smtClean="0"/>
              <a:t>Maligniteler </a:t>
            </a:r>
          </a:p>
          <a:p>
            <a:pPr lvl="1" eaLnBrk="1" fontAlgn="auto" hangingPunct="1">
              <a:spcAft>
                <a:spcPts val="0"/>
              </a:spcAft>
              <a:buFont typeface="Arial" pitchFamily="34" charset="0"/>
              <a:buChar char="–"/>
              <a:defRPr/>
            </a:pPr>
            <a:r>
              <a:rPr lang="tr-TR" dirty="0" smtClean="0"/>
              <a:t>Parkinson </a:t>
            </a:r>
            <a:r>
              <a:rPr lang="tr-TR" dirty="0"/>
              <a:t>hastalığı </a:t>
            </a:r>
            <a:endParaRPr lang="tr-TR" dirty="0" smtClean="0"/>
          </a:p>
          <a:p>
            <a:pPr lvl="1" eaLnBrk="1" fontAlgn="auto" hangingPunct="1">
              <a:spcAft>
                <a:spcPts val="0"/>
              </a:spcAft>
              <a:buFont typeface="Arial" pitchFamily="34" charset="0"/>
              <a:buChar char="–"/>
              <a:defRPr/>
            </a:pPr>
            <a:r>
              <a:rPr lang="tr-TR" dirty="0" smtClean="0"/>
              <a:t>Viral enfeksiyonlar </a:t>
            </a:r>
          </a:p>
          <a:p>
            <a:pPr lvl="1" eaLnBrk="1" fontAlgn="auto" hangingPunct="1">
              <a:spcAft>
                <a:spcPts val="0"/>
              </a:spcAft>
              <a:buFont typeface="Arial" pitchFamily="34" charset="0"/>
              <a:buChar char="–"/>
              <a:defRPr/>
            </a:pPr>
            <a:r>
              <a:rPr lang="tr-TR" dirty="0" smtClean="0"/>
              <a:t>Hipermobilite sendromları</a:t>
            </a:r>
          </a:p>
          <a:p>
            <a:pPr lvl="1" eaLnBrk="1" fontAlgn="auto" hangingPunct="1">
              <a:spcAft>
                <a:spcPts val="0"/>
              </a:spcAft>
              <a:buFont typeface="Arial" pitchFamily="34" charset="0"/>
              <a:buChar char="–"/>
              <a:defRPr/>
            </a:pPr>
            <a:r>
              <a:rPr lang="tr-TR" dirty="0" smtClean="0"/>
              <a:t>DM</a:t>
            </a:r>
          </a:p>
          <a:p>
            <a:pPr lvl="1" eaLnBrk="1" fontAlgn="auto" hangingPunct="1">
              <a:spcAft>
                <a:spcPts val="0"/>
              </a:spcAft>
              <a:buFont typeface="Arial" pitchFamily="34" charset="0"/>
              <a:buChar char="–"/>
              <a:defRPr/>
            </a:pPr>
            <a:r>
              <a:rPr lang="tr-TR" dirty="0" smtClean="0"/>
              <a:t>Sepsis</a:t>
            </a:r>
          </a:p>
          <a:p>
            <a:pPr lvl="1" eaLnBrk="1" fontAlgn="auto" hangingPunct="1">
              <a:spcAft>
                <a:spcPts val="0"/>
              </a:spcAft>
              <a:buFont typeface="Arial" pitchFamily="34" charset="0"/>
              <a:buChar char="–"/>
              <a:defRPr/>
            </a:pPr>
            <a:r>
              <a:rPr lang="tr-TR" dirty="0" smtClean="0"/>
              <a:t>Kas hastalıkları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Başlık 1"/>
          <p:cNvSpPr>
            <a:spLocks noGrp="1"/>
          </p:cNvSpPr>
          <p:nvPr>
            <p:ph type="title"/>
          </p:nvPr>
        </p:nvSpPr>
        <p:spPr/>
        <p:txBody>
          <a:bodyPr/>
          <a:lstStyle/>
          <a:p>
            <a:pPr eaLnBrk="1" hangingPunct="1"/>
            <a:r>
              <a:rPr lang="tr-TR" smtClean="0"/>
              <a:t>Ağrı</a:t>
            </a:r>
          </a:p>
        </p:txBody>
      </p:sp>
      <p:sp>
        <p:nvSpPr>
          <p:cNvPr id="68610" name="İçerik Yer Tutucusu 2"/>
          <p:cNvSpPr>
            <a:spLocks noGrp="1"/>
          </p:cNvSpPr>
          <p:nvPr>
            <p:ph idx="1"/>
          </p:nvPr>
        </p:nvSpPr>
        <p:spPr>
          <a:xfrm>
            <a:off x="457200" y="1600200"/>
            <a:ext cx="8229600" cy="4924425"/>
          </a:xfrm>
        </p:spPr>
        <p:txBody>
          <a:bodyPr/>
          <a:lstStyle/>
          <a:p>
            <a:pPr eaLnBrk="1" hangingPunct="1"/>
            <a:r>
              <a:rPr lang="tr-TR" smtClean="0"/>
              <a:t>Zamana göre</a:t>
            </a:r>
          </a:p>
          <a:p>
            <a:pPr lvl="1" eaLnBrk="1" hangingPunct="1"/>
            <a:r>
              <a:rPr lang="tr-TR" smtClean="0"/>
              <a:t>AKUT AĞRI</a:t>
            </a:r>
          </a:p>
          <a:p>
            <a:pPr lvl="2" eaLnBrk="1" hangingPunct="1"/>
            <a:r>
              <a:rPr lang="tr-TR" smtClean="0"/>
              <a:t>Neden olan lezyon ile ağrı arasında zaman, yer ve şiddet bakımından yakın ilişki</a:t>
            </a:r>
          </a:p>
          <a:p>
            <a:pPr lvl="2" eaLnBrk="1" hangingPunct="1"/>
            <a:r>
              <a:rPr lang="tr-TR" smtClean="0"/>
              <a:t>6 aydan kısa süreli </a:t>
            </a:r>
          </a:p>
          <a:p>
            <a:pPr lvl="2" eaLnBrk="1" hangingPunct="1"/>
            <a:r>
              <a:rPr lang="tr-TR" smtClean="0"/>
              <a:t>Anksiyete sıktır, bağımlılık riski azdır</a:t>
            </a:r>
          </a:p>
          <a:p>
            <a:pPr lvl="2" eaLnBrk="1" hangingPunct="1"/>
            <a:r>
              <a:rPr lang="tr-TR" smtClean="0"/>
              <a:t>Değerlendirme ve tedavi süresi kısadır.</a:t>
            </a:r>
          </a:p>
          <a:p>
            <a:pPr lvl="2" eaLnBrk="1" hangingPunct="1"/>
            <a:r>
              <a:rPr lang="tr-TR" smtClean="0"/>
              <a:t>Etkili medikal veya cerrahi tedavi seçilir.</a:t>
            </a:r>
          </a:p>
          <a:p>
            <a:pPr lvl="1" eaLnBrk="1" hangingPunct="1"/>
            <a:endParaRPr lang="tr-T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Başlık 1"/>
          <p:cNvSpPr>
            <a:spLocks noGrp="1"/>
          </p:cNvSpPr>
          <p:nvPr>
            <p:ph type="title"/>
          </p:nvPr>
        </p:nvSpPr>
        <p:spPr/>
        <p:txBody>
          <a:bodyPr/>
          <a:lstStyle/>
          <a:p>
            <a:pPr eaLnBrk="1" hangingPunct="1"/>
            <a:r>
              <a:rPr lang="tr-TR" smtClean="0"/>
              <a:t>Ağrı</a:t>
            </a:r>
          </a:p>
        </p:txBody>
      </p:sp>
      <p:sp>
        <p:nvSpPr>
          <p:cNvPr id="69634" name="İçerik Yer Tutucusu 2"/>
          <p:cNvSpPr>
            <a:spLocks noGrp="1"/>
          </p:cNvSpPr>
          <p:nvPr>
            <p:ph idx="1"/>
          </p:nvPr>
        </p:nvSpPr>
        <p:spPr/>
        <p:txBody>
          <a:bodyPr/>
          <a:lstStyle/>
          <a:p>
            <a:pPr eaLnBrk="1" hangingPunct="1"/>
            <a:r>
              <a:rPr lang="tr-TR" smtClean="0"/>
              <a:t>Zamana göre</a:t>
            </a:r>
          </a:p>
          <a:p>
            <a:pPr lvl="1" eaLnBrk="1" hangingPunct="1"/>
            <a:r>
              <a:rPr lang="tr-TR" smtClean="0"/>
              <a:t>KRONİK AĞRI </a:t>
            </a:r>
          </a:p>
          <a:p>
            <a:pPr lvl="2" eaLnBrk="1" hangingPunct="1"/>
            <a:r>
              <a:rPr lang="tr-TR" smtClean="0"/>
              <a:t>Doku hasarından sonra oluşan </a:t>
            </a:r>
          </a:p>
          <a:p>
            <a:pPr lvl="2" eaLnBrk="1" hangingPunct="1"/>
            <a:r>
              <a:rPr lang="tr-TR" smtClean="0"/>
              <a:t>Ayları aşan süreleri ile devamlılık gösteren</a:t>
            </a:r>
          </a:p>
          <a:p>
            <a:pPr lvl="2" eaLnBrk="1" hangingPunct="1"/>
            <a:r>
              <a:rPr lang="tr-TR" smtClean="0"/>
              <a:t>Hekimlerin deneyimi azdır</a:t>
            </a:r>
          </a:p>
          <a:p>
            <a:pPr lvl="2" eaLnBrk="1" hangingPunct="1"/>
            <a:r>
              <a:rPr lang="tr-TR" smtClean="0"/>
              <a:t>Hasta tarafından ağrının yeri karakteri ve zamanı ile ilgili yeterli bilgi verilemeyen ağrıdır</a:t>
            </a:r>
          </a:p>
          <a:p>
            <a:pPr lvl="2" eaLnBrk="1" hangingPunct="1"/>
            <a:r>
              <a:rPr lang="tr-TR" smtClean="0"/>
              <a:t>Depresyon sıktır, bağımlılık riski fazladır</a:t>
            </a:r>
          </a:p>
          <a:p>
            <a:pPr lvl="2" eaLnBrk="1" hangingPunct="1"/>
            <a:r>
              <a:rPr lang="tr-TR" smtClean="0"/>
              <a:t>Nonnarkotik analjezikler, adjuvan ilaçlar gerekebilir.</a:t>
            </a:r>
          </a:p>
          <a:p>
            <a:pPr lvl="1" eaLnBrk="1" hangingPunct="1"/>
            <a:endParaRPr lang="tr-T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Başlık 1"/>
          <p:cNvSpPr>
            <a:spLocks noGrp="1"/>
          </p:cNvSpPr>
          <p:nvPr>
            <p:ph type="title"/>
          </p:nvPr>
        </p:nvSpPr>
        <p:spPr/>
        <p:txBody>
          <a:bodyPr/>
          <a:lstStyle/>
          <a:p>
            <a:pPr eaLnBrk="1" hangingPunct="1"/>
            <a:r>
              <a:rPr lang="tr-TR" smtClean="0"/>
              <a:t>Ağrı</a:t>
            </a:r>
          </a:p>
        </p:txBody>
      </p:sp>
      <p:sp>
        <p:nvSpPr>
          <p:cNvPr id="70658" name="İçerik Yer Tutucusu 2"/>
          <p:cNvSpPr>
            <a:spLocks noGrp="1"/>
          </p:cNvSpPr>
          <p:nvPr>
            <p:ph idx="1"/>
          </p:nvPr>
        </p:nvSpPr>
        <p:spPr/>
        <p:txBody>
          <a:bodyPr/>
          <a:lstStyle/>
          <a:p>
            <a:pPr eaLnBrk="1" hangingPunct="1"/>
            <a:r>
              <a:rPr lang="tr-TR" smtClean="0"/>
              <a:t>Eşlik eden</a:t>
            </a:r>
          </a:p>
          <a:p>
            <a:pPr lvl="1" eaLnBrk="1" hangingPunct="1"/>
            <a:r>
              <a:rPr lang="tr-TR" smtClean="0"/>
              <a:t>Ateş, halsizlik, iştahsızlık, kilo kaybı, terleme, erken yorulma</a:t>
            </a:r>
          </a:p>
          <a:p>
            <a:pPr lvl="1" eaLnBrk="1" hangingPunct="1"/>
            <a:r>
              <a:rPr lang="tr-TR" smtClean="0"/>
              <a:t>Eklemde şişlik, kızarıklık, ısı artışı, </a:t>
            </a:r>
          </a:p>
          <a:p>
            <a:pPr lvl="1" eaLnBrk="1" hangingPunct="1"/>
            <a:r>
              <a:rPr lang="tr-TR" smtClean="0"/>
              <a:t>Sabah tutukluğu / varsa süresi</a:t>
            </a:r>
          </a:p>
          <a:p>
            <a:pPr lvl="1" eaLnBrk="1" hangingPunct="1"/>
            <a:r>
              <a:rPr lang="tr-TR" smtClean="0"/>
              <a:t>Kas güçsüzlüğü, parestezik yakınma, hareketlerde kısıtlanma</a:t>
            </a:r>
          </a:p>
          <a:p>
            <a:pPr lvl="1" eaLnBrk="1" hangingPunct="1"/>
            <a:r>
              <a:rPr lang="tr-TR" smtClean="0"/>
              <a:t>Önceki tanılar, uygulanan tedaviler ve bu tedavilere alınan cevaplar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Başlık 1"/>
          <p:cNvSpPr>
            <a:spLocks noGrp="1"/>
          </p:cNvSpPr>
          <p:nvPr>
            <p:ph type="title"/>
          </p:nvPr>
        </p:nvSpPr>
        <p:spPr/>
        <p:txBody>
          <a:bodyPr/>
          <a:lstStyle/>
          <a:p>
            <a:pPr eaLnBrk="1" hangingPunct="1"/>
            <a:r>
              <a:rPr lang="tr-TR" smtClean="0"/>
              <a:t>Ağrı</a:t>
            </a:r>
          </a:p>
        </p:txBody>
      </p:sp>
      <p:sp>
        <p:nvSpPr>
          <p:cNvPr id="71682" name="İçerik Yer Tutucusu 2"/>
          <p:cNvSpPr>
            <a:spLocks noGrp="1"/>
          </p:cNvSpPr>
          <p:nvPr>
            <p:ph idx="1"/>
          </p:nvPr>
        </p:nvSpPr>
        <p:spPr/>
        <p:txBody>
          <a:bodyPr/>
          <a:lstStyle/>
          <a:p>
            <a:pPr eaLnBrk="1" hangingPunct="1"/>
            <a:r>
              <a:rPr lang="tr-TR" smtClean="0"/>
              <a:t>Mekanik-inflamatuar ayrımı</a:t>
            </a:r>
          </a:p>
          <a:p>
            <a:pPr lvl="1" eaLnBrk="1" hangingPunct="1"/>
            <a:r>
              <a:rPr lang="tr-TR" smtClean="0"/>
              <a:t>İstirahatle yada kullanmakla ilişkisi</a:t>
            </a:r>
          </a:p>
          <a:p>
            <a:pPr lvl="1" eaLnBrk="1" hangingPunct="1"/>
            <a:r>
              <a:rPr lang="tr-TR" smtClean="0"/>
              <a:t>pozisyonla olan ilişkisi</a:t>
            </a:r>
          </a:p>
          <a:p>
            <a:pPr lvl="1" eaLnBrk="1" hangingPunct="1"/>
            <a:r>
              <a:rPr lang="tr-TR" smtClean="0"/>
              <a:t>sabah tutuluğunun süresi,  </a:t>
            </a:r>
          </a:p>
          <a:p>
            <a:pPr lvl="1" eaLnBrk="1" hangingPunct="1"/>
            <a:r>
              <a:rPr lang="tr-TR" smtClean="0"/>
              <a:t>gece-gündüz farkı,</a:t>
            </a:r>
          </a:p>
          <a:p>
            <a:pPr lvl="1" eaLnBrk="1" hangingPunct="1"/>
            <a:r>
              <a:rPr lang="tr-TR" smtClean="0"/>
              <a:t>sıcak-soğuk  ilişkisi</a:t>
            </a:r>
          </a:p>
          <a:p>
            <a:pPr lvl="1" eaLnBrk="1" hangingPunct="1"/>
            <a:r>
              <a:rPr lang="tr-TR" smtClean="0"/>
              <a:t>mevsimlerle ilişkisi, </a:t>
            </a:r>
          </a:p>
          <a:p>
            <a:pPr lvl="1" eaLnBrk="1" hangingPunct="1"/>
            <a:r>
              <a:rPr lang="tr-TR" smtClean="0"/>
              <a:t>ruhsal durumla  ilişkisi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Başlık 1"/>
          <p:cNvSpPr>
            <a:spLocks noGrp="1"/>
          </p:cNvSpPr>
          <p:nvPr>
            <p:ph type="title"/>
          </p:nvPr>
        </p:nvSpPr>
        <p:spPr/>
        <p:txBody>
          <a:bodyPr/>
          <a:lstStyle/>
          <a:p>
            <a:pPr eaLnBrk="1" hangingPunct="1"/>
            <a:r>
              <a:rPr lang="tr-TR" smtClean="0"/>
              <a:t>Artrit</a:t>
            </a:r>
          </a:p>
        </p:txBody>
      </p:sp>
      <p:sp>
        <p:nvSpPr>
          <p:cNvPr id="3" name="İçerik Yer Tutucusu 2"/>
          <p:cNvSpPr>
            <a:spLocks noGrp="1"/>
          </p:cNvSpPr>
          <p:nvPr>
            <p:ph idx="1"/>
          </p:nvPr>
        </p:nvSpPr>
        <p:spPr/>
        <p:txBody>
          <a:bodyPr>
            <a:normAutofit/>
          </a:bodyPr>
          <a:lstStyle/>
          <a:p>
            <a:pPr eaLnBrk="1" hangingPunct="1">
              <a:lnSpc>
                <a:spcPct val="80000"/>
              </a:lnSpc>
              <a:buFont typeface="Arial" charset="0"/>
              <a:buChar char="–"/>
            </a:pPr>
            <a:r>
              <a:rPr lang="tr-TR" sz="2500" smtClean="0"/>
              <a:t>Eklemin enflamasyonu </a:t>
            </a:r>
          </a:p>
          <a:p>
            <a:pPr eaLnBrk="1" hangingPunct="1">
              <a:lnSpc>
                <a:spcPct val="80000"/>
              </a:lnSpc>
              <a:buFont typeface="Arial" charset="0"/>
              <a:buChar char="–"/>
            </a:pPr>
            <a:r>
              <a:rPr lang="tr-TR" sz="2500" smtClean="0"/>
              <a:t>ARTRALJİ; Eklemde oluşan ağrıya denir </a:t>
            </a:r>
          </a:p>
          <a:p>
            <a:pPr eaLnBrk="1" hangingPunct="1">
              <a:lnSpc>
                <a:spcPct val="80000"/>
              </a:lnSpc>
              <a:buFont typeface="Arial" charset="0"/>
              <a:buChar char="–"/>
            </a:pPr>
            <a:r>
              <a:rPr lang="tr-TR" sz="2500" smtClean="0"/>
              <a:t>Hasta tanımları: </a:t>
            </a:r>
          </a:p>
          <a:p>
            <a:pPr lvl="1" eaLnBrk="1" hangingPunct="1">
              <a:lnSpc>
                <a:spcPct val="80000"/>
              </a:lnSpc>
              <a:buFont typeface="Arial" charset="0"/>
              <a:buChar char="•"/>
            </a:pPr>
            <a:r>
              <a:rPr lang="tr-TR" sz="2200" smtClean="0"/>
              <a:t>Dize bıçak gibi saplanan ağrı</a:t>
            </a:r>
          </a:p>
          <a:p>
            <a:pPr lvl="1" eaLnBrk="1" hangingPunct="1">
              <a:lnSpc>
                <a:spcPct val="80000"/>
              </a:lnSpc>
              <a:buFont typeface="Arial" charset="0"/>
              <a:buChar char="•"/>
            </a:pPr>
            <a:r>
              <a:rPr lang="tr-TR" sz="2200" smtClean="0"/>
              <a:t>Parmakların kalıba girmiş gibi hareketsiz kalması</a:t>
            </a:r>
          </a:p>
          <a:p>
            <a:pPr lvl="1" eaLnBrk="1" hangingPunct="1">
              <a:lnSpc>
                <a:spcPct val="80000"/>
              </a:lnSpc>
              <a:buFont typeface="Arial" charset="0"/>
              <a:buChar char="•"/>
            </a:pPr>
            <a:r>
              <a:rPr lang="tr-TR" sz="2200" smtClean="0"/>
              <a:t>Belden aşağıya tonlarca yük binmesi</a:t>
            </a:r>
          </a:p>
          <a:p>
            <a:pPr eaLnBrk="1" hangingPunct="1">
              <a:lnSpc>
                <a:spcPct val="80000"/>
              </a:lnSpc>
              <a:buFont typeface="Arial" charset="0"/>
              <a:buChar char="–"/>
            </a:pPr>
            <a:r>
              <a:rPr lang="tr-TR" sz="2500" smtClean="0"/>
              <a:t>Belirgin olarak eklemi tutan ve eklemde </a:t>
            </a:r>
          </a:p>
          <a:p>
            <a:pPr lvl="1" eaLnBrk="1" hangingPunct="1">
              <a:lnSpc>
                <a:spcPct val="80000"/>
              </a:lnSpc>
              <a:buFont typeface="Arial" charset="0"/>
              <a:buChar char="•"/>
            </a:pPr>
            <a:r>
              <a:rPr lang="tr-TR" sz="2200" smtClean="0"/>
              <a:t>ağrı</a:t>
            </a:r>
          </a:p>
          <a:p>
            <a:pPr lvl="1" eaLnBrk="1" hangingPunct="1">
              <a:lnSpc>
                <a:spcPct val="80000"/>
              </a:lnSpc>
              <a:buFont typeface="Arial" charset="0"/>
              <a:buChar char="•"/>
            </a:pPr>
            <a:r>
              <a:rPr lang="tr-TR" sz="2200" smtClean="0"/>
              <a:t>şişlik</a:t>
            </a:r>
          </a:p>
          <a:p>
            <a:pPr lvl="1" eaLnBrk="1" hangingPunct="1">
              <a:lnSpc>
                <a:spcPct val="80000"/>
              </a:lnSpc>
              <a:buFont typeface="Arial" charset="0"/>
              <a:buChar char="•"/>
            </a:pPr>
            <a:r>
              <a:rPr lang="tr-TR" sz="2200" smtClean="0"/>
              <a:t>hassasiyet</a:t>
            </a:r>
          </a:p>
          <a:p>
            <a:pPr lvl="1" eaLnBrk="1" hangingPunct="1">
              <a:lnSpc>
                <a:spcPct val="80000"/>
              </a:lnSpc>
              <a:buFont typeface="Arial" charset="0"/>
              <a:buChar char="•"/>
            </a:pPr>
            <a:r>
              <a:rPr lang="tr-TR" sz="2200" smtClean="0"/>
              <a:t>ısı artışı</a:t>
            </a:r>
          </a:p>
          <a:p>
            <a:pPr lvl="1" eaLnBrk="1" hangingPunct="1">
              <a:lnSpc>
                <a:spcPct val="80000"/>
              </a:lnSpc>
              <a:buFont typeface="Arial" charset="0"/>
              <a:buChar char="•"/>
            </a:pPr>
            <a:r>
              <a:rPr lang="tr-TR" sz="2200" smtClean="0"/>
              <a:t>bazen kızarıklık ve eklem hareketlerinde kısıtlılık olmasıdır.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Başlık 1"/>
          <p:cNvSpPr>
            <a:spLocks noGrp="1"/>
          </p:cNvSpPr>
          <p:nvPr>
            <p:ph type="title"/>
          </p:nvPr>
        </p:nvSpPr>
        <p:spPr/>
        <p:txBody>
          <a:bodyPr/>
          <a:lstStyle/>
          <a:p>
            <a:pPr eaLnBrk="1" hangingPunct="1"/>
            <a:r>
              <a:rPr lang="tr-TR" smtClean="0"/>
              <a:t>Artrit</a:t>
            </a:r>
          </a:p>
        </p:txBody>
      </p:sp>
      <p:sp>
        <p:nvSpPr>
          <p:cNvPr id="3" name="İçerik Yer Tutucusu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tr-TR" dirty="0" smtClean="0"/>
              <a:t>Ağrı</a:t>
            </a:r>
          </a:p>
          <a:p>
            <a:pPr lvl="1" eaLnBrk="1" fontAlgn="auto" hangingPunct="1">
              <a:spcAft>
                <a:spcPts val="0"/>
              </a:spcAft>
              <a:buFont typeface="Arial" pitchFamily="34" charset="0"/>
              <a:buChar char="–"/>
              <a:defRPr/>
            </a:pPr>
            <a:r>
              <a:rPr lang="tr-TR" dirty="0"/>
              <a:t>Eklem bulgularının en önemli belirtisi ağrıdır. </a:t>
            </a:r>
          </a:p>
          <a:p>
            <a:pPr lvl="1" eaLnBrk="1" fontAlgn="auto" hangingPunct="1">
              <a:spcAft>
                <a:spcPts val="0"/>
              </a:spcAft>
              <a:buFont typeface="Arial" pitchFamily="34" charset="0"/>
              <a:buChar char="–"/>
              <a:defRPr/>
            </a:pPr>
            <a:r>
              <a:rPr lang="tr-TR" dirty="0"/>
              <a:t>Ağrı ile ilgili anamnez alırken; karakteri, yerleşim yeri, başlama özelliği ve etkileyen faktörler dikkatle sorgulanmalıdır. </a:t>
            </a:r>
          </a:p>
          <a:p>
            <a:pPr lvl="1" eaLnBrk="1" fontAlgn="auto" hangingPunct="1">
              <a:spcAft>
                <a:spcPts val="0"/>
              </a:spcAft>
              <a:buFont typeface="Arial" pitchFamily="34" charset="0"/>
              <a:buChar char="–"/>
              <a:defRPr/>
            </a:pPr>
            <a:r>
              <a:rPr lang="tr-TR" dirty="0"/>
              <a:t>Gut artritinde ağrının kendine özgü özelliği vardır. Atak genellikle alkol kullanımı gibi tetikleyici bir nedenle başlar, şiddetlidir, kısa sürede inflamasyon en üst düzeylere çıkar ve kolşisine dramatik cevap verir. </a:t>
            </a:r>
          </a:p>
          <a:p>
            <a:pPr lvl="1" eaLnBrk="1" fontAlgn="auto" hangingPunct="1">
              <a:spcAft>
                <a:spcPts val="0"/>
              </a:spcAft>
              <a:buFont typeface="Arial" pitchFamily="34" charset="0"/>
              <a:buChar char="–"/>
              <a:defRPr/>
            </a:pPr>
            <a:r>
              <a:rPr lang="tr-TR" dirty="0"/>
              <a:t>Romatoid artritte ise eklem ağrıları sinsi başlar ve geriye dönük anamnez en az 6 haftaya dayanır. </a:t>
            </a:r>
            <a:endParaRPr lang="tr-TR" dirty="0" smtClean="0"/>
          </a:p>
          <a:p>
            <a:pPr lvl="1" eaLnBrk="1" fontAlgn="auto" hangingPunct="1">
              <a:spcAft>
                <a:spcPts val="0"/>
              </a:spcAft>
              <a:buFont typeface="Arial" pitchFamily="34" charset="0"/>
              <a:buChar char="–"/>
              <a:defRPr/>
            </a:pPr>
            <a:r>
              <a:rPr lang="tr-TR" dirty="0" smtClean="0"/>
              <a:t>Mekanik </a:t>
            </a:r>
            <a:r>
              <a:rPr lang="tr-TR" dirty="0"/>
              <a:t>ağrılar ise genellikle fiziksel yorgunluğu takiben başlar</a:t>
            </a:r>
            <a:r>
              <a:rPr lang="tr-TR"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Başlık 1"/>
          <p:cNvSpPr>
            <a:spLocks noGrp="1"/>
          </p:cNvSpPr>
          <p:nvPr>
            <p:ph type="title"/>
          </p:nvPr>
        </p:nvSpPr>
        <p:spPr/>
        <p:txBody>
          <a:bodyPr/>
          <a:lstStyle/>
          <a:p>
            <a:pPr eaLnBrk="1" hangingPunct="1"/>
            <a:r>
              <a:rPr lang="tr-TR" smtClean="0"/>
              <a:t>Artrit</a:t>
            </a:r>
          </a:p>
        </p:txBody>
      </p:sp>
      <p:sp>
        <p:nvSpPr>
          <p:cNvPr id="3" name="İçerik Yer Tutucusu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tr-TR" dirty="0" smtClean="0"/>
              <a:t>Şişlik</a:t>
            </a:r>
          </a:p>
          <a:p>
            <a:pPr lvl="1" eaLnBrk="1" fontAlgn="auto" hangingPunct="1">
              <a:spcAft>
                <a:spcPts val="0"/>
              </a:spcAft>
              <a:buFont typeface="Arial" pitchFamily="34" charset="0"/>
              <a:buChar char="–"/>
              <a:defRPr/>
            </a:pPr>
            <a:r>
              <a:rPr lang="tr-TR" dirty="0"/>
              <a:t>Eklemde şişlik daha objektif bir bulgudur. </a:t>
            </a:r>
          </a:p>
          <a:p>
            <a:pPr lvl="1" eaLnBrk="1" fontAlgn="auto" hangingPunct="1">
              <a:spcAft>
                <a:spcPts val="0"/>
              </a:spcAft>
              <a:buFont typeface="Arial" pitchFamily="34" charset="0"/>
              <a:buChar char="–"/>
              <a:defRPr/>
            </a:pPr>
            <a:r>
              <a:rPr lang="tr-TR" dirty="0"/>
              <a:t>Ancak çevre dokulardaki bursit, tendinit, noduller ve çeşitli lezyonlarda şişlik görünümüne neden </a:t>
            </a:r>
            <a:r>
              <a:rPr lang="tr-TR" dirty="0" smtClean="0"/>
              <a:t>olabilir.</a:t>
            </a:r>
          </a:p>
          <a:p>
            <a:pPr lvl="1" eaLnBrk="1" fontAlgn="auto" hangingPunct="1">
              <a:spcAft>
                <a:spcPts val="0"/>
              </a:spcAft>
              <a:buFont typeface="Arial" pitchFamily="34" charset="0"/>
              <a:buChar char="–"/>
              <a:defRPr/>
            </a:pPr>
            <a:r>
              <a:rPr lang="tr-TR" dirty="0" smtClean="0"/>
              <a:t>Artrite </a:t>
            </a:r>
            <a:r>
              <a:rPr lang="tr-TR" dirty="0"/>
              <a:t>bağlı şişlik eklemin tamamında ve homojen bir görünüm oluştururken, diğerlerinde şişlik genellikle düzensiz ve sınırlıdır</a:t>
            </a:r>
            <a:r>
              <a:rPr lang="tr-TR" dirty="0" smtClean="0"/>
              <a:t>.</a:t>
            </a:r>
            <a:endParaRPr lang="tr-TR" dirty="0"/>
          </a:p>
          <a:p>
            <a:pPr lvl="1" eaLnBrk="1" fontAlgn="auto" hangingPunct="1">
              <a:spcAft>
                <a:spcPts val="0"/>
              </a:spcAft>
              <a:buFont typeface="Arial" pitchFamily="34" charset="0"/>
              <a:buChar char="–"/>
              <a:defRPr/>
            </a:pPr>
            <a:r>
              <a:rPr lang="tr-TR" dirty="0"/>
              <a:t>Belli alanda sınırlı hassasiyet lokalize patolojileri düşündürürken, artritlerde yaygın bir hassasiyet mevcuttur</a:t>
            </a:r>
          </a:p>
          <a:p>
            <a:pPr lvl="1" eaLnBrk="1" fontAlgn="auto" hangingPunct="1">
              <a:spcAft>
                <a:spcPts val="0"/>
              </a:spcAft>
              <a:buFont typeface="Arial" pitchFamily="34" charset="0"/>
              <a:buChar char="–"/>
              <a:defRPr/>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İçerik Yer Tutucusu 2"/>
          <p:cNvSpPr>
            <a:spLocks noGrp="1"/>
          </p:cNvSpPr>
          <p:nvPr>
            <p:ph idx="1"/>
          </p:nvPr>
        </p:nvSpPr>
        <p:spPr>
          <a:xfrm>
            <a:off x="457200" y="908050"/>
            <a:ext cx="8229600" cy="5218113"/>
          </a:xfrm>
        </p:spPr>
        <p:txBody>
          <a:bodyPr/>
          <a:lstStyle/>
          <a:p>
            <a:pPr eaLnBrk="1" hangingPunct="1">
              <a:lnSpc>
                <a:spcPct val="80000"/>
              </a:lnSpc>
            </a:pPr>
            <a:r>
              <a:rPr lang="tr-TR" sz="2000" smtClean="0"/>
              <a:t>Eklem şikayeti ile gelen bir hastayı  değerlendirirken öncelikle şu sorulara cevap aranmalıdır.</a:t>
            </a:r>
          </a:p>
          <a:p>
            <a:pPr eaLnBrk="1" hangingPunct="1">
              <a:lnSpc>
                <a:spcPct val="80000"/>
              </a:lnSpc>
            </a:pPr>
            <a:endParaRPr lang="tr-TR" sz="2000" smtClean="0"/>
          </a:p>
          <a:p>
            <a:pPr lvl="1" eaLnBrk="1" hangingPunct="1">
              <a:lnSpc>
                <a:spcPct val="80000"/>
              </a:lnSpc>
            </a:pPr>
            <a:r>
              <a:rPr lang="tr-TR" sz="2000" smtClean="0"/>
              <a:t>Artiküler mi -  nonartiküler mi ?</a:t>
            </a:r>
          </a:p>
          <a:p>
            <a:pPr lvl="1" eaLnBrk="1" hangingPunct="1">
              <a:lnSpc>
                <a:spcPct val="80000"/>
              </a:lnSpc>
            </a:pPr>
            <a:r>
              <a:rPr lang="tr-TR" sz="2000" smtClean="0"/>
              <a:t>İnflamatuar mı - noninflamatuar mı ?</a:t>
            </a:r>
          </a:p>
          <a:p>
            <a:pPr lvl="1" eaLnBrk="1" hangingPunct="1">
              <a:lnSpc>
                <a:spcPct val="80000"/>
              </a:lnSpc>
            </a:pPr>
            <a:r>
              <a:rPr lang="tr-TR" sz="2000" smtClean="0"/>
              <a:t>Şikayetlerin başlangıcı ne zaman?</a:t>
            </a:r>
          </a:p>
          <a:p>
            <a:pPr lvl="1" eaLnBrk="1" hangingPunct="1">
              <a:lnSpc>
                <a:spcPct val="80000"/>
              </a:lnSpc>
            </a:pPr>
            <a:r>
              <a:rPr lang="tr-TR" sz="2000" smtClean="0"/>
              <a:t>Tutulan eklemlerin sayısı?</a:t>
            </a:r>
          </a:p>
          <a:p>
            <a:pPr lvl="1" eaLnBrk="1" hangingPunct="1">
              <a:lnSpc>
                <a:spcPct val="80000"/>
              </a:lnSpc>
            </a:pPr>
            <a:r>
              <a:rPr lang="tr-TR" sz="2000" smtClean="0"/>
              <a:t>Tutulan eklemlerin yerleri?</a:t>
            </a:r>
          </a:p>
          <a:p>
            <a:pPr lvl="1" eaLnBrk="1" hangingPunct="1">
              <a:lnSpc>
                <a:spcPct val="80000"/>
              </a:lnSpc>
            </a:pPr>
            <a:r>
              <a:rPr lang="tr-TR" sz="2000" smtClean="0"/>
              <a:t>Simetrik – asmetrik</a:t>
            </a:r>
          </a:p>
          <a:p>
            <a:pPr lvl="1" eaLnBrk="1" hangingPunct="1">
              <a:lnSpc>
                <a:spcPct val="80000"/>
              </a:lnSpc>
            </a:pPr>
            <a:r>
              <a:rPr lang="tr-TR" sz="2000" smtClean="0"/>
              <a:t>Deformite varmı?</a:t>
            </a:r>
          </a:p>
          <a:p>
            <a:pPr lvl="1" eaLnBrk="1" hangingPunct="1">
              <a:lnSpc>
                <a:spcPct val="80000"/>
              </a:lnSpc>
            </a:pPr>
            <a:r>
              <a:rPr lang="tr-TR" sz="2000" smtClean="0"/>
              <a:t>Artritin seyri nasıl?</a:t>
            </a:r>
          </a:p>
          <a:p>
            <a:pPr lvl="1" eaLnBrk="1" hangingPunct="1">
              <a:lnSpc>
                <a:spcPct val="80000"/>
              </a:lnSpc>
            </a:pPr>
            <a:r>
              <a:rPr lang="tr-TR" sz="2000" smtClean="0"/>
              <a:t>Tedaviye alınan cevap?</a:t>
            </a:r>
          </a:p>
          <a:p>
            <a:pPr lvl="1" eaLnBrk="1" hangingPunct="1">
              <a:lnSpc>
                <a:spcPct val="80000"/>
              </a:lnSpc>
            </a:pPr>
            <a:r>
              <a:rPr lang="tr-TR" sz="2000" smtClean="0"/>
              <a:t>Enfeksiyon öyküsü varmı?</a:t>
            </a:r>
          </a:p>
          <a:p>
            <a:pPr lvl="1" eaLnBrk="1" hangingPunct="1">
              <a:lnSpc>
                <a:spcPct val="80000"/>
              </a:lnSpc>
            </a:pPr>
            <a:r>
              <a:rPr lang="tr-TR" sz="2000" smtClean="0"/>
              <a:t>Aile öyküsü varmı?</a:t>
            </a:r>
          </a:p>
          <a:p>
            <a:pPr lvl="1" eaLnBrk="1" hangingPunct="1">
              <a:lnSpc>
                <a:spcPct val="80000"/>
              </a:lnSpc>
            </a:pPr>
            <a:r>
              <a:rPr lang="tr-TR" sz="2000" smtClean="0"/>
              <a:t>İlaç öyküsü varmı?</a:t>
            </a:r>
          </a:p>
          <a:p>
            <a:pPr lvl="1" eaLnBrk="1" hangingPunct="1">
              <a:lnSpc>
                <a:spcPct val="80000"/>
              </a:lnSpc>
            </a:pPr>
            <a:r>
              <a:rPr lang="tr-TR" sz="2000" smtClean="0"/>
              <a:t>Eşlik yada öncelik eden durumlar neler?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p:cNvSpPr>
          <p:nvPr>
            <p:ph type="title"/>
          </p:nvPr>
        </p:nvSpPr>
        <p:spPr/>
        <p:txBody>
          <a:bodyPr/>
          <a:lstStyle/>
          <a:p>
            <a:r>
              <a:rPr lang="tr-TR" smtClean="0"/>
              <a:t>Plan</a:t>
            </a:r>
          </a:p>
        </p:txBody>
      </p:sp>
      <p:sp>
        <p:nvSpPr>
          <p:cNvPr id="187395" name="Rectangle 3"/>
          <p:cNvSpPr>
            <a:spLocks noGrp="1"/>
          </p:cNvSpPr>
          <p:nvPr>
            <p:ph type="body" idx="1"/>
          </p:nvPr>
        </p:nvSpPr>
        <p:spPr/>
        <p:txBody>
          <a:bodyPr/>
          <a:lstStyle/>
          <a:p>
            <a:pPr>
              <a:lnSpc>
                <a:spcPct val="80000"/>
              </a:lnSpc>
            </a:pPr>
            <a:r>
              <a:rPr lang="tr-TR" sz="2800" smtClean="0"/>
              <a:t>Giriş</a:t>
            </a:r>
          </a:p>
          <a:p>
            <a:pPr>
              <a:lnSpc>
                <a:spcPct val="80000"/>
              </a:lnSpc>
            </a:pPr>
            <a:r>
              <a:rPr lang="tr-TR" sz="2800" smtClean="0"/>
              <a:t>Yakınmalar</a:t>
            </a:r>
          </a:p>
          <a:p>
            <a:pPr>
              <a:lnSpc>
                <a:spcPct val="80000"/>
              </a:lnSpc>
            </a:pPr>
            <a:r>
              <a:rPr lang="tr-TR" sz="2800" smtClean="0"/>
              <a:t>Öykü</a:t>
            </a:r>
          </a:p>
          <a:p>
            <a:pPr lvl="1">
              <a:lnSpc>
                <a:spcPct val="80000"/>
              </a:lnSpc>
            </a:pPr>
            <a:r>
              <a:rPr lang="tr-TR" sz="2400" smtClean="0"/>
              <a:t>Artrit</a:t>
            </a:r>
          </a:p>
          <a:p>
            <a:pPr>
              <a:lnSpc>
                <a:spcPct val="80000"/>
              </a:lnSpc>
            </a:pPr>
            <a:r>
              <a:rPr lang="tr-TR" sz="2800" smtClean="0"/>
              <a:t>Fizik muayene</a:t>
            </a:r>
          </a:p>
          <a:p>
            <a:pPr>
              <a:lnSpc>
                <a:spcPct val="80000"/>
              </a:lnSpc>
            </a:pPr>
            <a:r>
              <a:rPr lang="tr-TR" sz="2800" smtClean="0"/>
              <a:t>Labaratuar</a:t>
            </a:r>
          </a:p>
          <a:p>
            <a:pPr>
              <a:lnSpc>
                <a:spcPct val="80000"/>
              </a:lnSpc>
            </a:pPr>
            <a:r>
              <a:rPr lang="tr-TR" sz="2800" smtClean="0"/>
              <a:t>Ayırıcı tanı</a:t>
            </a:r>
          </a:p>
          <a:p>
            <a:pPr lvl="1">
              <a:lnSpc>
                <a:spcPct val="80000"/>
              </a:lnSpc>
            </a:pPr>
            <a:r>
              <a:rPr lang="tr-TR" sz="2400" smtClean="0"/>
              <a:t>Monoartrit</a:t>
            </a:r>
          </a:p>
          <a:p>
            <a:pPr lvl="1">
              <a:lnSpc>
                <a:spcPct val="80000"/>
              </a:lnSpc>
            </a:pPr>
            <a:r>
              <a:rPr lang="tr-TR" sz="2400" smtClean="0"/>
              <a:t>Poliartrit</a:t>
            </a:r>
          </a:p>
          <a:p>
            <a:pPr>
              <a:lnSpc>
                <a:spcPct val="80000"/>
              </a:lnSpc>
            </a:pPr>
            <a:r>
              <a:rPr lang="tr-TR" sz="2800" smtClean="0"/>
              <a:t>Gut, psödogut, septik artrit, FMF, Behçet hastalığı, ARA, RA, SLE, spondiloartritler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İçerik Yer Tutucusu 2"/>
          <p:cNvSpPr>
            <a:spLocks noGrp="1"/>
          </p:cNvSpPr>
          <p:nvPr>
            <p:ph idx="1"/>
          </p:nvPr>
        </p:nvSpPr>
        <p:spPr>
          <a:xfrm>
            <a:off x="471488" y="620713"/>
            <a:ext cx="8229600" cy="749300"/>
          </a:xfrm>
        </p:spPr>
        <p:txBody>
          <a:bodyPr/>
          <a:lstStyle/>
          <a:p>
            <a:pPr eaLnBrk="1" hangingPunct="1"/>
            <a:r>
              <a:rPr lang="tr-TR" b="1" smtClean="0"/>
              <a:t>Artiküler-nonartikuler?</a:t>
            </a:r>
          </a:p>
        </p:txBody>
      </p:sp>
      <p:pic>
        <p:nvPicPr>
          <p:cNvPr id="76802" name="Picture 2"/>
          <p:cNvPicPr>
            <a:picLocks noChangeAspect="1" noChangeArrowheads="1"/>
          </p:cNvPicPr>
          <p:nvPr/>
        </p:nvPicPr>
        <p:blipFill>
          <a:blip r:embed="rId2"/>
          <a:srcRect/>
          <a:stretch>
            <a:fillRect/>
          </a:stretch>
        </p:blipFill>
        <p:spPr bwMode="auto">
          <a:xfrm>
            <a:off x="196850" y="1557338"/>
            <a:ext cx="8778875" cy="51847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13" y="549275"/>
            <a:ext cx="8229600" cy="5832475"/>
          </a:xfrm>
        </p:spPr>
        <p:txBody>
          <a:bodyPr>
            <a:normAutofit/>
          </a:bodyPr>
          <a:lstStyle/>
          <a:p>
            <a:pPr eaLnBrk="1" hangingPunct="1">
              <a:lnSpc>
                <a:spcPct val="80000"/>
              </a:lnSpc>
            </a:pPr>
            <a:r>
              <a:rPr lang="tr-TR" sz="2300" b="1" smtClean="0"/>
              <a:t>İnflamatuar-noninflamatuar</a:t>
            </a:r>
            <a:endParaRPr lang="tr-TR" sz="2300" smtClean="0"/>
          </a:p>
          <a:p>
            <a:pPr lvl="1" eaLnBrk="1" hangingPunct="1">
              <a:lnSpc>
                <a:spcPct val="80000"/>
              </a:lnSpc>
            </a:pPr>
            <a:r>
              <a:rPr lang="tr-TR" sz="2300" smtClean="0"/>
              <a:t>Dejeneratif artropatilerde, ağrı eklemin kullanımını takiben ortaya çıkar, sabah tutukluğunun süresi genellikle 15 dakikayı geçmez, yük binen eklemlerde gelişir, tutulan eklemde genellikle sıcaklık artışı bulunmaz. </a:t>
            </a:r>
            <a:endParaRPr lang="tr-TR" sz="2300" smtClean="0">
              <a:latin typeface="Arial" charset="0"/>
            </a:endParaRPr>
          </a:p>
          <a:p>
            <a:pPr lvl="1" eaLnBrk="1" hangingPunct="1">
              <a:lnSpc>
                <a:spcPct val="80000"/>
              </a:lnSpc>
            </a:pPr>
            <a:r>
              <a:rPr lang="tr-TR" sz="2300" smtClean="0"/>
              <a:t>Buna karşın inflamatuar artritlerde tutulan eklemler hastalığın tanısına göre değişir, sabah tutukluğu en az 30-45 dakikadır, eklemde sıcaklık artışı ve şişlik gibi diğer inflamatuar bulgular vardır.</a:t>
            </a:r>
            <a:endParaRPr lang="tr-TR" sz="2300" smtClean="0">
              <a:latin typeface="Arial" charset="0"/>
            </a:endParaRPr>
          </a:p>
          <a:p>
            <a:pPr lvl="1" eaLnBrk="1" hangingPunct="1">
              <a:lnSpc>
                <a:spcPct val="80000"/>
              </a:lnSpc>
            </a:pPr>
            <a:r>
              <a:rPr lang="tr-TR" sz="2300" smtClean="0"/>
              <a:t>Sabah tutukluğunun varlığı ve süresi inflamatuar ve  noninflamatuar artropatilerin ayrımında önemlidir. </a:t>
            </a:r>
          </a:p>
          <a:p>
            <a:pPr lvl="1" eaLnBrk="1" hangingPunct="1">
              <a:lnSpc>
                <a:spcPct val="80000"/>
              </a:lnSpc>
            </a:pPr>
            <a:r>
              <a:rPr lang="tr-TR" sz="2300" smtClean="0"/>
              <a:t>Ekstremitelerde güçsüzlük var ise, bu bulgu nörolojik sistem veya kas ile ilgili bir nedenden kaynaklanabilir. </a:t>
            </a:r>
          </a:p>
          <a:p>
            <a:pPr lvl="1" eaLnBrk="1" hangingPunct="1">
              <a:lnSpc>
                <a:spcPct val="80000"/>
              </a:lnSpc>
            </a:pPr>
            <a:r>
              <a:rPr lang="tr-TR" sz="2300" smtClean="0"/>
              <a:t>Bu bulgu ayrıca polimiyozit gibi primer inflamatuar bir kas hastalığın sonucu oluşabileceği gibi vaskülite bağlı nörolojik tutulum sonucu da gelişebilir. </a:t>
            </a:r>
          </a:p>
          <a:p>
            <a:pPr lvl="1" eaLnBrk="1" hangingPunct="1">
              <a:lnSpc>
                <a:spcPct val="80000"/>
              </a:lnSpc>
            </a:pPr>
            <a:r>
              <a:rPr lang="tr-TR" sz="2300" smtClean="0"/>
              <a:t>Ayrıca uzun süreli artropatilerin bir sonucu olarak da kas atrofileri görülebilir.</a:t>
            </a:r>
            <a:endParaRPr lang="tr-TR" sz="2300" smtClean="0">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95288" y="188913"/>
            <a:ext cx="8458200" cy="838200"/>
          </a:xfrm>
          <a:solidFill>
            <a:schemeClr val="bg1"/>
          </a:solidFill>
          <a:ln>
            <a:solidFill>
              <a:schemeClr val="bg1"/>
            </a:solidFill>
          </a:ln>
        </p:spPr>
        <p:txBody>
          <a:bodyPr rtlCol="0">
            <a:normAutofit fontScale="90000"/>
          </a:bodyPr>
          <a:lstStyle/>
          <a:p>
            <a:pPr eaLnBrk="1" fontAlgn="auto" hangingPunct="1">
              <a:spcAft>
                <a:spcPts val="0"/>
              </a:spcAft>
              <a:defRPr/>
            </a:pPr>
            <a:r>
              <a:rPr lang="tr-TR" altLang="tr-TR" sz="2800" dirty="0" smtClean="0">
                <a:latin typeface="Comic Sans MS" pitchFamily="66" charset="0"/>
                <a:cs typeface="Times New Roman" pitchFamily="18" charset="0"/>
              </a:rPr>
              <a:t>İnflamatuar ve non-inflamatuar hastal</a:t>
            </a:r>
            <a:r>
              <a:rPr lang="tr-TR" altLang="tr-TR" sz="2800" dirty="0" smtClean="0">
                <a:latin typeface="Comic Sans MS" pitchFamily="66" charset="0"/>
              </a:rPr>
              <a:t>ıklar</a:t>
            </a:r>
            <a:r>
              <a:rPr lang="tr-TR" altLang="tr-TR" sz="2800" dirty="0" smtClean="0">
                <a:latin typeface="Comic Sans MS" pitchFamily="66" charset="0"/>
                <a:cs typeface="Times New Roman" pitchFamily="18" charset="0"/>
              </a:rPr>
              <a:t> arasındaki farklılıklar.</a:t>
            </a:r>
            <a:r>
              <a:rPr lang="tr-TR" altLang="tr-TR" sz="2800" dirty="0" smtClean="0">
                <a:cs typeface="Times New Roman" pitchFamily="18" charset="0"/>
              </a:rPr>
              <a:t> </a:t>
            </a:r>
          </a:p>
        </p:txBody>
      </p:sp>
      <p:graphicFrame>
        <p:nvGraphicFramePr>
          <p:cNvPr id="17493" name="Group 85"/>
          <p:cNvGraphicFramePr>
            <a:graphicFrameLocks noGrp="1"/>
          </p:cNvGraphicFramePr>
          <p:nvPr>
            <p:ph type="tbl" idx="1"/>
          </p:nvPr>
        </p:nvGraphicFramePr>
        <p:xfrm>
          <a:off x="250825" y="1268413"/>
          <a:ext cx="8748713" cy="5464175"/>
        </p:xfrm>
        <a:graphic>
          <a:graphicData uri="http://schemas.openxmlformats.org/drawingml/2006/table">
            <a:tbl>
              <a:tblPr/>
              <a:tblGrid>
                <a:gridCol w="2803761"/>
                <a:gridCol w="2972352"/>
                <a:gridCol w="2972351"/>
              </a:tblGrid>
              <a:tr h="59031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Tahoma" charset="0"/>
                          <a:cs typeface="Times New Roman" pitchFamily="18" charset="0"/>
                        </a:rPr>
                        <a:t>SEMPTOMLAR</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NON-İNFLAMATUAR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İNFLAMATUAR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5966">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Sabah tutukluğu</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&lt;30 dakika</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&gt;1 saat</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Ağrı</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Aktivite ile artar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Aktivite ile azalır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445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Yorgunluk</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Yok</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Var (öğleden sonra)</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Eklemde kilitlenme</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Olabilir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olmaz</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Simetri</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Nadir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sık</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445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Duyarlılık</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Bazen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Belirgin</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376688">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İn</a:t>
                      </a:r>
                      <a:r>
                        <a:rPr kumimoji="0" lang="tr-TR" sz="2000" b="1" i="0" u="none" strike="noStrike" cap="none" normalizeH="0" baseline="0" dirty="0" smtClean="0">
                          <a:ln>
                            <a:noFill/>
                          </a:ln>
                          <a:solidFill>
                            <a:schemeClr val="tx1"/>
                          </a:solidFill>
                          <a:effectLst/>
                          <a:latin typeface="Comic Sans MS" pitchFamily="66" charset="0"/>
                        </a:rPr>
                        <a:t>f</a:t>
                      </a: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lamasyon belirtisi</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Bazen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Sık</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Kas zaafiyeti</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Bazen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sık</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0445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Krepitasyon</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Kaba</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Genelde ince</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528209">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Multisistem belirtiler</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Yok</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var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718889">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Osteofit</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Genellikle var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Nadir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250825" y="188913"/>
            <a:ext cx="8642350" cy="609600"/>
          </a:xfrm>
          <a:solidFill>
            <a:schemeClr val="bg1"/>
          </a:solidFill>
          <a:ln>
            <a:solidFill>
              <a:schemeClr val="bg1"/>
            </a:solidFill>
          </a:ln>
        </p:spPr>
        <p:txBody>
          <a:bodyPr/>
          <a:lstStyle/>
          <a:p>
            <a:pPr eaLnBrk="1" hangingPunct="1">
              <a:lnSpc>
                <a:spcPct val="75000"/>
              </a:lnSpc>
            </a:pPr>
            <a:r>
              <a:rPr lang="tr-TR" altLang="tr-TR" sz="3200" smtClean="0">
                <a:latin typeface="Comic Sans MS" pitchFamily="66" charset="0"/>
                <a:cs typeface="Times New Roman" pitchFamily="18" charset="0"/>
              </a:rPr>
              <a:t>İnflamatuar ve non</a:t>
            </a:r>
            <a:r>
              <a:rPr lang="tr-TR" altLang="tr-TR" sz="3200" smtClean="0">
                <a:latin typeface="Arial" charset="0"/>
                <a:cs typeface="Times New Roman" pitchFamily="18" charset="0"/>
              </a:rPr>
              <a:t>-</a:t>
            </a:r>
            <a:r>
              <a:rPr lang="tr-TR" altLang="tr-TR" sz="3200" smtClean="0">
                <a:latin typeface="Comic Sans MS" pitchFamily="66" charset="0"/>
                <a:cs typeface="Times New Roman" pitchFamily="18" charset="0"/>
              </a:rPr>
              <a:t>inflamatuar hastalıklar</a:t>
            </a:r>
            <a:endParaRPr lang="tr-TR" altLang="tr-TR" sz="3200" smtClean="0">
              <a:latin typeface="Comic Sans MS" pitchFamily="66" charset="0"/>
            </a:endParaRPr>
          </a:p>
        </p:txBody>
      </p:sp>
      <p:graphicFrame>
        <p:nvGraphicFramePr>
          <p:cNvPr id="18496" name="Group 64"/>
          <p:cNvGraphicFramePr>
            <a:graphicFrameLocks noGrp="1"/>
          </p:cNvGraphicFramePr>
          <p:nvPr>
            <p:ph type="tbl" idx="1"/>
          </p:nvPr>
        </p:nvGraphicFramePr>
        <p:xfrm>
          <a:off x="228600" y="990600"/>
          <a:ext cx="8686800" cy="5462588"/>
        </p:xfrm>
        <a:graphic>
          <a:graphicData uri="http://schemas.openxmlformats.org/drawingml/2006/table">
            <a:tbl>
              <a:tblPr/>
              <a:tblGrid>
                <a:gridCol w="2895600"/>
                <a:gridCol w="2895600"/>
                <a:gridCol w="2895600"/>
              </a:tblGrid>
              <a:tr h="822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Tahoma" charset="0"/>
                          <a:cs typeface="Times New Roman" pitchFamily="18" charset="0"/>
                        </a:rPr>
                        <a:t>NON-İNFLAMATUAR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Tahoma" charset="0"/>
                          <a:cs typeface="Times New Roman" pitchFamily="18" charset="0"/>
                        </a:rPr>
                        <a:t>İNFLAMATUAR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Tahoma" charset="0"/>
                          <a:cs typeface="Times New Roman" pitchFamily="18" charset="0"/>
                        </a:rPr>
                        <a:t>YAYGIN AĞRI SENDROMLARI</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Osteoartrit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R. Artrit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Fibromiyalji</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Travmatik artrit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SLE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Miyofasi</a:t>
                      </a:r>
                      <a:r>
                        <a:rPr kumimoji="0" lang="tr-TR" sz="2000" b="0" i="0" u="none" strike="noStrike" cap="none" normalizeH="0" baseline="0" smtClean="0">
                          <a:ln>
                            <a:noFill/>
                          </a:ln>
                          <a:solidFill>
                            <a:schemeClr val="tx1"/>
                          </a:solidFill>
                          <a:effectLst/>
                          <a:latin typeface="Comic Sans MS" panose="030F0702030302020204" pitchFamily="66" charset="0"/>
                        </a:rPr>
                        <a:t>a</a:t>
                      </a: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l ağrı sendr.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Psödogut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MKDH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67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Akromegali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PM/DM</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Hipotiroidi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Reaktif artrit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Hipertiroidi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Anklozan spondilit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51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Charcot eklemi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Gut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51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Tümörler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ARA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Menisküs yırtığı</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Enfeksiyöz artrit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Hemofili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PAN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İçerik Yer Tutucusu 2"/>
          <p:cNvSpPr>
            <a:spLocks noGrp="1"/>
          </p:cNvSpPr>
          <p:nvPr>
            <p:ph idx="1"/>
          </p:nvPr>
        </p:nvSpPr>
        <p:spPr>
          <a:xfrm>
            <a:off x="457200" y="1125538"/>
            <a:ext cx="8229600" cy="5000625"/>
          </a:xfrm>
        </p:spPr>
        <p:txBody>
          <a:bodyPr/>
          <a:lstStyle/>
          <a:p>
            <a:pPr eaLnBrk="1" hangingPunct="1"/>
            <a:r>
              <a:rPr lang="tr-TR" sz="2400" b="1" smtClean="0"/>
              <a:t>Şikayetlerin başlangıcı</a:t>
            </a:r>
            <a:r>
              <a:rPr lang="tr-TR" sz="2400" smtClean="0"/>
              <a:t>: Buna göre artritleri biz akut ve kronik olmak üzere ikiye ayırmaktayız. </a:t>
            </a:r>
          </a:p>
          <a:p>
            <a:pPr lvl="1" eaLnBrk="1" hangingPunct="1"/>
            <a:r>
              <a:rPr lang="tr-TR" sz="2400" smtClean="0"/>
              <a:t>Anamnezinde 6 haftayı aşan süre şikayetleri olan hastalarda kronik artropatiler düşünülür. Romatoid artrit bu gruba örnek teşkil eder. </a:t>
            </a:r>
          </a:p>
          <a:p>
            <a:pPr lvl="1" eaLnBrk="1" hangingPunct="1"/>
            <a:r>
              <a:rPr lang="tr-TR" sz="2400" smtClean="0"/>
              <a:t>Buna karşın 6 haftadan daha kısa süre anamnez veren hastalarda, akut romatizmal ateş gibi akut olaylar akla gelmelidir. </a:t>
            </a:r>
          </a:p>
          <a:p>
            <a:pPr lvl="1" eaLnBrk="1" hangingPunct="1"/>
            <a:r>
              <a:rPr lang="tr-TR" sz="2400" smtClean="0"/>
              <a:t>Akut artritte, başlangıç ani ve ağrı şiddetlidir. Deri sıcak, kızarık ve nemlidir. Periartiküler ödem vardır.</a:t>
            </a:r>
          </a:p>
          <a:p>
            <a:pPr lvl="1" eaLnBrk="1" hangingPunct="1"/>
            <a:r>
              <a:rPr lang="tr-TR" sz="2400" smtClean="0"/>
              <a:t>Kas atrofisi ve snovial hipertrofi ise kronik artritlerin özelliğidir.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a:normAutofit/>
          </a:bodyPr>
          <a:lstStyle/>
          <a:p>
            <a:pPr eaLnBrk="1" hangingPunct="1">
              <a:lnSpc>
                <a:spcPct val="80000"/>
              </a:lnSpc>
            </a:pPr>
            <a:r>
              <a:rPr lang="tr-TR" sz="2700" smtClean="0"/>
              <a:t>Ağrı sn-dk’lar içinde başlarsa eklemde travma, kırık, serbest cisimcikler düşünülür.</a:t>
            </a:r>
          </a:p>
          <a:p>
            <a:pPr eaLnBrk="1" hangingPunct="1">
              <a:lnSpc>
                <a:spcPct val="80000"/>
              </a:lnSpc>
            </a:pPr>
            <a:r>
              <a:rPr lang="tr-TR" sz="2700" smtClean="0"/>
              <a:t>Saatler-1 hf içinde akut başlangıç bakteriyel enf., kristal artropatileri daha uzun süreli başlangıç tbc., fungal artrit</a:t>
            </a:r>
            <a:r>
              <a:rPr lang="tr-TR" sz="2700" smtClean="0">
                <a:latin typeface="Arial" charset="0"/>
              </a:rPr>
              <a:t>i</a:t>
            </a:r>
            <a:r>
              <a:rPr lang="tr-TR" sz="2700" smtClean="0"/>
              <a:t> düşündürür.</a:t>
            </a:r>
          </a:p>
          <a:p>
            <a:pPr eaLnBrk="1" hangingPunct="1">
              <a:lnSpc>
                <a:spcPct val="80000"/>
              </a:lnSpc>
            </a:pPr>
            <a:r>
              <a:rPr lang="tr-TR" sz="2700" smtClean="0"/>
              <a:t>Akut başlamış bel ağrısı daha çok mekanik nedenlerden (disk patolojileri) kaynaklanırken kronik ve sinsi başlangıçlı bel ağrılarında spondiloartritler dışlanmalıdır. </a:t>
            </a:r>
          </a:p>
          <a:p>
            <a:pPr eaLnBrk="1" hangingPunct="1">
              <a:lnSpc>
                <a:spcPct val="80000"/>
              </a:lnSpc>
            </a:pPr>
            <a:r>
              <a:rPr lang="tr-TR" sz="2700" smtClean="0"/>
              <a:t>Yine çocukluk çağından beri olan bir artritte jüvenil romatoid artrit (JRA), ailevi Akdeniz ateşi (AAA) gibi hastalıklar düşünülmelidir.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Başlık 1"/>
          <p:cNvSpPr>
            <a:spLocks noGrp="1"/>
          </p:cNvSpPr>
          <p:nvPr>
            <p:ph type="title"/>
          </p:nvPr>
        </p:nvSpPr>
        <p:spPr/>
        <p:txBody>
          <a:bodyPr/>
          <a:lstStyle/>
          <a:p>
            <a:pPr eaLnBrk="1" hangingPunct="1"/>
            <a:endParaRPr lang="tr-TR" smtClean="0"/>
          </a:p>
        </p:txBody>
      </p:sp>
      <p:sp>
        <p:nvSpPr>
          <p:cNvPr id="83970" name="İçerik Yer Tutucusu 2"/>
          <p:cNvSpPr>
            <a:spLocks noGrp="1"/>
          </p:cNvSpPr>
          <p:nvPr>
            <p:ph idx="1"/>
          </p:nvPr>
        </p:nvSpPr>
        <p:spPr/>
        <p:txBody>
          <a:bodyPr/>
          <a:lstStyle/>
          <a:p>
            <a:pPr eaLnBrk="1" hangingPunct="1"/>
            <a:r>
              <a:rPr lang="tr-TR" sz="2400" b="1" smtClean="0"/>
              <a:t>Tutulan eklemlerin sayıları: </a:t>
            </a:r>
            <a:r>
              <a:rPr lang="tr-TR" sz="2400" smtClean="0"/>
              <a:t>Buna göre tek eklem tutulumu var ise monoartrit, 2-4 sayıda eklem tutulumu var ise oligoartrit, 5 veya daha fazla sayıda eklem tutulumu var ise poliartrit olarak isimlendirilir.</a:t>
            </a:r>
          </a:p>
          <a:p>
            <a:pPr lvl="1" eaLnBrk="1" hangingPunct="1"/>
            <a:r>
              <a:rPr lang="tr-TR" sz="2400" smtClean="0"/>
              <a:t>Her bir hastalıkta tutulan eklemlerin sayıları farklılık gösterir. </a:t>
            </a:r>
          </a:p>
          <a:p>
            <a:pPr lvl="1" eaLnBrk="1" hangingPunct="1"/>
            <a:r>
              <a:rPr lang="tr-TR" sz="2400" smtClean="0"/>
              <a:t>Romatoid artrit poliartiküler, gut artriti monoartiküler, akut romatizmal ateş oligoartiküler tutuluma örnek olarak verilebilir.</a:t>
            </a:r>
          </a:p>
          <a:p>
            <a:pPr eaLnBrk="1" hangingPunct="1"/>
            <a:endParaRPr lang="tr-TR"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Başlık 1"/>
          <p:cNvSpPr>
            <a:spLocks noGrp="1"/>
          </p:cNvSpPr>
          <p:nvPr>
            <p:ph type="title"/>
          </p:nvPr>
        </p:nvSpPr>
        <p:spPr/>
        <p:txBody>
          <a:bodyPr/>
          <a:lstStyle/>
          <a:p>
            <a:pPr eaLnBrk="1" hangingPunct="1"/>
            <a:endParaRPr lang="tr-TR" smtClean="0"/>
          </a:p>
        </p:txBody>
      </p:sp>
      <p:sp>
        <p:nvSpPr>
          <p:cNvPr id="84994" name="İçerik Yer Tutucusu 2"/>
          <p:cNvSpPr>
            <a:spLocks noGrp="1"/>
          </p:cNvSpPr>
          <p:nvPr>
            <p:ph idx="1"/>
          </p:nvPr>
        </p:nvSpPr>
        <p:spPr/>
        <p:txBody>
          <a:bodyPr/>
          <a:lstStyle/>
          <a:p>
            <a:pPr eaLnBrk="1" hangingPunct="1"/>
            <a:r>
              <a:rPr lang="tr-TR" sz="2400" b="1" smtClean="0"/>
              <a:t>Tutulan eklemlerin yerleri: </a:t>
            </a:r>
            <a:r>
              <a:rPr lang="tr-TR" sz="2400" smtClean="0"/>
              <a:t>Her romatizmal hastalıkta tutulan eklemlerin yerleri farklılık gösterir. </a:t>
            </a:r>
          </a:p>
          <a:p>
            <a:pPr lvl="1" eaLnBrk="1" hangingPunct="1"/>
            <a:r>
              <a:rPr lang="tr-TR" sz="2400" smtClean="0"/>
              <a:t>Romatoid artritli hastalarda el ve ayak parmak proksimal interfalangeal eklemlerin tutulumu hastalığın bir özelliğidir. </a:t>
            </a:r>
          </a:p>
          <a:p>
            <a:pPr lvl="1" eaLnBrk="1" hangingPunct="1"/>
            <a:r>
              <a:rPr lang="tr-TR" sz="2400" smtClean="0"/>
              <a:t>Bunun yanısıra, osteoartritli hastalarda genellikle, bel, diz ve kalça eklemleri gibi vücudun yükünü taşıyan eklemler tutulur. </a:t>
            </a:r>
          </a:p>
          <a:p>
            <a:pPr lvl="1" eaLnBrk="1" hangingPunct="1"/>
            <a:r>
              <a:rPr lang="tr-TR" sz="2400" smtClean="0"/>
              <a:t>RA, DIF eklemlerini tutmazken OA’da DIF ve PIF tutulur. El bileği ve MCP eklem tutulmayışı inflamatuar patolojilerden ayırtedicidir.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Başlık 1"/>
          <p:cNvSpPr>
            <a:spLocks noGrp="1"/>
          </p:cNvSpPr>
          <p:nvPr>
            <p:ph type="title"/>
          </p:nvPr>
        </p:nvSpPr>
        <p:spPr/>
        <p:txBody>
          <a:bodyPr/>
          <a:lstStyle/>
          <a:p>
            <a:pPr eaLnBrk="1" hangingPunct="1"/>
            <a:endParaRPr lang="tr-TR" smtClean="0"/>
          </a:p>
        </p:txBody>
      </p:sp>
      <p:sp>
        <p:nvSpPr>
          <p:cNvPr id="86018" name="İçerik Yer Tutucusu 2"/>
          <p:cNvSpPr>
            <a:spLocks noGrp="1"/>
          </p:cNvSpPr>
          <p:nvPr>
            <p:ph idx="1"/>
          </p:nvPr>
        </p:nvSpPr>
        <p:spPr/>
        <p:txBody>
          <a:bodyPr/>
          <a:lstStyle/>
          <a:p>
            <a:pPr eaLnBrk="1" hangingPunct="1"/>
            <a:r>
              <a:rPr lang="sv-SE" smtClean="0"/>
              <a:t>Sakroiliak eklemin olaya katılması spondilartritlerin karakteristik bulgusudur.</a:t>
            </a:r>
            <a:endParaRPr lang="tr-TR" smtClean="0"/>
          </a:p>
          <a:p>
            <a:pPr eaLnBrk="1" hangingPunct="1"/>
            <a:r>
              <a:rPr lang="de-DE" smtClean="0"/>
              <a:t>Psöriatik artritte asimetrik DIF tutulumu olabilir.</a:t>
            </a:r>
            <a:endParaRPr lang="tr-TR" smtClean="0"/>
          </a:p>
          <a:p>
            <a:pPr eaLnBrk="1" hangingPunct="1"/>
            <a:r>
              <a:rPr lang="tr-TR" smtClean="0"/>
              <a:t>Yalnızca ayak baş parmağını tutan ağrılı şişme durumunda gut daha öncelikle akla gelir. </a:t>
            </a:r>
          </a:p>
          <a:p>
            <a:pPr eaLnBrk="1" hangingPunct="1"/>
            <a:r>
              <a:rPr lang="tr-TR" smtClean="0"/>
              <a:t>Gut gövdeye yakın sıcak eklemleri tutmaz.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079" name="Group 39"/>
          <p:cNvGraphicFramePr>
            <a:graphicFrameLocks noGrp="1"/>
          </p:cNvGraphicFramePr>
          <p:nvPr/>
        </p:nvGraphicFramePr>
        <p:xfrm>
          <a:off x="468313" y="115888"/>
          <a:ext cx="8353425" cy="6575425"/>
        </p:xfrm>
        <a:graphic>
          <a:graphicData uri="http://schemas.openxmlformats.org/drawingml/2006/table">
            <a:tbl>
              <a:tblPr/>
              <a:tblGrid>
                <a:gridCol w="3429000"/>
                <a:gridCol w="4924425"/>
              </a:tblGrid>
              <a:tr h="336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Tutulan ekleme göre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tr-TR"/>
                    </a:p>
                  </a:txBody>
                  <a:tcPr/>
                </a:tc>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DIF: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OA</a:t>
                      </a:r>
                      <a:r>
                        <a:rPr kumimoji="0" lang="tr-TR" sz="1800" b="0" i="0" u="none" strike="noStrike" cap="none" normalizeH="0" baseline="0" smtClean="0">
                          <a:ln>
                            <a:noFill/>
                          </a:ln>
                          <a:solidFill>
                            <a:schemeClr val="tx1"/>
                          </a:solidFill>
                          <a:effectLst/>
                          <a:latin typeface="Calibri" pitchFamily="34" charset="0"/>
                          <a:cs typeface="Arial" charset="0"/>
                        </a:rPr>
                        <a:t> (Heberden), </a:t>
                      </a:r>
                      <a:r>
                        <a:rPr kumimoji="0" lang="tr-TR" sz="1800" b="1" i="0" u="none" strike="noStrike" cap="none" normalizeH="0" baseline="0" smtClean="0">
                          <a:ln>
                            <a:noFill/>
                          </a:ln>
                          <a:solidFill>
                            <a:schemeClr val="tx1"/>
                          </a:solidFill>
                          <a:effectLst/>
                          <a:latin typeface="Calibri" pitchFamily="34" charset="0"/>
                          <a:cs typeface="Arial" charset="0"/>
                        </a:rPr>
                        <a:t>PsA</a:t>
                      </a:r>
                      <a:r>
                        <a:rPr kumimoji="0" lang="tr-TR" sz="1800" b="0" i="0" u="none" strike="noStrike" cap="none" normalizeH="0" baseline="0" smtClean="0">
                          <a:ln>
                            <a:noFill/>
                          </a:ln>
                          <a:solidFill>
                            <a:schemeClr val="tx1"/>
                          </a:solidFill>
                          <a:effectLst/>
                          <a:latin typeface="Calibri" pitchFamily="34" charset="0"/>
                          <a:cs typeface="Arial" charset="0"/>
                        </a:rPr>
                        <a:t>, GUT</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PIF: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RA, OA (Bouchard), PsA</a:t>
                      </a:r>
                      <a:r>
                        <a:rPr kumimoji="0" lang="tr-TR" sz="1800" b="0" i="0" u="none" strike="noStrike" cap="none" normalizeH="0" baseline="0" smtClean="0">
                          <a:ln>
                            <a:noFill/>
                          </a:ln>
                          <a:solidFill>
                            <a:schemeClr val="tx1"/>
                          </a:solidFill>
                          <a:effectLst/>
                          <a:latin typeface="Calibri" pitchFamily="34" charset="0"/>
                          <a:cs typeface="Arial" charset="0"/>
                        </a:rPr>
                        <a:t>, SLE, viral,</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El bileği:</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RA, PsA</a:t>
                      </a:r>
                      <a:r>
                        <a:rPr kumimoji="0" lang="tr-TR" sz="1800" b="0" i="0" u="none" strike="noStrike" cap="none" normalizeH="0" baseline="0" smtClean="0">
                          <a:ln>
                            <a:noFill/>
                          </a:ln>
                          <a:solidFill>
                            <a:schemeClr val="tx1"/>
                          </a:solidFill>
                          <a:effectLst/>
                          <a:latin typeface="Calibri" pitchFamily="34" charset="0"/>
                          <a:cs typeface="Arial" charset="0"/>
                        </a:rPr>
                        <a:t>, CTS, De Quervain, ganglion kist, septik (gonokokal vb)</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Dirsek:</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RA, gut</a:t>
                      </a:r>
                      <a:r>
                        <a:rPr kumimoji="0" lang="tr-TR" sz="1800" b="0" i="0" u="none" strike="noStrike" cap="none" normalizeH="0" baseline="0" smtClean="0">
                          <a:ln>
                            <a:noFill/>
                          </a:ln>
                          <a:solidFill>
                            <a:schemeClr val="tx1"/>
                          </a:solidFill>
                          <a:effectLst/>
                          <a:latin typeface="Calibri" pitchFamily="34" charset="0"/>
                          <a:cs typeface="Arial" charset="0"/>
                        </a:rPr>
                        <a:t>, olekranon bursit, </a:t>
                      </a:r>
                      <a:r>
                        <a:rPr kumimoji="0" lang="tr-TR" sz="1800" b="1" i="0" u="none" strike="noStrike" cap="none" normalizeH="0" baseline="0" smtClean="0">
                          <a:ln>
                            <a:noFill/>
                          </a:ln>
                          <a:solidFill>
                            <a:schemeClr val="tx1"/>
                          </a:solidFill>
                          <a:effectLst/>
                          <a:latin typeface="Calibri" pitchFamily="34" charset="0"/>
                          <a:cs typeface="Arial" charset="0"/>
                        </a:rPr>
                        <a:t>epikondilit</a:t>
                      </a:r>
                      <a:r>
                        <a:rPr kumimoji="0" lang="tr-TR" sz="1800" b="0" i="0" u="none" strike="noStrike" cap="none" normalizeH="0" baseline="0" smtClean="0">
                          <a:ln>
                            <a:noFill/>
                          </a:ln>
                          <a:solidFill>
                            <a:schemeClr val="tx1"/>
                          </a:solidFill>
                          <a:effectLst/>
                          <a:latin typeface="Calibri" pitchFamily="34" charset="0"/>
                          <a:cs typeface="Arial" charset="0"/>
                        </a:rPr>
                        <a:t>, septik art</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Omuz:.</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Rotator kaf yırtığı, subakromial bursit, bisipital tendinit</a:t>
                      </a:r>
                      <a:r>
                        <a:rPr kumimoji="0" lang="tr-TR" sz="1800" b="0" i="0" u="none" strike="noStrike" cap="none" normalizeH="0" baseline="0" smtClean="0">
                          <a:ln>
                            <a:noFill/>
                          </a:ln>
                          <a:solidFill>
                            <a:schemeClr val="tx1"/>
                          </a:solidFill>
                          <a:effectLst/>
                          <a:latin typeface="Calibri" pitchFamily="34" charset="0"/>
                          <a:cs typeface="Arial" charset="0"/>
                        </a:rPr>
                        <a:t>, OA, osteonekroz, septik art</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Kalça: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9388" marR="0" lvl="1" indent="0" algn="l" defTabSz="914400" rtl="0" eaLnBrk="1" fontAlgn="base" latinLnBrk="0" hangingPunct="1">
                        <a:lnSpc>
                          <a:spcPct val="100000"/>
                        </a:lnSpc>
                        <a:spcBef>
                          <a:spcPct val="20000"/>
                        </a:spcBef>
                        <a:spcAft>
                          <a:spcPct val="0"/>
                        </a:spcAft>
                        <a:buClrTx/>
                        <a:buSzTx/>
                        <a:buFont typeface="Wingdings" pitchFamily="2" charset="2"/>
                        <a:buNone/>
                        <a:tabLst>
                          <a:tab pos="93663" algn="l"/>
                        </a:tabLst>
                      </a:pPr>
                      <a:r>
                        <a:rPr kumimoji="0" lang="tr-TR" sz="1800" b="1" i="0" u="none" strike="noStrike" cap="none" normalizeH="0" baseline="0" smtClean="0">
                          <a:ln>
                            <a:noFill/>
                          </a:ln>
                          <a:solidFill>
                            <a:schemeClr val="tx1"/>
                          </a:solidFill>
                          <a:effectLst/>
                          <a:latin typeface="Calibri" pitchFamily="34" charset="0"/>
                          <a:cs typeface="Arial" charset="0"/>
                        </a:rPr>
                        <a:t>OA, RA, osteonekroz</a:t>
                      </a:r>
                      <a:r>
                        <a:rPr kumimoji="0" lang="tr-TR" sz="1800" b="0" i="0" u="none" strike="noStrike" cap="none" normalizeH="0" baseline="0" smtClean="0">
                          <a:ln>
                            <a:noFill/>
                          </a:ln>
                          <a:solidFill>
                            <a:schemeClr val="tx1"/>
                          </a:solidFill>
                          <a:effectLst/>
                          <a:latin typeface="Calibri" pitchFamily="34" charset="0"/>
                          <a:cs typeface="Arial" charset="0"/>
                        </a:rPr>
                        <a:t>,, ilopsoas ve trokanterik bursit osteoid osteoma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397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Diz:</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OA, RA, psödogut</a:t>
                      </a:r>
                      <a:r>
                        <a:rPr kumimoji="0" lang="tr-TR" sz="1800" b="0" i="0" u="none" strike="noStrike" cap="none" normalizeH="0" baseline="0" smtClean="0">
                          <a:ln>
                            <a:noFill/>
                          </a:ln>
                          <a:solidFill>
                            <a:schemeClr val="tx1"/>
                          </a:solidFill>
                          <a:effectLst/>
                          <a:latin typeface="Calibri" pitchFamily="34" charset="0"/>
                          <a:cs typeface="Arial" charset="0"/>
                        </a:rPr>
                        <a:t>, gut, septik, popliteal kist, anserin bursit, meniskal yırtık, kondromalazi patella, osteonekrozis, Lyme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397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Ayak Bileği:</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85738" marR="0" lvl="1" indent="-63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Calibri" pitchFamily="34" charset="0"/>
                          <a:cs typeface="Arial" charset="0"/>
                        </a:rPr>
                        <a:t>Gut, Reiter</a:t>
                      </a:r>
                      <a:r>
                        <a:rPr kumimoji="0" lang="tr-TR" sz="1800" b="0" i="0" u="none" strike="noStrike" cap="none" normalizeH="0" baseline="0" smtClean="0">
                          <a:ln>
                            <a:noFill/>
                          </a:ln>
                          <a:solidFill>
                            <a:schemeClr val="tx1"/>
                          </a:solidFill>
                          <a:effectLst/>
                          <a:latin typeface="Calibri" pitchFamily="34" charset="0"/>
                          <a:cs typeface="Arial" charset="0"/>
                        </a:rPr>
                        <a:t>, RA, sarkoid, hemofili, diabet artropati, septik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itchFamily="34" charset="0"/>
                        <a:cs typeface="Arial"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MTF: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Calibri" pitchFamily="34" charset="0"/>
                          <a:cs typeface="Arial" charset="0"/>
                        </a:rPr>
                        <a:t>     RA, OA, </a:t>
                      </a:r>
                      <a:r>
                        <a:rPr kumimoji="0" lang="tr-TR" sz="1800" b="1" i="0" u="none" strike="noStrike" cap="none" normalizeH="0" baseline="0" smtClean="0">
                          <a:ln>
                            <a:noFill/>
                          </a:ln>
                          <a:solidFill>
                            <a:schemeClr val="tx1"/>
                          </a:solidFill>
                          <a:effectLst/>
                          <a:latin typeface="Calibri" pitchFamily="34" charset="0"/>
                          <a:cs typeface="Arial" charset="0"/>
                        </a:rPr>
                        <a:t>gut</a:t>
                      </a:r>
                      <a:r>
                        <a:rPr kumimoji="0" lang="tr-TR" sz="1800" b="0" i="0" u="none" strike="noStrike" cap="none" normalizeH="0" baseline="0" smtClean="0">
                          <a:ln>
                            <a:noFill/>
                          </a:ln>
                          <a:solidFill>
                            <a:schemeClr val="tx1"/>
                          </a:solidFill>
                          <a:effectLst/>
                          <a:latin typeface="Calibri" pitchFamily="34" charset="0"/>
                          <a:cs typeface="Arial" charset="0"/>
                        </a:rPr>
                        <a:t>, Reiter</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Ayak parmakları:</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9388" marR="0" lvl="1"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Calibri" pitchFamily="34" charset="0"/>
                          <a:cs typeface="Arial" charset="0"/>
                        </a:rPr>
                        <a:t>RA</a:t>
                      </a:r>
                      <a:r>
                        <a:rPr kumimoji="0" lang="tr-TR" sz="1800" b="0" i="0" u="none" strike="noStrike" cap="none" normalizeH="0" baseline="0" smtClean="0">
                          <a:ln>
                            <a:noFill/>
                          </a:ln>
                          <a:solidFill>
                            <a:schemeClr val="tx1"/>
                          </a:solidFill>
                          <a:effectLst/>
                          <a:latin typeface="Calibri" pitchFamily="34" charset="0"/>
                          <a:cs typeface="Arial" charset="0"/>
                        </a:rPr>
                        <a:t>, psöriatik, Reiter, travma.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itchFamily="34" charset="0"/>
                        <a:cs typeface="Arial"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Başlık 1"/>
          <p:cNvSpPr>
            <a:spLocks noGrp="1"/>
          </p:cNvSpPr>
          <p:nvPr>
            <p:ph type="title"/>
          </p:nvPr>
        </p:nvSpPr>
        <p:spPr/>
        <p:txBody>
          <a:bodyPr/>
          <a:lstStyle/>
          <a:p>
            <a:pPr eaLnBrk="1" hangingPunct="1"/>
            <a:r>
              <a:rPr lang="tr-TR" smtClean="0"/>
              <a:t>Giriş</a:t>
            </a:r>
          </a:p>
        </p:txBody>
      </p:sp>
      <p:sp>
        <p:nvSpPr>
          <p:cNvPr id="3" name="İçerik Yer Tutucusu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dirty="0"/>
              <a:t>Romatoloji Türkiye’de son yıllarda hızla gelişmekte olan bir bilim dalıdır. </a:t>
            </a:r>
            <a:endParaRPr lang="tr-TR" dirty="0" smtClean="0"/>
          </a:p>
          <a:p>
            <a:pPr eaLnBrk="1" fontAlgn="auto" hangingPunct="1">
              <a:spcAft>
                <a:spcPts val="0"/>
              </a:spcAft>
              <a:buFont typeface="Arial" pitchFamily="34" charset="0"/>
              <a:buChar char="•"/>
              <a:defRPr/>
            </a:pPr>
            <a:r>
              <a:rPr lang="tr-TR" dirty="0" smtClean="0"/>
              <a:t>Birkaç </a:t>
            </a:r>
            <a:r>
              <a:rPr lang="tr-TR" dirty="0"/>
              <a:t>hastalık dışında henüz geniş çaplı epidemiyolojik çalışmalar yapılmamış olmasına karşın yurtdışı istatistikler göz önüne alınırsa ülkemizde de çok sayıda romatoloji hastası olduğu tahmin edilmektedir. </a:t>
            </a:r>
            <a:endParaRPr lang="tr-TR" dirty="0" smtClean="0"/>
          </a:p>
          <a:p>
            <a:pPr eaLnBrk="1" fontAlgn="auto" hangingPunct="1">
              <a:spcAft>
                <a:spcPts val="0"/>
              </a:spcAft>
              <a:buFont typeface="Arial" pitchFamily="34" charset="0"/>
              <a:buChar char="•"/>
              <a:defRPr/>
            </a:pPr>
            <a:r>
              <a:rPr lang="tr-TR" dirty="0" smtClean="0"/>
              <a:t>ABD'de </a:t>
            </a:r>
            <a:r>
              <a:rPr lang="tr-TR" dirty="0"/>
              <a:t>birinci basamakta görülen her yedi hastadan biri, kas-iskelet sistemi yakınmasıyla hekime başvurmaktadır. </a:t>
            </a:r>
            <a:endParaRPr lang="tr-TR" dirty="0" smtClean="0"/>
          </a:p>
          <a:p>
            <a:pPr eaLnBrk="1" fontAlgn="auto" hangingPunct="1">
              <a:spcAft>
                <a:spcPts val="0"/>
              </a:spcAft>
              <a:buFont typeface="Arial" pitchFamily="34" charset="0"/>
              <a:buChar char="•"/>
              <a:defRPr/>
            </a:pPr>
            <a:r>
              <a:rPr lang="tr-TR" dirty="0"/>
              <a:t>Bunların büyük çoğunluğu </a:t>
            </a:r>
            <a:r>
              <a:rPr lang="tr-TR" dirty="0" smtClean="0"/>
              <a:t>benign nedenlidir </a:t>
            </a:r>
            <a:r>
              <a:rPr lang="tr-TR" dirty="0"/>
              <a:t>ancak </a:t>
            </a:r>
            <a:r>
              <a:rPr lang="tr-TR" dirty="0" smtClean="0"/>
              <a:t>pek </a:t>
            </a:r>
            <a:r>
              <a:rPr lang="tr-TR" dirty="0"/>
              <a:t>çok romatolojik hastalığın kronik olması, bazısının yaşamı tehdit etmesi ve bir çoğunun iş gücü </a:t>
            </a:r>
            <a:r>
              <a:rPr lang="tr-TR" dirty="0" smtClean="0"/>
              <a:t>kaybına </a:t>
            </a:r>
            <a:r>
              <a:rPr lang="tr-TR" dirty="0"/>
              <a:t>neden </a:t>
            </a:r>
            <a:r>
              <a:rPr lang="tr-TR" dirty="0" smtClean="0"/>
              <a:t>olması, </a:t>
            </a:r>
            <a:r>
              <a:rPr lang="tr-TR" dirty="0"/>
              <a:t>bu hastalara kısa zamanda doğru tanı ve tedavi olanaklarının sunulmasının </a:t>
            </a:r>
            <a:r>
              <a:rPr lang="tr-TR" dirty="0" smtClean="0"/>
              <a:t>önemli kılar.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Başlık 1"/>
          <p:cNvSpPr>
            <a:spLocks noGrp="1"/>
          </p:cNvSpPr>
          <p:nvPr>
            <p:ph type="title"/>
          </p:nvPr>
        </p:nvSpPr>
        <p:spPr/>
        <p:txBody>
          <a:bodyPr/>
          <a:lstStyle/>
          <a:p>
            <a:pPr eaLnBrk="1" hangingPunct="1"/>
            <a:endParaRPr lang="tr-TR" smtClean="0"/>
          </a:p>
        </p:txBody>
      </p:sp>
      <p:sp>
        <p:nvSpPr>
          <p:cNvPr id="88066" name="İçerik Yer Tutucusu 2"/>
          <p:cNvSpPr>
            <a:spLocks noGrp="1"/>
          </p:cNvSpPr>
          <p:nvPr>
            <p:ph idx="1"/>
          </p:nvPr>
        </p:nvSpPr>
        <p:spPr/>
        <p:txBody>
          <a:bodyPr/>
          <a:lstStyle/>
          <a:p>
            <a:pPr eaLnBrk="1" hangingPunct="1"/>
            <a:r>
              <a:rPr lang="tr-TR" sz="2400" b="1" smtClean="0"/>
              <a:t>Simetrik ve asimetrik tutulma: </a:t>
            </a:r>
            <a:r>
              <a:rPr lang="tr-TR" sz="2400" smtClean="0"/>
              <a:t>Oligo ve poliartiküler eklem tutulumu olan hastalarda, eklemlerin simetrik veya asimetrik tutulumunun olup olmadığının değerlendirilmesi ayırıcı tanı açısından bize önemli bilgi verir. </a:t>
            </a:r>
          </a:p>
          <a:p>
            <a:pPr lvl="1" eaLnBrk="1" hangingPunct="1"/>
            <a:r>
              <a:rPr lang="tr-TR" sz="2400" smtClean="0"/>
              <a:t>Romatoid artritte simetrik bir tutulum söz konusu iken, akut romatizmal ateş eklem romatizmasında genellikle alt ekstremitede olmak üzere asimetrik bir eklem tutulumundan bahsedilir.</a:t>
            </a:r>
          </a:p>
          <a:p>
            <a:pPr lvl="1" eaLnBrk="1" hangingPunct="1"/>
            <a:r>
              <a:rPr lang="tr-TR" sz="2400" smtClean="0"/>
              <a:t>Eklemlerin  simetrik ya da asimetrik etkilenmesi yine RA ve Spondiloartritlerin ayırımında önemlidir.</a:t>
            </a:r>
          </a:p>
          <a:p>
            <a:pPr lvl="1" eaLnBrk="1" hangingPunct="1"/>
            <a:endParaRPr lang="tr-T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Başlık 1"/>
          <p:cNvSpPr>
            <a:spLocks noGrp="1"/>
          </p:cNvSpPr>
          <p:nvPr>
            <p:ph type="title"/>
          </p:nvPr>
        </p:nvSpPr>
        <p:spPr/>
        <p:txBody>
          <a:bodyPr/>
          <a:lstStyle/>
          <a:p>
            <a:pPr eaLnBrk="1" hangingPunct="1"/>
            <a:endParaRPr lang="tr-TR" smtClean="0"/>
          </a:p>
        </p:txBody>
      </p:sp>
      <p:sp>
        <p:nvSpPr>
          <p:cNvPr id="89090" name="İçerik Yer Tutucusu 2"/>
          <p:cNvSpPr>
            <a:spLocks noGrp="1"/>
          </p:cNvSpPr>
          <p:nvPr>
            <p:ph idx="1"/>
          </p:nvPr>
        </p:nvSpPr>
        <p:spPr/>
        <p:txBody>
          <a:bodyPr/>
          <a:lstStyle/>
          <a:p>
            <a:pPr eaLnBrk="1" hangingPunct="1"/>
            <a:r>
              <a:rPr lang="tr-TR" sz="2800" b="1" smtClean="0"/>
              <a:t>Deformite olup olmadığın değerlendirilmesi: </a:t>
            </a:r>
            <a:r>
              <a:rPr lang="tr-TR" sz="2800" smtClean="0"/>
              <a:t>Her bir hastalığın klinik seyri farklılık gösterir. </a:t>
            </a:r>
          </a:p>
          <a:p>
            <a:pPr lvl="1" eaLnBrk="1" hangingPunct="1"/>
            <a:r>
              <a:rPr lang="tr-TR" smtClean="0"/>
              <a:t>Romatoid artritli hastalarda tedavi yapılmaz ise eklem deformitesi beklenen bir sonuçtur. </a:t>
            </a:r>
          </a:p>
          <a:p>
            <a:pPr lvl="1" eaLnBrk="1" hangingPunct="1"/>
            <a:r>
              <a:rPr lang="tr-TR" smtClean="0"/>
              <a:t>Buna karşın akut romatizmal ateş eklem romatizmasında artrit, deformite bırakmaksızın iyileşir.</a:t>
            </a:r>
          </a:p>
          <a:p>
            <a:pPr eaLnBrk="1" hangingPunct="1"/>
            <a:endParaRPr lang="tr-T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Başlık 1"/>
          <p:cNvSpPr>
            <a:spLocks noGrp="1"/>
          </p:cNvSpPr>
          <p:nvPr>
            <p:ph type="title"/>
          </p:nvPr>
        </p:nvSpPr>
        <p:spPr/>
        <p:txBody>
          <a:bodyPr/>
          <a:lstStyle/>
          <a:p>
            <a:pPr eaLnBrk="1" hangingPunct="1"/>
            <a:endParaRPr lang="tr-TR" smtClean="0"/>
          </a:p>
        </p:txBody>
      </p:sp>
      <p:sp>
        <p:nvSpPr>
          <p:cNvPr id="90114" name="İçerik Yer Tutucusu 2"/>
          <p:cNvSpPr>
            <a:spLocks noGrp="1"/>
          </p:cNvSpPr>
          <p:nvPr>
            <p:ph idx="1"/>
          </p:nvPr>
        </p:nvSpPr>
        <p:spPr/>
        <p:txBody>
          <a:bodyPr/>
          <a:lstStyle/>
          <a:p>
            <a:pPr eaLnBrk="1" hangingPunct="1"/>
            <a:r>
              <a:rPr lang="tr-TR" sz="2800" b="1" smtClean="0"/>
              <a:t>Artritin seyir örneği</a:t>
            </a:r>
          </a:p>
          <a:p>
            <a:pPr lvl="1" eaLnBrk="1" hangingPunct="1"/>
            <a:r>
              <a:rPr lang="tr-TR" smtClean="0"/>
              <a:t>Migratuar(gezici) artrit: Eklemlerin hastalığa katılma yaşlarının farklı olmasıdır</a:t>
            </a:r>
          </a:p>
          <a:p>
            <a:pPr lvl="2" eaLnBrk="1" hangingPunct="1"/>
            <a:r>
              <a:rPr lang="tr-TR" sz="2800" smtClean="0"/>
              <a:t>Akut romatizmal ateş eklem romatizması, erişkinlerde gonokoksik artritler gezici tip artritlere örnek teşkil eder.</a:t>
            </a:r>
          </a:p>
          <a:p>
            <a:pPr lvl="1" eaLnBrk="1" hangingPunct="1"/>
            <a:r>
              <a:rPr lang="tr-TR" smtClean="0"/>
              <a:t>Eklenen artrit: SpA, BDH’da</a:t>
            </a:r>
          </a:p>
          <a:p>
            <a:pPr lvl="1" eaLnBrk="1" hangingPunct="1"/>
            <a:r>
              <a:rPr lang="tr-TR" smtClean="0"/>
              <a:t>İntermitant(epizodik) artrit: RA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Başlık 1"/>
          <p:cNvSpPr>
            <a:spLocks noGrp="1"/>
          </p:cNvSpPr>
          <p:nvPr>
            <p:ph type="title"/>
          </p:nvPr>
        </p:nvSpPr>
        <p:spPr/>
        <p:txBody>
          <a:bodyPr/>
          <a:lstStyle/>
          <a:p>
            <a:pPr eaLnBrk="1" hangingPunct="1"/>
            <a:endParaRPr lang="tr-TR" smtClean="0"/>
          </a:p>
        </p:txBody>
      </p:sp>
      <p:sp>
        <p:nvSpPr>
          <p:cNvPr id="91138" name="İçerik Yer Tutucusu 2"/>
          <p:cNvSpPr>
            <a:spLocks noGrp="1"/>
          </p:cNvSpPr>
          <p:nvPr>
            <p:ph idx="1"/>
          </p:nvPr>
        </p:nvSpPr>
        <p:spPr/>
        <p:txBody>
          <a:bodyPr/>
          <a:lstStyle/>
          <a:p>
            <a:pPr eaLnBrk="1" hangingPunct="1"/>
            <a:r>
              <a:rPr lang="tr-TR" b="1" smtClean="0"/>
              <a:t>Tedaviye alınan cevap </a:t>
            </a:r>
            <a:r>
              <a:rPr lang="tr-TR" smtClean="0"/>
              <a:t>her bir romatizmal hastalık için farklılık gösterebilir. </a:t>
            </a:r>
          </a:p>
          <a:p>
            <a:pPr lvl="1" eaLnBrk="1" hangingPunct="1"/>
            <a:r>
              <a:rPr lang="tr-TR" smtClean="0"/>
              <a:t>Akut romatizmal ateşte eklem romatizmasında eklem bulguları aspirin kullanımına, akut gut artritinde kolşisin kullanımına dramatik cevap vardır.</a:t>
            </a:r>
          </a:p>
          <a:p>
            <a:pPr lvl="1" eaLnBrk="1" hangingPunct="1"/>
            <a:r>
              <a:rPr lang="tr-TR" smtClean="0"/>
              <a:t>NSAI ile artritin baskılanması  SpA’da tipik.</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Başlık 1"/>
          <p:cNvSpPr>
            <a:spLocks noGrp="1"/>
          </p:cNvSpPr>
          <p:nvPr>
            <p:ph type="title"/>
          </p:nvPr>
        </p:nvSpPr>
        <p:spPr/>
        <p:txBody>
          <a:bodyPr/>
          <a:lstStyle/>
          <a:p>
            <a:pPr eaLnBrk="1" hangingPunct="1"/>
            <a:endParaRPr lang="tr-TR" smtClean="0"/>
          </a:p>
        </p:txBody>
      </p:sp>
      <p:sp>
        <p:nvSpPr>
          <p:cNvPr id="92162" name="İçerik Yer Tutucusu 2"/>
          <p:cNvSpPr>
            <a:spLocks noGrp="1"/>
          </p:cNvSpPr>
          <p:nvPr>
            <p:ph idx="1"/>
          </p:nvPr>
        </p:nvSpPr>
        <p:spPr/>
        <p:txBody>
          <a:bodyPr/>
          <a:lstStyle/>
          <a:p>
            <a:pPr eaLnBrk="1" hangingPunct="1"/>
            <a:r>
              <a:rPr lang="tr-TR" b="1" smtClean="0"/>
              <a:t>Enfeksiyon öyküsü varmı?</a:t>
            </a:r>
          </a:p>
          <a:p>
            <a:pPr lvl="1" eaLnBrk="1" hangingPunct="1"/>
            <a:r>
              <a:rPr lang="tr-TR" smtClean="0"/>
              <a:t>Enfeksiyöz artrit</a:t>
            </a:r>
          </a:p>
          <a:p>
            <a:pPr lvl="1" eaLnBrk="1" hangingPunct="1"/>
            <a:r>
              <a:rPr lang="tr-TR" smtClean="0"/>
              <a:t>Reaktif artrit: ARA, Reiter Send, Lyme Hst</a:t>
            </a:r>
          </a:p>
          <a:p>
            <a:pPr eaLnBrk="1" hangingPunct="1"/>
            <a:r>
              <a:rPr lang="tr-TR" b="1" smtClean="0"/>
              <a:t>İlaç öyküsü</a:t>
            </a:r>
          </a:p>
          <a:p>
            <a:pPr lvl="1" eaLnBrk="1" hangingPunct="1"/>
            <a:r>
              <a:rPr lang="tr-TR" smtClean="0"/>
              <a:t>Diüretik, salisilat: Gut</a:t>
            </a:r>
          </a:p>
          <a:p>
            <a:pPr lvl="1" eaLnBrk="1" hangingPunct="1"/>
            <a:r>
              <a:rPr lang="tr-TR" smtClean="0"/>
              <a:t>Hidralazin, fenitoin: Lupus benzeri sendrom </a:t>
            </a:r>
          </a:p>
          <a:p>
            <a:pPr eaLnBrk="1" hangingPunct="1"/>
            <a:r>
              <a:rPr lang="tr-TR" b="1" smtClean="0"/>
              <a:t>Aile öyküsü </a:t>
            </a:r>
          </a:p>
          <a:p>
            <a:pPr lvl="1" eaLnBrk="1" hangingPunct="1"/>
            <a:r>
              <a:rPr lang="tr-TR" smtClean="0"/>
              <a:t>Gut, SpA</a:t>
            </a:r>
          </a:p>
          <a:p>
            <a:pPr eaLnBrk="1" hangingPunct="1"/>
            <a:endParaRPr lang="tr-T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a:normAutofit/>
          </a:bodyPr>
          <a:lstStyle/>
          <a:p>
            <a:pPr eaLnBrk="1" hangingPunct="1">
              <a:lnSpc>
                <a:spcPct val="80000"/>
              </a:lnSpc>
            </a:pPr>
            <a:r>
              <a:rPr lang="tr-TR" sz="2500" b="1" smtClean="0"/>
              <a:t>Hangi bulgular eşlik ya da öncelik etmektedir?  </a:t>
            </a:r>
          </a:p>
          <a:p>
            <a:pPr lvl="1" eaLnBrk="1" hangingPunct="1">
              <a:lnSpc>
                <a:spcPct val="80000"/>
              </a:lnSpc>
            </a:pPr>
            <a:r>
              <a:rPr lang="tr-TR" sz="2200" smtClean="0"/>
              <a:t>İnflamatuvar artritlerde eklem ağrısı tek başına olmayabilir. </a:t>
            </a:r>
          </a:p>
          <a:p>
            <a:pPr lvl="1" eaLnBrk="1" hangingPunct="1">
              <a:lnSpc>
                <a:spcPct val="80000"/>
              </a:lnSpc>
            </a:pPr>
            <a:r>
              <a:rPr lang="tr-TR" sz="2200" smtClean="0"/>
              <a:t>Eşlik ya da öncelik eden belirti ve bulgular tanı koydurucu olabilir. </a:t>
            </a:r>
          </a:p>
          <a:p>
            <a:pPr lvl="1" eaLnBrk="1" hangingPunct="1">
              <a:lnSpc>
                <a:spcPct val="80000"/>
              </a:lnSpc>
            </a:pPr>
            <a:r>
              <a:rPr lang="tr-TR" sz="2200" smtClean="0"/>
              <a:t>Örneğin, öncesinde üriner enfeksiyon ya da gastroenteriti olan bir hastada gelişen artrit öncelikle reaktif artritleri düşündürmelidir. </a:t>
            </a:r>
          </a:p>
          <a:p>
            <a:pPr lvl="1" eaLnBrk="1" hangingPunct="1">
              <a:lnSpc>
                <a:spcPct val="80000"/>
              </a:lnSpc>
            </a:pPr>
            <a:r>
              <a:rPr lang="tr-TR" sz="2200" smtClean="0"/>
              <a:t>Birlikte malar raş ya da başka döküntüleri olan bir kadın hastada SLE öncelikle dışlanmalıdır. </a:t>
            </a:r>
          </a:p>
          <a:p>
            <a:pPr lvl="1" eaLnBrk="1" hangingPunct="1">
              <a:lnSpc>
                <a:spcPct val="80000"/>
              </a:lnSpc>
            </a:pPr>
            <a:r>
              <a:rPr lang="tr-TR" sz="2200" smtClean="0"/>
              <a:t>Öncesinde ateşli bir üst solunum yolu enfeksiyonu öyküsü olan bir çocukta gelişen gezici karakterde artrit akut eklem romatizması ya da birlikte yineleyen karın ağrıları ve ateş atakları olan bir çocuk ya da erişkinde FMF mutlaka düşünülmelidir.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rtlCol="0">
            <a:normAutofit fontScale="85000" lnSpcReduction="20000"/>
          </a:bodyPr>
          <a:lstStyle/>
          <a:p>
            <a:pPr lvl="1" eaLnBrk="1" fontAlgn="auto" hangingPunct="1">
              <a:spcAft>
                <a:spcPts val="0"/>
              </a:spcAft>
              <a:buFont typeface="Arial" pitchFamily="34" charset="0"/>
              <a:buChar char="–"/>
              <a:defRPr/>
            </a:pPr>
            <a:r>
              <a:rPr lang="tr-TR" dirty="0" smtClean="0"/>
              <a:t>Kırsal </a:t>
            </a:r>
            <a:r>
              <a:rPr lang="tr-TR" dirty="0"/>
              <a:t>kesimde yaşayan, bel ağrısı ve/ya da diğer eklem tutulumları ile başvuran ve taze peynir, çiğ süt ve et tüketen kişilerde brusella atlanmamalıdır. </a:t>
            </a:r>
            <a:endParaRPr lang="tr-TR" dirty="0" smtClean="0"/>
          </a:p>
          <a:p>
            <a:pPr lvl="1" eaLnBrk="1" fontAlgn="auto" hangingPunct="1">
              <a:spcAft>
                <a:spcPts val="0"/>
              </a:spcAft>
              <a:buFont typeface="Arial" pitchFamily="34" charset="0"/>
              <a:buChar char="–"/>
              <a:defRPr/>
            </a:pPr>
            <a:r>
              <a:rPr lang="tr-TR" dirty="0" smtClean="0"/>
              <a:t>Yine </a:t>
            </a:r>
            <a:r>
              <a:rPr lang="tr-TR" dirty="0"/>
              <a:t>hepatit geçirmekte olan hastada gelişen artrit etyolojisinde B ve C hepatit virusları da araştırılmalıdır. </a:t>
            </a:r>
            <a:endParaRPr lang="tr-TR" dirty="0" smtClean="0"/>
          </a:p>
          <a:p>
            <a:pPr lvl="1" eaLnBrk="1" fontAlgn="auto" hangingPunct="1">
              <a:spcAft>
                <a:spcPts val="0"/>
              </a:spcAft>
              <a:buFont typeface="Arial" pitchFamily="34" charset="0"/>
              <a:buChar char="–"/>
              <a:defRPr/>
            </a:pPr>
            <a:r>
              <a:rPr lang="tr-TR" dirty="0" smtClean="0"/>
              <a:t>Kilo </a:t>
            </a:r>
            <a:r>
              <a:rPr lang="tr-TR" dirty="0"/>
              <a:t>kaybı, nedeni bilinmeyen ateş, nöropatik esktremite ağrıları olan kişilerde PAN ve diğer vaskülitler gözardı edilmemelidir. </a:t>
            </a:r>
            <a:endParaRPr lang="tr-TR" dirty="0" smtClean="0"/>
          </a:p>
          <a:p>
            <a:pPr lvl="1" eaLnBrk="1" fontAlgn="auto" hangingPunct="1">
              <a:spcAft>
                <a:spcPts val="0"/>
              </a:spcAft>
              <a:buFont typeface="Arial" pitchFamily="34" charset="0"/>
              <a:buChar char="–"/>
              <a:defRPr/>
            </a:pPr>
            <a:r>
              <a:rPr lang="tr-TR" dirty="0" smtClean="0"/>
              <a:t>Paraneoplastik </a:t>
            </a:r>
            <a:r>
              <a:rPr lang="tr-TR" dirty="0"/>
              <a:t>bulgular arasında kas iskelet sistemi belirtileri önemli bir yer tuttuğundan, kuşkulu durumlarda malignite araştırması yapılmalıdır. </a:t>
            </a:r>
            <a:endParaRPr lang="tr-TR" dirty="0" smtClean="0"/>
          </a:p>
          <a:p>
            <a:pPr lvl="1" eaLnBrk="1" fontAlgn="auto" hangingPunct="1">
              <a:spcAft>
                <a:spcPts val="0"/>
              </a:spcAft>
              <a:buFont typeface="Arial" pitchFamily="34" charset="0"/>
              <a:buChar char="–"/>
              <a:defRPr/>
            </a:pPr>
            <a:r>
              <a:rPr lang="tr-TR" dirty="0" smtClean="0"/>
              <a:t>Orak </a:t>
            </a:r>
            <a:r>
              <a:rPr lang="tr-TR" dirty="0"/>
              <a:t>hücre anemisi olan çocukta ani gelişen parmak ağrıları, ağrılı krizler nedeni ile olabilir.</a:t>
            </a:r>
          </a:p>
          <a:p>
            <a:pPr eaLnBrk="1" fontAlgn="auto" hangingPunct="1">
              <a:spcAft>
                <a:spcPts val="0"/>
              </a:spcAft>
              <a:buFont typeface="Arial" pitchFamily="34" charset="0"/>
              <a:buChar char="•"/>
              <a:defRPr/>
            </a:pP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288" y="333375"/>
            <a:ext cx="8229600" cy="6191250"/>
          </a:xfrm>
        </p:spPr>
        <p:txBody>
          <a:bodyPr>
            <a:normAutofit/>
          </a:bodyPr>
          <a:lstStyle/>
          <a:p>
            <a:pPr eaLnBrk="1" hangingPunct="1">
              <a:lnSpc>
                <a:spcPct val="90000"/>
              </a:lnSpc>
            </a:pPr>
            <a:r>
              <a:rPr lang="tr-TR" sz="3000" smtClean="0"/>
              <a:t>Sıklıkla Deri-Mukoza Bulgularının Eşlik Ettiği Romatolojik Hastalıklar: </a:t>
            </a:r>
          </a:p>
          <a:p>
            <a:pPr lvl="1" eaLnBrk="1" hangingPunct="1">
              <a:lnSpc>
                <a:spcPct val="90000"/>
              </a:lnSpc>
            </a:pPr>
            <a:r>
              <a:rPr lang="tr-TR" sz="2600" smtClean="0"/>
              <a:t>Behçet Hastalığı: Sistemik tutulum yapabileceği gibi yalnızca deri mukoza bulguları ile de karşımıza çıkabilir: </a:t>
            </a:r>
          </a:p>
          <a:p>
            <a:pPr lvl="2" eaLnBrk="1" hangingPunct="1">
              <a:lnSpc>
                <a:spcPct val="90000"/>
              </a:lnSpc>
            </a:pPr>
            <a:r>
              <a:rPr lang="tr-TR" sz="2000" smtClean="0"/>
              <a:t>Yineleyen oral aftlar, yineleyen ve iz bırakarak iyileşen genital ülserler, nodüler lezyonlar (Eritema nodozum gibi), follikülitler, yüzeyel ven trombozları</a:t>
            </a:r>
            <a:r>
              <a:rPr lang="tr-TR" sz="2200" smtClean="0"/>
              <a:t> </a:t>
            </a:r>
          </a:p>
          <a:p>
            <a:pPr lvl="1" eaLnBrk="1" hangingPunct="1">
              <a:lnSpc>
                <a:spcPct val="90000"/>
              </a:lnSpc>
            </a:pPr>
            <a:r>
              <a:rPr lang="tr-TR" sz="2600" smtClean="0"/>
              <a:t>SLE: Her türlü deri döküntüsü ile karşımıza çıkabilir. Lupusa özgü olanları: </a:t>
            </a:r>
          </a:p>
          <a:p>
            <a:pPr lvl="2" eaLnBrk="1" hangingPunct="1">
              <a:lnSpc>
                <a:spcPct val="90000"/>
              </a:lnSpc>
            </a:pPr>
            <a:r>
              <a:rPr lang="tr-TR" sz="2000" smtClean="0"/>
              <a:t>Malar raş, fotosensitif dermatit, diskoid döküntü, subakut kutanöz lupus, oral/nasal ülserasyonlar, alopesi </a:t>
            </a:r>
          </a:p>
          <a:p>
            <a:pPr lvl="1" eaLnBrk="1" hangingPunct="1">
              <a:lnSpc>
                <a:spcPct val="90000"/>
              </a:lnSpc>
            </a:pPr>
            <a:r>
              <a:rPr lang="tr-TR" sz="2600" smtClean="0"/>
              <a:t>Reaktif Artrit: </a:t>
            </a:r>
          </a:p>
          <a:p>
            <a:pPr lvl="2" eaLnBrk="1" hangingPunct="1">
              <a:lnSpc>
                <a:spcPct val="90000"/>
              </a:lnSpc>
            </a:pPr>
            <a:r>
              <a:rPr lang="tr-TR" sz="2000" smtClean="0"/>
              <a:t>Balanitis sirsinata(glans penis ve üretra meatusunda küçük, yüzeyel ağrısız ülserler), keratoderma blenorajika(el ve ayak tabanında hiperkeratotik lezyonlar), palmar-plantar püstüller, oral ülserler, eritema nodozum (Özellikle Yersinya'ya bağlı reaktif artritte)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513"/>
            <a:ext cx="8229600" cy="5073650"/>
          </a:xfrm>
        </p:spPr>
        <p:txBody>
          <a:bodyPr>
            <a:normAutofit/>
          </a:bodyPr>
          <a:lstStyle/>
          <a:p>
            <a:pPr eaLnBrk="1" hangingPunct="1">
              <a:lnSpc>
                <a:spcPct val="80000"/>
              </a:lnSpc>
            </a:pPr>
            <a:r>
              <a:rPr lang="tr-TR" sz="3000" smtClean="0"/>
              <a:t>Sistemik Skleroz: Sınırlı ya da diffüz olabilir. </a:t>
            </a:r>
          </a:p>
          <a:p>
            <a:pPr lvl="1" eaLnBrk="1" hangingPunct="1">
              <a:lnSpc>
                <a:spcPct val="80000"/>
              </a:lnSpc>
            </a:pPr>
            <a:r>
              <a:rPr lang="tr-TR" sz="2600" smtClean="0"/>
              <a:t>Raynaud fenomeni. Erken dönemde daha çok ellerde yumuşak ağrısız ödem, deride gerginlik, sklerodaktili. Deri altı dokusunda incelme ve atrofi. Telenjiektaziler, ekstremite uçlarında pitting ülserler, ekstremite uçlarında iskemik nekrozlar, kalsinozis. </a:t>
            </a:r>
          </a:p>
          <a:p>
            <a:pPr eaLnBrk="1" hangingPunct="1">
              <a:lnSpc>
                <a:spcPct val="80000"/>
              </a:lnSpc>
            </a:pPr>
            <a:r>
              <a:rPr lang="tr-TR" sz="3000" smtClean="0"/>
              <a:t>Dermatomiyozit: </a:t>
            </a:r>
          </a:p>
          <a:p>
            <a:pPr lvl="1" eaLnBrk="1" hangingPunct="1">
              <a:lnSpc>
                <a:spcPct val="80000"/>
              </a:lnSpc>
            </a:pPr>
            <a:r>
              <a:rPr lang="tr-TR" sz="2600" smtClean="0"/>
              <a:t>Heliotrop raş, periungal eritem/telenjiektazi, Gotron papülü, ektensör yüzeylerde eritem, kalsinozis kutis, </a:t>
            </a:r>
            <a:r>
              <a:rPr lang="tr-TR" sz="2400" smtClean="0"/>
              <a:t>fotosensitif dermatit</a:t>
            </a:r>
            <a:r>
              <a:rPr lang="tr-TR" sz="2600" smtClean="0"/>
              <a:t> </a:t>
            </a:r>
          </a:p>
          <a:p>
            <a:pPr eaLnBrk="1" hangingPunct="1">
              <a:lnSpc>
                <a:spcPct val="80000"/>
              </a:lnSpc>
            </a:pPr>
            <a:r>
              <a:rPr lang="tr-TR" sz="3000" smtClean="0"/>
              <a:t>Poikiloderma: </a:t>
            </a:r>
          </a:p>
          <a:p>
            <a:pPr lvl="1" eaLnBrk="1" hangingPunct="1">
              <a:lnSpc>
                <a:spcPct val="80000"/>
              </a:lnSpc>
            </a:pPr>
            <a:r>
              <a:rPr lang="tr-TR" sz="2600" smtClean="0"/>
              <a:t>Noktalar halinde hipo-hiperpigmente alanlar, telenjiektaziler ve atrofik alanlarla karakterizedir.</a:t>
            </a:r>
          </a:p>
          <a:p>
            <a:pPr eaLnBrk="1" hangingPunct="1">
              <a:lnSpc>
                <a:spcPct val="80000"/>
              </a:lnSpc>
            </a:pPr>
            <a:endParaRPr lang="tr-TR" sz="30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İçerik Yer Tutucusu 2"/>
          <p:cNvSpPr>
            <a:spLocks noGrp="1"/>
          </p:cNvSpPr>
          <p:nvPr>
            <p:ph idx="1"/>
          </p:nvPr>
        </p:nvSpPr>
        <p:spPr>
          <a:xfrm>
            <a:off x="250825" y="1196975"/>
            <a:ext cx="5761038" cy="5256213"/>
          </a:xfrm>
        </p:spPr>
        <p:txBody>
          <a:bodyPr/>
          <a:lstStyle/>
          <a:p>
            <a:pPr eaLnBrk="1" hangingPunct="1"/>
            <a:r>
              <a:rPr lang="tr-TR" sz="2800" smtClean="0"/>
              <a:t>Eritema nodozum: Yuvarlak, nohut-mercimek büyüklüğünde çoğunlukla tibia ön yüzünde sert nodüllerdir. İyileşirken kahverengi mor renk bırakır. Deri altı yağ dokusunun inflamasyonudur.</a:t>
            </a:r>
          </a:p>
          <a:p>
            <a:pPr lvl="1" eaLnBrk="1" hangingPunct="1"/>
            <a:r>
              <a:rPr lang="tr-TR" sz="2400" smtClean="0"/>
              <a:t>Behçet hastalığı, sarkoidoz, tbc, İBH, streptokosik boğaz enfeksiyonu, ilaçlar (sulfonamidler,oral kontraseptifler), takayasu arteriti, yersinia enfeksiyonu</a:t>
            </a:r>
          </a:p>
          <a:p>
            <a:pPr eaLnBrk="1" hangingPunct="1"/>
            <a:endParaRPr lang="tr-TR" sz="2800" smtClean="0"/>
          </a:p>
        </p:txBody>
      </p:sp>
      <p:pic>
        <p:nvPicPr>
          <p:cNvPr id="98308" name="Picture 4" descr="eritema-nodosum"/>
          <p:cNvPicPr>
            <a:picLocks noChangeAspect="1" noChangeArrowheads="1"/>
          </p:cNvPicPr>
          <p:nvPr/>
        </p:nvPicPr>
        <p:blipFill>
          <a:blip r:embed="rId2"/>
          <a:srcRect/>
          <a:stretch>
            <a:fillRect/>
          </a:stretch>
        </p:blipFill>
        <p:spPr bwMode="auto">
          <a:xfrm>
            <a:off x="6084888" y="333375"/>
            <a:ext cx="3059112" cy="2062163"/>
          </a:xfrm>
          <a:prstGeom prst="rect">
            <a:avLst/>
          </a:prstGeom>
          <a:noFill/>
        </p:spPr>
      </p:pic>
      <p:pic>
        <p:nvPicPr>
          <p:cNvPr id="98310" name="Picture 6" descr="Eritema-nodozum-1"/>
          <p:cNvPicPr>
            <a:picLocks noChangeAspect="1" noChangeArrowheads="1"/>
          </p:cNvPicPr>
          <p:nvPr/>
        </p:nvPicPr>
        <p:blipFill>
          <a:blip r:embed="rId3"/>
          <a:srcRect/>
          <a:stretch>
            <a:fillRect/>
          </a:stretch>
        </p:blipFill>
        <p:spPr bwMode="auto">
          <a:xfrm>
            <a:off x="6084888" y="2565400"/>
            <a:ext cx="3059112" cy="39592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Başlık 1"/>
          <p:cNvSpPr>
            <a:spLocks noGrp="1"/>
          </p:cNvSpPr>
          <p:nvPr>
            <p:ph type="title"/>
          </p:nvPr>
        </p:nvSpPr>
        <p:spPr/>
        <p:txBody>
          <a:bodyPr/>
          <a:lstStyle/>
          <a:p>
            <a:pPr eaLnBrk="1" hangingPunct="1"/>
            <a:r>
              <a:rPr lang="tr-TR" smtClean="0"/>
              <a:t>Giriş</a:t>
            </a:r>
          </a:p>
        </p:txBody>
      </p:sp>
      <p:sp>
        <p:nvSpPr>
          <p:cNvPr id="3" name="İçerik Yer Tutucusu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tr-TR" dirty="0" smtClean="0"/>
              <a:t>Dikkatli </a:t>
            </a:r>
            <a:r>
              <a:rPr lang="tr-TR" dirty="0"/>
              <a:t>bir anamnez ile gerekli tanısal bilginin %80’i alınır, tanı için fizik muayene % 15 ve laboratuar % 5 katkıda bulunur. </a:t>
            </a:r>
            <a:endParaRPr lang="tr-TR" dirty="0" smtClean="0"/>
          </a:p>
          <a:p>
            <a:pPr eaLnBrk="1" fontAlgn="auto" hangingPunct="1">
              <a:spcAft>
                <a:spcPts val="0"/>
              </a:spcAft>
              <a:buFont typeface="Arial" pitchFamily="34" charset="0"/>
              <a:buChar char="•"/>
              <a:defRPr/>
            </a:pPr>
            <a:r>
              <a:rPr lang="tr-TR" dirty="0" smtClean="0"/>
              <a:t>Yetersiz </a:t>
            </a:r>
            <a:r>
              <a:rPr lang="tr-TR" dirty="0"/>
              <a:t>öykü ve muayene genellikle uygun olmayan testlerin ve tedavinin yapılmasına yol açar</a:t>
            </a:r>
            <a:r>
              <a:rPr lang="tr-TR" dirty="0" smtClean="0"/>
              <a:t>.</a:t>
            </a:r>
          </a:p>
          <a:p>
            <a:pPr eaLnBrk="1" fontAlgn="auto" hangingPunct="1">
              <a:spcAft>
                <a:spcPts val="0"/>
              </a:spcAft>
              <a:buFont typeface="Arial" pitchFamily="34" charset="0"/>
              <a:buChar char="•"/>
              <a:defRPr/>
            </a:pPr>
            <a:r>
              <a:rPr lang="tr-TR" dirty="0"/>
              <a:t>Avrupa'da romatoloji ünitelerine sevk edilen hastaların ön tanılarında %50'ye varan yanlışlıklar saptanmaktadır</a:t>
            </a:r>
            <a:r>
              <a:rPr lang="tr-TR" dirty="0" smtClean="0"/>
              <a:t>.</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İçerik Yer Tutucusu 2"/>
          <p:cNvSpPr>
            <a:spLocks noGrp="1"/>
          </p:cNvSpPr>
          <p:nvPr>
            <p:ph idx="1"/>
          </p:nvPr>
        </p:nvSpPr>
        <p:spPr>
          <a:xfrm>
            <a:off x="457200" y="620713"/>
            <a:ext cx="5699125" cy="5688012"/>
          </a:xfrm>
        </p:spPr>
        <p:txBody>
          <a:bodyPr/>
          <a:lstStyle/>
          <a:p>
            <a:pPr eaLnBrk="1" hangingPunct="1"/>
            <a:r>
              <a:rPr lang="tr-TR" sz="2400" smtClean="0"/>
              <a:t>Romatolojik Hastalıkların Seyrinde Sıklıkla Görülen Diğer Deri Belirtileri: </a:t>
            </a:r>
          </a:p>
          <a:p>
            <a:pPr lvl="1" eaLnBrk="1" hangingPunct="1"/>
            <a:r>
              <a:rPr lang="tr-TR" sz="2400" smtClean="0"/>
              <a:t>Livedo retikülaris: En sık Antifosfolipid sedromu, SLE ve PAN </a:t>
            </a:r>
          </a:p>
          <a:p>
            <a:pPr lvl="1" eaLnBrk="1" hangingPunct="1"/>
            <a:r>
              <a:rPr lang="tr-TR" sz="2400" smtClean="0"/>
              <a:t>Erizipel benzeri döküntü: Ailevi Akdeniz Ateşi (AAA) </a:t>
            </a:r>
          </a:p>
          <a:p>
            <a:pPr lvl="1" eaLnBrk="1" hangingPunct="1"/>
            <a:r>
              <a:rPr lang="tr-TR" sz="2400" smtClean="0"/>
              <a:t>Eritema Marginatum: Akut romatizmal ateş </a:t>
            </a:r>
          </a:p>
          <a:p>
            <a:pPr lvl="1" eaLnBrk="1" hangingPunct="1"/>
            <a:r>
              <a:rPr lang="tr-TR" sz="2400" smtClean="0"/>
              <a:t>Palpabl purpura: Henoch Schönlein ve PAN başta olmak üzere bir çok vaskülitte olabilmektedir.</a:t>
            </a:r>
          </a:p>
          <a:p>
            <a:pPr lvl="1" eaLnBrk="1" hangingPunct="1"/>
            <a:r>
              <a:rPr lang="tr-TR" sz="2400" smtClean="0"/>
              <a:t>Onikoliz	: Psöriatik Artrit, Reaktif Artrit </a:t>
            </a:r>
          </a:p>
          <a:p>
            <a:pPr lvl="1" eaLnBrk="1" hangingPunct="1"/>
            <a:r>
              <a:rPr lang="tr-TR" sz="2400" smtClean="0"/>
              <a:t>Diskoid raş: SLE</a:t>
            </a:r>
          </a:p>
        </p:txBody>
      </p:sp>
      <p:pic>
        <p:nvPicPr>
          <p:cNvPr id="97283" name="Picture 3" descr="livedo-retik%C3%BClaris_42101"/>
          <p:cNvPicPr>
            <a:picLocks noChangeAspect="1" noChangeArrowheads="1"/>
          </p:cNvPicPr>
          <p:nvPr/>
        </p:nvPicPr>
        <p:blipFill>
          <a:blip r:embed="rId2"/>
          <a:srcRect/>
          <a:stretch>
            <a:fillRect/>
          </a:stretch>
        </p:blipFill>
        <p:spPr bwMode="auto">
          <a:xfrm>
            <a:off x="6227763" y="0"/>
            <a:ext cx="2916237" cy="3284538"/>
          </a:xfrm>
          <a:prstGeom prst="rect">
            <a:avLst/>
          </a:prstGeom>
          <a:noFill/>
        </p:spPr>
      </p:pic>
      <p:pic>
        <p:nvPicPr>
          <p:cNvPr id="97284" name="Picture 4" descr="eritema-marginatum_132485_m"/>
          <p:cNvPicPr>
            <a:picLocks noChangeAspect="1" noChangeArrowheads="1"/>
          </p:cNvPicPr>
          <p:nvPr/>
        </p:nvPicPr>
        <p:blipFill>
          <a:blip r:embed="rId3"/>
          <a:srcRect/>
          <a:stretch>
            <a:fillRect/>
          </a:stretch>
        </p:blipFill>
        <p:spPr bwMode="auto">
          <a:xfrm>
            <a:off x="6443663" y="3357563"/>
            <a:ext cx="2411412" cy="3362325"/>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a:normAutofit/>
          </a:bodyPr>
          <a:lstStyle/>
          <a:p>
            <a:pPr lvl="1" eaLnBrk="1" hangingPunct="1">
              <a:lnSpc>
                <a:spcPct val="90000"/>
              </a:lnSpc>
            </a:pPr>
            <a:r>
              <a:rPr lang="tr-TR" sz="3000" smtClean="0"/>
              <a:t>Ateşle gelen raş: Still hastalığı</a:t>
            </a:r>
          </a:p>
          <a:p>
            <a:pPr lvl="1" eaLnBrk="1" hangingPunct="1">
              <a:lnSpc>
                <a:spcPct val="90000"/>
              </a:lnSpc>
            </a:pPr>
            <a:r>
              <a:rPr lang="tr-TR" sz="3000" smtClean="0"/>
              <a:t>Deri altı nodüller: Gut, EN, amiloidoz, sarkoidoz, ARA</a:t>
            </a:r>
          </a:p>
          <a:p>
            <a:pPr lvl="1" eaLnBrk="1" hangingPunct="1">
              <a:lnSpc>
                <a:spcPct val="90000"/>
              </a:lnSpc>
            </a:pPr>
            <a:r>
              <a:rPr lang="tr-TR" sz="3000" smtClean="0"/>
              <a:t>Palpeable ürtiker: Vaskülit</a:t>
            </a:r>
          </a:p>
          <a:p>
            <a:pPr lvl="1" eaLnBrk="1" hangingPunct="1">
              <a:lnSpc>
                <a:spcPct val="90000"/>
              </a:lnSpc>
            </a:pPr>
            <a:r>
              <a:rPr lang="tr-TR" sz="3000" smtClean="0"/>
              <a:t>Ağız ve genital ülserler: Behçet, SLE, Reiter, İBH</a:t>
            </a:r>
          </a:p>
          <a:p>
            <a:pPr lvl="1" eaLnBrk="1" hangingPunct="1">
              <a:lnSpc>
                <a:spcPct val="90000"/>
              </a:lnSpc>
            </a:pPr>
            <a:r>
              <a:rPr lang="tr-TR" sz="3000" smtClean="0"/>
              <a:t>Dijital nekroz: Vaskülitler</a:t>
            </a:r>
          </a:p>
          <a:p>
            <a:pPr lvl="1" eaLnBrk="1" hangingPunct="1">
              <a:lnSpc>
                <a:spcPct val="90000"/>
              </a:lnSpc>
            </a:pPr>
            <a:r>
              <a:rPr lang="tr-TR" sz="3000" smtClean="0"/>
              <a:t>Bacak ülserleri: Romatoid vaskülit, diğer vaskülitler</a:t>
            </a:r>
          </a:p>
          <a:p>
            <a:pPr lvl="1" eaLnBrk="1" hangingPunct="1">
              <a:lnSpc>
                <a:spcPct val="90000"/>
              </a:lnSpc>
            </a:pPr>
            <a:r>
              <a:rPr lang="tr-TR" sz="3000" smtClean="0"/>
              <a:t>Çomak parmak: Hipertrofik osteoartropat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İçerik Yer Tutucusu 2"/>
          <p:cNvSpPr>
            <a:spLocks noGrp="1"/>
          </p:cNvSpPr>
          <p:nvPr>
            <p:ph idx="1"/>
          </p:nvPr>
        </p:nvSpPr>
        <p:spPr>
          <a:xfrm>
            <a:off x="457200" y="981075"/>
            <a:ext cx="8229600" cy="5145088"/>
          </a:xfrm>
        </p:spPr>
        <p:txBody>
          <a:bodyPr/>
          <a:lstStyle/>
          <a:p>
            <a:pPr eaLnBrk="1" hangingPunct="1"/>
            <a:r>
              <a:rPr lang="tr-TR" smtClean="0"/>
              <a:t>Sıklıkla Ateşin Eşlik Ettiği Romatolojik Hastalıklar: </a:t>
            </a:r>
          </a:p>
          <a:p>
            <a:pPr lvl="1" eaLnBrk="1" hangingPunct="1"/>
            <a:r>
              <a:rPr lang="tr-TR" smtClean="0"/>
              <a:t>Enfeksiyöz artritler: Ailevi Akdeniz Ateşi atak dönemi. Akut romatizmal ateş. </a:t>
            </a:r>
          </a:p>
          <a:p>
            <a:pPr lvl="1" eaLnBrk="1" hangingPunct="1"/>
            <a:r>
              <a:rPr lang="tr-TR" smtClean="0"/>
              <a:t>SLE  </a:t>
            </a:r>
          </a:p>
          <a:p>
            <a:pPr lvl="1" eaLnBrk="1" hangingPunct="1"/>
            <a:r>
              <a:rPr lang="tr-TR" smtClean="0"/>
              <a:t>RA </a:t>
            </a:r>
          </a:p>
          <a:p>
            <a:pPr lvl="1" eaLnBrk="1" hangingPunct="1"/>
            <a:r>
              <a:rPr lang="tr-TR" smtClean="0"/>
              <a:t>Reaktif artritlerin bir dönemi (Brusella dahil).</a:t>
            </a:r>
          </a:p>
          <a:p>
            <a:pPr lvl="1" eaLnBrk="1" hangingPunct="1"/>
            <a:r>
              <a:rPr lang="tr-TR" smtClean="0"/>
              <a:t>Erişkin Still Hastalığı ve Jüvenil Kronik Artrit </a:t>
            </a:r>
          </a:p>
          <a:p>
            <a:pPr lvl="1" eaLnBrk="1" hangingPunct="1"/>
            <a:r>
              <a:rPr lang="tr-TR" smtClean="0"/>
              <a:t>Vaskülitler: PAN, Wegener…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tr-TR" dirty="0"/>
              <a:t>Kırmızı Şiş Eklem: </a:t>
            </a:r>
          </a:p>
          <a:p>
            <a:pPr lvl="1" eaLnBrk="1" fontAlgn="auto" hangingPunct="1">
              <a:spcAft>
                <a:spcPts val="0"/>
              </a:spcAft>
              <a:buFont typeface="Arial" pitchFamily="34" charset="0"/>
              <a:buChar char="–"/>
              <a:defRPr/>
            </a:pPr>
            <a:r>
              <a:rPr lang="tr-TR" dirty="0"/>
              <a:t>Enfeksiyöz artrit (Bakteriyel, Gonokokal, Viral, Lyme) </a:t>
            </a:r>
          </a:p>
          <a:p>
            <a:pPr lvl="1" eaLnBrk="1" fontAlgn="auto" hangingPunct="1">
              <a:spcAft>
                <a:spcPts val="0"/>
              </a:spcAft>
              <a:buFont typeface="Arial" pitchFamily="34" charset="0"/>
              <a:buChar char="–"/>
              <a:defRPr/>
            </a:pPr>
            <a:r>
              <a:rPr lang="tr-TR" dirty="0"/>
              <a:t>Kristal artriti (Gut, Kalsiyum pirofosfat depo hastalığı: psödogut) </a:t>
            </a:r>
          </a:p>
          <a:p>
            <a:pPr lvl="1" eaLnBrk="1" fontAlgn="auto" hangingPunct="1">
              <a:spcAft>
                <a:spcPts val="0"/>
              </a:spcAft>
              <a:buFont typeface="Arial" pitchFamily="34" charset="0"/>
              <a:buChar char="–"/>
              <a:defRPr/>
            </a:pPr>
            <a:r>
              <a:rPr lang="tr-TR" dirty="0"/>
              <a:t>Travmatik </a:t>
            </a:r>
          </a:p>
          <a:p>
            <a:pPr lvl="1" eaLnBrk="1" fontAlgn="auto" hangingPunct="1">
              <a:spcAft>
                <a:spcPts val="0"/>
              </a:spcAft>
              <a:buFont typeface="Arial" pitchFamily="34" charset="0"/>
              <a:buChar char="–"/>
              <a:defRPr/>
            </a:pPr>
            <a:r>
              <a:rPr lang="tr-TR" dirty="0"/>
              <a:t>Palindromik Romatizma </a:t>
            </a:r>
          </a:p>
          <a:p>
            <a:pPr lvl="1" eaLnBrk="1" fontAlgn="auto" hangingPunct="1">
              <a:spcAft>
                <a:spcPts val="0"/>
              </a:spcAft>
              <a:buFont typeface="Arial" pitchFamily="34" charset="0"/>
              <a:buChar char="–"/>
              <a:defRPr/>
            </a:pPr>
            <a:r>
              <a:rPr lang="tr-TR" dirty="0"/>
              <a:t>Psöriatik artrit </a:t>
            </a:r>
          </a:p>
          <a:p>
            <a:pPr lvl="1" eaLnBrk="1" fontAlgn="auto" hangingPunct="1">
              <a:spcAft>
                <a:spcPts val="0"/>
              </a:spcAft>
              <a:buFont typeface="Arial" pitchFamily="34" charset="0"/>
              <a:buChar char="–"/>
              <a:defRPr/>
            </a:pPr>
            <a:r>
              <a:rPr lang="tr-TR" dirty="0"/>
              <a:t>Reaktif artrit </a:t>
            </a:r>
          </a:p>
          <a:p>
            <a:pPr lvl="1" eaLnBrk="1" fontAlgn="auto" hangingPunct="1">
              <a:spcAft>
                <a:spcPts val="0"/>
              </a:spcAft>
              <a:buFont typeface="Arial" pitchFamily="34" charset="0"/>
              <a:buChar char="–"/>
              <a:defRPr/>
            </a:pPr>
            <a:r>
              <a:rPr lang="tr-TR" dirty="0"/>
              <a:t>Bakteriyel endokardit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İçerik Yer Tutucusu 2"/>
          <p:cNvSpPr>
            <a:spLocks noGrp="1"/>
          </p:cNvSpPr>
          <p:nvPr>
            <p:ph idx="1"/>
          </p:nvPr>
        </p:nvSpPr>
        <p:spPr>
          <a:xfrm>
            <a:off x="395288" y="476250"/>
            <a:ext cx="8229600" cy="5689600"/>
          </a:xfrm>
        </p:spPr>
        <p:txBody>
          <a:bodyPr/>
          <a:lstStyle/>
          <a:p>
            <a:pPr eaLnBrk="1" hangingPunct="1"/>
            <a:r>
              <a:rPr lang="tr-TR" sz="2400" smtClean="0"/>
              <a:t>Sıklıkla Göz Bulgularının Eşlik Ettiği Romatolojik Hastalıklar </a:t>
            </a:r>
          </a:p>
          <a:p>
            <a:pPr lvl="1" eaLnBrk="1" hangingPunct="1"/>
            <a:r>
              <a:rPr lang="tr-TR" sz="2400" smtClean="0"/>
              <a:t>Behçet Hastalığı: Anterior - posterior üveit, retinal vaskülit-retinopati</a:t>
            </a:r>
          </a:p>
          <a:p>
            <a:pPr lvl="1" eaLnBrk="1" hangingPunct="1"/>
            <a:r>
              <a:rPr lang="tr-TR" sz="2400" smtClean="0"/>
              <a:t>Ankilozan Spondilit: Sıklıkla tek taraflı anterior üveit </a:t>
            </a:r>
          </a:p>
          <a:p>
            <a:pPr lvl="1" eaLnBrk="1" hangingPunct="1"/>
            <a:r>
              <a:rPr lang="tr-TR" sz="2400" smtClean="0"/>
              <a:t>Reiter Hastalığı: Konjonktivit, anterior üveit </a:t>
            </a:r>
          </a:p>
          <a:p>
            <a:pPr lvl="1" eaLnBrk="1" hangingPunct="1"/>
            <a:r>
              <a:rPr lang="tr-TR" sz="2400" smtClean="0"/>
              <a:t>Sjögren: Kuruluk, gözde kum varmış hissi Keratokonjonktivitis Sikka</a:t>
            </a:r>
          </a:p>
          <a:p>
            <a:pPr lvl="1" eaLnBrk="1" hangingPunct="1"/>
            <a:r>
              <a:rPr lang="tr-TR" sz="2400" smtClean="0"/>
              <a:t>RA: Episklerit, Sklerit, keratit, skleromalazi, keratomalazi, perforasyon gelişebilir  </a:t>
            </a:r>
          </a:p>
          <a:p>
            <a:pPr lvl="1" eaLnBrk="1" hangingPunct="1"/>
            <a:r>
              <a:rPr lang="tr-TR" sz="2400" smtClean="0"/>
              <a:t>Antifosfolipid Sendromu: Retinal arter - ven trombozu </a:t>
            </a:r>
          </a:p>
          <a:p>
            <a:pPr lvl="1" eaLnBrk="1" hangingPunct="1"/>
            <a:r>
              <a:rPr lang="tr-TR" sz="2400" smtClean="0"/>
              <a:t>Sarkoidoz: posterior üveit </a:t>
            </a:r>
          </a:p>
          <a:p>
            <a:pPr lvl="1" eaLnBrk="1" hangingPunct="1"/>
            <a:r>
              <a:rPr lang="tr-TR" sz="2400" smtClean="0"/>
              <a:t>Dermatomyozit: Heliotrop rash</a:t>
            </a:r>
          </a:p>
          <a:p>
            <a:pPr lvl="1" eaLnBrk="1" hangingPunct="1"/>
            <a:r>
              <a:rPr lang="tr-TR" sz="2400" smtClean="0"/>
              <a:t>SLE: Retinopati</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Başlık 1"/>
          <p:cNvSpPr>
            <a:spLocks noGrp="1"/>
          </p:cNvSpPr>
          <p:nvPr>
            <p:ph type="title"/>
          </p:nvPr>
        </p:nvSpPr>
        <p:spPr>
          <a:xfrm>
            <a:off x="457200" y="274638"/>
            <a:ext cx="8229600" cy="993775"/>
          </a:xfrm>
        </p:spPr>
        <p:txBody>
          <a:bodyPr/>
          <a:lstStyle/>
          <a:p>
            <a:pPr eaLnBrk="1" hangingPunct="1"/>
            <a:r>
              <a:rPr lang="tr-TR" smtClean="0"/>
              <a:t>Solunum sistemi belirtileri</a:t>
            </a:r>
          </a:p>
        </p:txBody>
      </p:sp>
      <p:sp>
        <p:nvSpPr>
          <p:cNvPr id="91138" name="İçerik Yer Tutucusu 2"/>
          <p:cNvSpPr>
            <a:spLocks noGrp="1"/>
          </p:cNvSpPr>
          <p:nvPr>
            <p:ph idx="1"/>
          </p:nvPr>
        </p:nvSpPr>
        <p:spPr>
          <a:xfrm>
            <a:off x="467544" y="1556792"/>
            <a:ext cx="8435280" cy="4824536"/>
          </a:xfrm>
        </p:spPr>
        <p:txBody>
          <a:bodyPr numCol="2"/>
          <a:lstStyle/>
          <a:p>
            <a:pPr eaLnBrk="1" hangingPunct="1">
              <a:defRPr/>
            </a:pPr>
            <a:r>
              <a:rPr lang="tr-TR" sz="2200" dirty="0" smtClean="0"/>
              <a:t>Trakeolarengeal lezyonlar</a:t>
            </a:r>
          </a:p>
          <a:p>
            <a:pPr lvl="1" eaLnBrk="1" hangingPunct="1">
              <a:defRPr/>
            </a:pPr>
            <a:r>
              <a:rPr lang="tr-TR" sz="2000" dirty="0" smtClean="0"/>
              <a:t>Krikoaretenoid eklem artriti: RA</a:t>
            </a:r>
          </a:p>
          <a:p>
            <a:pPr lvl="1" eaLnBrk="1" hangingPunct="1">
              <a:defRPr/>
            </a:pPr>
            <a:r>
              <a:rPr lang="tr-TR" sz="2000" dirty="0" smtClean="0"/>
              <a:t>Subglottik stenoz: WG </a:t>
            </a:r>
          </a:p>
          <a:p>
            <a:pPr eaLnBrk="1" hangingPunct="1">
              <a:defRPr/>
            </a:pPr>
            <a:r>
              <a:rPr lang="tr-TR" sz="2200" dirty="0" smtClean="0"/>
              <a:t>Pulmoner fibrozis</a:t>
            </a:r>
          </a:p>
          <a:p>
            <a:pPr lvl="1" eaLnBrk="1" hangingPunct="1">
              <a:defRPr/>
            </a:pPr>
            <a:r>
              <a:rPr lang="tr-TR" sz="2000" dirty="0" smtClean="0"/>
              <a:t>RA,PSS,SLE,DM/PM gibi BDH</a:t>
            </a:r>
          </a:p>
          <a:p>
            <a:pPr lvl="1" eaLnBrk="1" hangingPunct="1">
              <a:defRPr/>
            </a:pPr>
            <a:r>
              <a:rPr lang="tr-TR" sz="2000" dirty="0" smtClean="0"/>
              <a:t>AS’de: Üst lob fibrozisi</a:t>
            </a:r>
          </a:p>
          <a:p>
            <a:pPr eaLnBrk="1" hangingPunct="1">
              <a:defRPr/>
            </a:pPr>
            <a:r>
              <a:rPr lang="tr-TR" sz="2200" dirty="0" smtClean="0"/>
              <a:t>Bronşial lezyonlar</a:t>
            </a:r>
          </a:p>
          <a:p>
            <a:pPr lvl="1" eaLnBrk="1" hangingPunct="1">
              <a:defRPr/>
            </a:pPr>
            <a:r>
              <a:rPr lang="tr-TR" sz="2000" dirty="0" smtClean="0"/>
              <a:t>Sjögren sendromu:Kuru öksürüklü bronşit</a:t>
            </a:r>
          </a:p>
          <a:p>
            <a:pPr eaLnBrk="1" hangingPunct="1">
              <a:defRPr/>
            </a:pPr>
            <a:endParaRPr lang="tr-TR" sz="2200" dirty="0" smtClean="0"/>
          </a:p>
          <a:p>
            <a:pPr eaLnBrk="1" hangingPunct="1">
              <a:defRPr/>
            </a:pPr>
            <a:endParaRPr lang="tr-TR" sz="2200" dirty="0" smtClean="0"/>
          </a:p>
          <a:p>
            <a:pPr eaLnBrk="1" hangingPunct="1">
              <a:defRPr/>
            </a:pPr>
            <a:endParaRPr lang="tr-TR" sz="2200" dirty="0" smtClean="0"/>
          </a:p>
          <a:p>
            <a:pPr eaLnBrk="1" hangingPunct="1">
              <a:defRPr/>
            </a:pPr>
            <a:r>
              <a:rPr lang="tr-TR" sz="2200" dirty="0" smtClean="0"/>
              <a:t>Pulmoner </a:t>
            </a:r>
            <a:r>
              <a:rPr lang="tr-TR" sz="2200" dirty="0"/>
              <a:t>infiltrasyonlar:</a:t>
            </a:r>
          </a:p>
          <a:p>
            <a:pPr lvl="1" eaLnBrk="1" hangingPunct="1">
              <a:defRPr/>
            </a:pPr>
            <a:r>
              <a:rPr lang="tr-TR" sz="2000" dirty="0"/>
              <a:t>Church Straus Sendromu</a:t>
            </a:r>
            <a:r>
              <a:rPr lang="tr-TR" sz="2000" dirty="0" smtClean="0"/>
              <a:t>: Yer </a:t>
            </a:r>
            <a:r>
              <a:rPr lang="tr-TR" sz="2000" dirty="0"/>
              <a:t>değiştiren infiltrasyonlar</a:t>
            </a:r>
          </a:p>
          <a:p>
            <a:pPr lvl="1" eaLnBrk="1" hangingPunct="1">
              <a:defRPr/>
            </a:pPr>
            <a:r>
              <a:rPr lang="tr-TR" sz="2000" dirty="0"/>
              <a:t>WG: Bilateral kaviteleşen multiple nodüller</a:t>
            </a:r>
          </a:p>
          <a:p>
            <a:pPr lvl="1" eaLnBrk="1" hangingPunct="1">
              <a:defRPr/>
            </a:pPr>
            <a:r>
              <a:rPr lang="tr-TR" sz="2000" dirty="0"/>
              <a:t>RA: Romatoid nodüller</a:t>
            </a:r>
          </a:p>
          <a:p>
            <a:pPr eaLnBrk="1" hangingPunct="1">
              <a:defRPr/>
            </a:pPr>
            <a:r>
              <a:rPr lang="tr-TR" sz="2200" dirty="0"/>
              <a:t>Plevral belirtiler:</a:t>
            </a:r>
          </a:p>
          <a:p>
            <a:pPr lvl="1" eaLnBrk="1" hangingPunct="1">
              <a:defRPr/>
            </a:pPr>
            <a:r>
              <a:rPr lang="tr-TR" sz="2000" dirty="0"/>
              <a:t>Plevral </a:t>
            </a:r>
            <a:r>
              <a:rPr lang="tr-TR" sz="2000" dirty="0" smtClean="0"/>
              <a:t>plörit: RA</a:t>
            </a:r>
            <a:r>
              <a:rPr lang="tr-TR" sz="2000" dirty="0"/>
              <a:t>, SLE(tanı kriteri), Vaskülitler</a:t>
            </a:r>
          </a:p>
          <a:p>
            <a:pPr lvl="1" eaLnBrk="1" hangingPunct="1">
              <a:defRPr/>
            </a:pPr>
            <a:r>
              <a:rPr lang="tr-TR" sz="2000" dirty="0"/>
              <a:t>SpA’de plevral tutulum beklenmez</a:t>
            </a:r>
            <a:r>
              <a:rPr lang="tr-TR" sz="2000" dirty="0" smtClean="0"/>
              <a:t>.</a:t>
            </a:r>
          </a:p>
          <a:p>
            <a:pPr eaLnBrk="1" hangingPunct="1">
              <a:defRPr/>
            </a:pPr>
            <a:endParaRPr lang="tr-TR" sz="1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İçerik Yer Tutucusu 2"/>
          <p:cNvSpPr>
            <a:spLocks noGrp="1"/>
          </p:cNvSpPr>
          <p:nvPr>
            <p:ph idx="1"/>
          </p:nvPr>
        </p:nvSpPr>
        <p:spPr>
          <a:xfrm>
            <a:off x="468313" y="836613"/>
            <a:ext cx="8229600" cy="5073650"/>
          </a:xfrm>
        </p:spPr>
        <p:txBody>
          <a:bodyPr/>
          <a:lstStyle/>
          <a:p>
            <a:pPr eaLnBrk="1" hangingPunct="1"/>
            <a:r>
              <a:rPr lang="tr-TR" sz="3600" smtClean="0"/>
              <a:t>Renal ve ürogenital tutulum</a:t>
            </a:r>
          </a:p>
          <a:p>
            <a:pPr lvl="1" eaLnBrk="1" hangingPunct="1"/>
            <a:r>
              <a:rPr lang="tr-TR" smtClean="0"/>
              <a:t>Üretrit: Gonokoksik artrit, Reitter sendromu</a:t>
            </a:r>
          </a:p>
          <a:p>
            <a:pPr lvl="1" eaLnBrk="1" hangingPunct="1"/>
            <a:r>
              <a:rPr lang="tr-TR" smtClean="0"/>
              <a:t>Sirsine balanit: Reitter Sendromu</a:t>
            </a:r>
          </a:p>
          <a:p>
            <a:pPr lvl="1" eaLnBrk="1" hangingPunct="1"/>
            <a:r>
              <a:rPr lang="tr-TR" smtClean="0"/>
              <a:t>Skrotal ağrılı ülser</a:t>
            </a:r>
          </a:p>
          <a:p>
            <a:pPr lvl="1" eaLnBrk="1" hangingPunct="1"/>
            <a:endParaRPr lang="tr-TR" smtClean="0"/>
          </a:p>
          <a:p>
            <a:pPr eaLnBrk="1" hangingPunct="1"/>
            <a:r>
              <a:rPr lang="tr-TR" sz="3600" smtClean="0"/>
              <a:t>Kardiyovasküler tutulum</a:t>
            </a:r>
          </a:p>
          <a:p>
            <a:pPr lvl="1" eaLnBrk="1" hangingPunct="1"/>
            <a:r>
              <a:rPr lang="tr-TR" smtClean="0"/>
              <a:t>Perikardit: RA,SLE</a:t>
            </a:r>
          </a:p>
          <a:p>
            <a:pPr lvl="1" eaLnBrk="1" hangingPunct="1"/>
            <a:r>
              <a:rPr lang="tr-TR" smtClean="0"/>
              <a:t>AY: Geç dönemde AS</a:t>
            </a:r>
          </a:p>
          <a:p>
            <a:pPr lvl="1" eaLnBrk="1" hangingPunct="1"/>
            <a:r>
              <a:rPr lang="tr-TR" smtClean="0"/>
              <a:t>Kardiyomyopati: PSS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İçerik Yer Tutucusu 2"/>
          <p:cNvSpPr>
            <a:spLocks noGrp="1"/>
          </p:cNvSpPr>
          <p:nvPr>
            <p:ph idx="1"/>
          </p:nvPr>
        </p:nvSpPr>
        <p:spPr>
          <a:xfrm>
            <a:off x="468313" y="404813"/>
            <a:ext cx="8229600" cy="5903912"/>
          </a:xfrm>
        </p:spPr>
        <p:txBody>
          <a:bodyPr/>
          <a:lstStyle/>
          <a:p>
            <a:pPr eaLnBrk="1" hangingPunct="1"/>
            <a:r>
              <a:rPr lang="tr-TR" smtClean="0"/>
              <a:t>GİS belirtileri</a:t>
            </a:r>
          </a:p>
          <a:p>
            <a:pPr lvl="1" eaLnBrk="1" hangingPunct="1"/>
            <a:r>
              <a:rPr lang="tr-TR" sz="2400" smtClean="0"/>
              <a:t>Yutma güçlüğü: PSS, DM/PM</a:t>
            </a:r>
          </a:p>
          <a:p>
            <a:pPr lvl="1" eaLnBrk="1" hangingPunct="1"/>
            <a:r>
              <a:rPr lang="tr-TR" sz="2400" smtClean="0"/>
              <a:t>Diare, malabsorbsiyon: İBH, Amiloidoz, Metotreksat, Kolşisin</a:t>
            </a:r>
          </a:p>
          <a:p>
            <a:pPr lvl="1" eaLnBrk="1" hangingPunct="1"/>
            <a:r>
              <a:rPr lang="tr-TR" sz="2400" smtClean="0"/>
              <a:t>Kolonda antimezenterik yerleşimli geniş ağızlı divertikül: PSS</a:t>
            </a:r>
          </a:p>
          <a:p>
            <a:pPr lvl="1" eaLnBrk="1" hangingPunct="1"/>
            <a:r>
              <a:rPr lang="tr-TR" sz="2400" smtClean="0"/>
              <a:t>Bilier siroz: PSS</a:t>
            </a:r>
          </a:p>
          <a:p>
            <a:pPr lvl="1" eaLnBrk="1" hangingPunct="1"/>
            <a:endParaRPr lang="tr-TR" sz="2400" smtClean="0"/>
          </a:p>
          <a:p>
            <a:pPr eaLnBrk="1" hangingPunct="1"/>
            <a:r>
              <a:rPr lang="tr-TR" smtClean="0"/>
              <a:t>Nörolojik belirtiler</a:t>
            </a:r>
          </a:p>
          <a:p>
            <a:pPr lvl="1" eaLnBrk="1" hangingPunct="1"/>
            <a:r>
              <a:rPr lang="tr-TR" sz="2400" smtClean="0"/>
              <a:t>Periferik nöropati: Vaskülit, Tuzak nöropatisi</a:t>
            </a:r>
          </a:p>
          <a:p>
            <a:pPr lvl="1" eaLnBrk="1" hangingPunct="1"/>
            <a:r>
              <a:rPr lang="tr-TR" sz="2400" smtClean="0"/>
              <a:t>Mononöritis multiplex: PAN</a:t>
            </a:r>
          </a:p>
          <a:p>
            <a:pPr lvl="1" eaLnBrk="1" hangingPunct="1"/>
            <a:r>
              <a:rPr lang="tr-TR" sz="2400" smtClean="0"/>
              <a:t>Konvülsiyon: SLE, Vaskülit</a:t>
            </a:r>
          </a:p>
          <a:p>
            <a:pPr lvl="1" eaLnBrk="1" hangingPunct="1"/>
            <a:r>
              <a:rPr lang="tr-TR" sz="2400" smtClean="0"/>
              <a:t>İbuprofen: Asptik menejit.</a:t>
            </a:r>
          </a:p>
          <a:p>
            <a:pPr eaLnBrk="1" hangingPunct="1"/>
            <a:endParaRPr lang="tr-TR"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Başlık 1"/>
          <p:cNvSpPr>
            <a:spLocks noGrp="1"/>
          </p:cNvSpPr>
          <p:nvPr>
            <p:ph type="title"/>
          </p:nvPr>
        </p:nvSpPr>
        <p:spPr/>
        <p:txBody>
          <a:bodyPr/>
          <a:lstStyle/>
          <a:p>
            <a:r>
              <a:rPr lang="tr-TR" smtClean="0">
                <a:latin typeface="Calibri" pitchFamily="34" charset="0"/>
              </a:rPr>
              <a:t>Fizik Muayene</a:t>
            </a:r>
          </a:p>
        </p:txBody>
      </p:sp>
      <p:sp>
        <p:nvSpPr>
          <p:cNvPr id="110594" name="İçerik Yer Tutucusu 2"/>
          <p:cNvSpPr>
            <a:spLocks noGrp="1"/>
          </p:cNvSpPr>
          <p:nvPr>
            <p:ph idx="1"/>
          </p:nvPr>
        </p:nvSpPr>
        <p:spPr>
          <a:xfrm>
            <a:off x="457200" y="1412875"/>
            <a:ext cx="8229600" cy="4713288"/>
          </a:xfrm>
        </p:spPr>
        <p:txBody>
          <a:bodyPr/>
          <a:lstStyle/>
          <a:p>
            <a:r>
              <a:rPr lang="tr-TR" sz="2400" smtClean="0">
                <a:latin typeface="Calibri" pitchFamily="34" charset="0"/>
              </a:rPr>
              <a:t>İNSPEKSİYON</a:t>
            </a:r>
          </a:p>
          <a:p>
            <a:pPr lvl="1"/>
            <a:r>
              <a:rPr lang="tr-TR" sz="2000" smtClean="0">
                <a:latin typeface="Calibri" pitchFamily="34" charset="0"/>
              </a:rPr>
              <a:t>Yürüyüş, postür, günlük aktiviteler</a:t>
            </a:r>
          </a:p>
          <a:p>
            <a:pPr lvl="1"/>
            <a:r>
              <a:rPr lang="tr-TR" sz="2000" smtClean="0">
                <a:latin typeface="Calibri" pitchFamily="34" charset="0"/>
              </a:rPr>
              <a:t>Hareketlerde yavaşlama veya hızlanma</a:t>
            </a:r>
          </a:p>
          <a:p>
            <a:pPr lvl="1"/>
            <a:r>
              <a:rPr lang="tr-TR" sz="2000" smtClean="0">
                <a:latin typeface="Calibri" pitchFamily="34" charset="0"/>
              </a:rPr>
              <a:t>Omurgada kifoz, skolyoz, hiperlordoz </a:t>
            </a:r>
          </a:p>
          <a:p>
            <a:pPr lvl="1"/>
            <a:r>
              <a:rPr lang="tr-TR" sz="2000" smtClean="0">
                <a:latin typeface="Calibri" pitchFamily="34" charset="0"/>
              </a:rPr>
              <a:t>Eklemlerde şişlik, kızarıklık, deformite, kaslarda atrofi</a:t>
            </a:r>
          </a:p>
          <a:p>
            <a:pPr lvl="1"/>
            <a:r>
              <a:rPr lang="tr-TR" sz="2000" smtClean="0">
                <a:latin typeface="Calibri" pitchFamily="34" charset="0"/>
              </a:rPr>
              <a:t>Deri döküntüsü, kıllanmada artma veya azalma, tırnak bozukluğu, saç dökülmesi, stria, maske yüz, fasiyal eritem vb </a:t>
            </a:r>
          </a:p>
          <a:p>
            <a:pPr lvl="1"/>
            <a:r>
              <a:rPr lang="tr-TR" sz="2000" smtClean="0">
                <a:latin typeface="Calibri" pitchFamily="34" charset="0"/>
              </a:rPr>
              <a:t>Ekstremite uç kısımlarda solukluk, morarma, raynoud fenomeni</a:t>
            </a:r>
          </a:p>
          <a:p>
            <a:pPr lvl="1"/>
            <a:r>
              <a:rPr lang="tr-TR" sz="2000" smtClean="0">
                <a:latin typeface="Calibri" pitchFamily="34" charset="0"/>
              </a:rPr>
              <a:t>Oral aft, genital ülser</a:t>
            </a:r>
          </a:p>
          <a:p>
            <a:pPr lvl="1"/>
            <a:r>
              <a:rPr lang="tr-TR" sz="2000" smtClean="0">
                <a:latin typeface="Calibri" pitchFamily="34" charset="0"/>
              </a:rPr>
              <a:t>Gözlerde kızarma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İçerik Yer Tutucusu 2"/>
          <p:cNvSpPr>
            <a:spLocks noGrp="1"/>
          </p:cNvSpPr>
          <p:nvPr>
            <p:ph idx="1"/>
          </p:nvPr>
        </p:nvSpPr>
        <p:spPr>
          <a:xfrm>
            <a:off x="457200" y="692150"/>
            <a:ext cx="8229600" cy="5976938"/>
          </a:xfrm>
        </p:spPr>
        <p:txBody>
          <a:bodyPr/>
          <a:lstStyle/>
          <a:p>
            <a:r>
              <a:rPr lang="tr-TR" sz="2000" smtClean="0">
                <a:latin typeface="Calibri" pitchFamily="34" charset="0"/>
              </a:rPr>
              <a:t>PALPASYON</a:t>
            </a:r>
          </a:p>
          <a:p>
            <a:pPr lvl="1"/>
            <a:r>
              <a:rPr lang="tr-TR" sz="2000" smtClean="0">
                <a:latin typeface="Calibri" pitchFamily="34" charset="0"/>
              </a:rPr>
              <a:t>Eklem hareket açıklığı  (aktif ve pasif),    Kısıtlanma / Hipermobilite / İnstabilite</a:t>
            </a:r>
          </a:p>
          <a:p>
            <a:pPr lvl="1"/>
            <a:r>
              <a:rPr lang="tr-TR" sz="2000" smtClean="0">
                <a:latin typeface="Calibri" pitchFamily="34" charset="0"/>
              </a:rPr>
              <a:t>Hareket sırasında ağrı, hassasiyet</a:t>
            </a:r>
          </a:p>
          <a:p>
            <a:pPr lvl="1"/>
            <a:r>
              <a:rPr lang="tr-TR" sz="2000" smtClean="0">
                <a:latin typeface="Calibri" pitchFamily="34" charset="0"/>
              </a:rPr>
              <a:t>Eklemlerde ısı artışı / ekstremitelerde soğukluk</a:t>
            </a:r>
          </a:p>
          <a:p>
            <a:pPr lvl="1"/>
            <a:r>
              <a:rPr lang="tr-TR" sz="2000" smtClean="0">
                <a:latin typeface="Calibri" pitchFamily="34" charset="0"/>
              </a:rPr>
              <a:t>Eklemde sıvı birikimi; effüzyon, patellar şok, ballotman</a:t>
            </a:r>
          </a:p>
          <a:p>
            <a:pPr lvl="1"/>
            <a:r>
              <a:rPr lang="tr-TR" sz="2000" smtClean="0">
                <a:latin typeface="Calibri" pitchFamily="34" charset="0"/>
              </a:rPr>
              <a:t>Krepitasyon veya kragman</a:t>
            </a:r>
          </a:p>
          <a:p>
            <a:pPr lvl="1"/>
            <a:r>
              <a:rPr lang="tr-TR" sz="2000" smtClean="0">
                <a:latin typeface="Calibri" pitchFamily="34" charset="0"/>
              </a:rPr>
              <a:t>Yumuşak doku şişliği;  Bursit, tendinit, pannikülit, abse vs</a:t>
            </a:r>
          </a:p>
          <a:p>
            <a:pPr lvl="1"/>
            <a:r>
              <a:rPr lang="tr-TR" sz="2000" smtClean="0">
                <a:latin typeface="Calibri" pitchFamily="34" charset="0"/>
              </a:rPr>
              <a:t>Nodüller;  Haberden, Bouchard, deri altı nodülleri</a:t>
            </a:r>
          </a:p>
          <a:p>
            <a:pPr lvl="1"/>
            <a:r>
              <a:rPr lang="tr-TR" sz="2000" smtClean="0">
                <a:latin typeface="Calibri" pitchFamily="34" charset="0"/>
              </a:rPr>
              <a:t>Hassas noktalar;  Lateral-medial epikondilit, tetik nokta, hassas nokta</a:t>
            </a:r>
          </a:p>
          <a:p>
            <a:pPr lvl="1"/>
            <a:r>
              <a:rPr lang="tr-TR" sz="2000" smtClean="0">
                <a:latin typeface="Calibri" pitchFamily="34" charset="0"/>
              </a:rPr>
              <a:t>Ekstremiteler arasında uzunluk farkı</a:t>
            </a:r>
          </a:p>
          <a:p>
            <a:pPr lvl="1"/>
            <a:r>
              <a:rPr lang="tr-TR" sz="2000" smtClean="0">
                <a:latin typeface="Calibri" pitchFamily="34" charset="0"/>
              </a:rPr>
              <a:t>Eklemin tüm yönlerinde duyarlılık:Gerçek eklem patolojisidir.</a:t>
            </a:r>
          </a:p>
          <a:p>
            <a:pPr lvl="1"/>
            <a:r>
              <a:rPr lang="tr-TR" sz="2000" smtClean="0">
                <a:latin typeface="Calibri" pitchFamily="34" charset="0"/>
              </a:rPr>
              <a:t>Periartiküler noktasal duyarlılık:Bursit ve entesopati</a:t>
            </a:r>
          </a:p>
          <a:p>
            <a:pPr lvl="1"/>
            <a:r>
              <a:rPr lang="tr-TR" sz="2000" smtClean="0">
                <a:latin typeface="Calibri" pitchFamily="34" charset="0"/>
              </a:rPr>
              <a:t>Eklem hattı içinde lokalize duyarlılık: İntrakapsüler patoloji(Meniskus yırtığı)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Başlık 1"/>
          <p:cNvSpPr>
            <a:spLocks noGrp="1"/>
          </p:cNvSpPr>
          <p:nvPr>
            <p:ph type="title"/>
          </p:nvPr>
        </p:nvSpPr>
        <p:spPr/>
        <p:txBody>
          <a:bodyPr/>
          <a:lstStyle/>
          <a:p>
            <a:pPr eaLnBrk="1" hangingPunct="1"/>
            <a:r>
              <a:rPr lang="tr-TR" smtClean="0"/>
              <a:t>Yakınmalar</a:t>
            </a:r>
          </a:p>
        </p:txBody>
      </p:sp>
      <p:sp>
        <p:nvSpPr>
          <p:cNvPr id="60418" name="İçerik Yer Tutucusu 2"/>
          <p:cNvSpPr>
            <a:spLocks noGrp="1"/>
          </p:cNvSpPr>
          <p:nvPr>
            <p:ph idx="1"/>
          </p:nvPr>
        </p:nvSpPr>
        <p:spPr>
          <a:xfrm>
            <a:off x="457200" y="1600200"/>
            <a:ext cx="8229600" cy="4852988"/>
          </a:xfrm>
        </p:spPr>
        <p:txBody>
          <a:bodyPr/>
          <a:lstStyle/>
          <a:p>
            <a:pPr eaLnBrk="1" hangingPunct="1"/>
            <a:r>
              <a:rPr lang="tr-TR" smtClean="0"/>
              <a:t>AĞRI </a:t>
            </a:r>
          </a:p>
          <a:p>
            <a:pPr lvl="1" eaLnBrk="1" hangingPunct="1"/>
            <a:r>
              <a:rPr lang="tr-TR" smtClean="0"/>
              <a:t>daha çok eklem ağrısı, hastaların çoğunun önde gelen yakınmasıdır. (%80)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Başlık 1"/>
          <p:cNvSpPr>
            <a:spLocks noGrp="1"/>
          </p:cNvSpPr>
          <p:nvPr>
            <p:ph type="title"/>
          </p:nvPr>
        </p:nvSpPr>
        <p:spPr/>
        <p:txBody>
          <a:bodyPr/>
          <a:lstStyle/>
          <a:p>
            <a:endParaRPr lang="tr-TR" smtClean="0"/>
          </a:p>
        </p:txBody>
      </p:sp>
      <p:sp>
        <p:nvSpPr>
          <p:cNvPr id="112642" name="İçerik Yer Tutucusu 2"/>
          <p:cNvSpPr>
            <a:spLocks noGrp="1"/>
          </p:cNvSpPr>
          <p:nvPr>
            <p:ph idx="1"/>
          </p:nvPr>
        </p:nvSpPr>
        <p:spPr/>
        <p:txBody>
          <a:bodyPr/>
          <a:lstStyle/>
          <a:p>
            <a:r>
              <a:rPr lang="tr-TR" smtClean="0">
                <a:latin typeface="Calibri" pitchFamily="34" charset="0"/>
              </a:rPr>
              <a:t>KAS MUAYENESİ</a:t>
            </a:r>
          </a:p>
          <a:p>
            <a:r>
              <a:rPr lang="tr-TR" smtClean="0">
                <a:latin typeface="Calibri" pitchFamily="34" charset="0"/>
              </a:rPr>
              <a:t>NÖROLOJİK MUAYENE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a:xfrm>
            <a:off x="609600" y="0"/>
            <a:ext cx="8229600" cy="762000"/>
          </a:xfrm>
        </p:spPr>
        <p:txBody>
          <a:bodyPr/>
          <a:lstStyle/>
          <a:p>
            <a:pPr eaLnBrk="1" hangingPunct="1"/>
            <a:r>
              <a:rPr lang="tr-TR" sz="2800" b="1" smtClean="0"/>
              <a:t>ÖZEL TESTLER</a:t>
            </a:r>
          </a:p>
        </p:txBody>
      </p:sp>
      <p:sp>
        <p:nvSpPr>
          <p:cNvPr id="113666" name="Rectangle 3"/>
          <p:cNvSpPr>
            <a:spLocks noGrp="1" noChangeArrowheads="1"/>
          </p:cNvSpPr>
          <p:nvPr>
            <p:ph type="body" idx="1"/>
          </p:nvPr>
        </p:nvSpPr>
        <p:spPr>
          <a:xfrm>
            <a:off x="228600" y="609600"/>
            <a:ext cx="8458200" cy="6248400"/>
          </a:xfrm>
        </p:spPr>
        <p:txBody>
          <a:bodyPr/>
          <a:lstStyle/>
          <a:p>
            <a:pPr eaLnBrk="1" hangingPunct="1">
              <a:lnSpc>
                <a:spcPct val="80000"/>
              </a:lnSpc>
            </a:pPr>
            <a:r>
              <a:rPr lang="tr-TR" altLang="tr-TR" sz="1400" b="1" smtClean="0"/>
              <a:t>Laseque testi</a:t>
            </a:r>
          </a:p>
          <a:p>
            <a:pPr eaLnBrk="1" hangingPunct="1">
              <a:lnSpc>
                <a:spcPct val="80000"/>
              </a:lnSpc>
            </a:pPr>
            <a:r>
              <a:rPr lang="tr-TR" altLang="tr-TR" sz="1400" b="1" smtClean="0"/>
              <a:t>Breggard bulgusu</a:t>
            </a:r>
          </a:p>
          <a:p>
            <a:pPr eaLnBrk="1" hangingPunct="1">
              <a:lnSpc>
                <a:spcPct val="80000"/>
              </a:lnSpc>
            </a:pPr>
            <a:r>
              <a:rPr lang="tr-TR" altLang="tr-TR" sz="1400" b="1" smtClean="0"/>
              <a:t>Valleks noktaları</a:t>
            </a:r>
          </a:p>
          <a:p>
            <a:pPr eaLnBrk="1" hangingPunct="1">
              <a:lnSpc>
                <a:spcPct val="80000"/>
              </a:lnSpc>
            </a:pPr>
            <a:r>
              <a:rPr lang="tr-TR" altLang="tr-TR" sz="1400" b="1" smtClean="0"/>
              <a:t>FABER/FADIR testi ( kalça ekl)</a:t>
            </a:r>
          </a:p>
          <a:p>
            <a:pPr eaLnBrk="1" hangingPunct="1">
              <a:lnSpc>
                <a:spcPct val="80000"/>
              </a:lnSpc>
            </a:pPr>
            <a:r>
              <a:rPr lang="tr-TR" altLang="tr-TR" sz="1400" b="1" smtClean="0"/>
              <a:t>Femoral germe testi</a:t>
            </a:r>
          </a:p>
          <a:p>
            <a:pPr eaLnBrk="1" hangingPunct="1">
              <a:lnSpc>
                <a:spcPct val="80000"/>
              </a:lnSpc>
            </a:pPr>
            <a:endParaRPr lang="tr-TR" altLang="tr-TR" sz="1400" b="1" smtClean="0"/>
          </a:p>
          <a:p>
            <a:pPr eaLnBrk="1" hangingPunct="1">
              <a:lnSpc>
                <a:spcPct val="80000"/>
              </a:lnSpc>
            </a:pPr>
            <a:r>
              <a:rPr lang="tr-TR" altLang="tr-TR" sz="1400" b="1" smtClean="0"/>
              <a:t>Schober testi</a:t>
            </a:r>
          </a:p>
          <a:p>
            <a:pPr eaLnBrk="1" hangingPunct="1">
              <a:lnSpc>
                <a:spcPct val="80000"/>
              </a:lnSpc>
            </a:pPr>
            <a:r>
              <a:rPr lang="tr-TR" altLang="tr-TR" sz="1400" b="1" smtClean="0"/>
              <a:t>Sakroiliak kompresyon testi</a:t>
            </a:r>
          </a:p>
          <a:p>
            <a:pPr eaLnBrk="1" hangingPunct="1">
              <a:lnSpc>
                <a:spcPct val="80000"/>
              </a:lnSpc>
            </a:pPr>
            <a:r>
              <a:rPr lang="tr-TR" altLang="tr-TR" sz="1400" b="1" smtClean="0"/>
              <a:t>Mennel testi </a:t>
            </a:r>
          </a:p>
          <a:p>
            <a:pPr eaLnBrk="1" hangingPunct="1">
              <a:lnSpc>
                <a:spcPct val="80000"/>
              </a:lnSpc>
            </a:pPr>
            <a:r>
              <a:rPr lang="tr-TR" altLang="tr-TR" sz="1400" b="1" smtClean="0"/>
              <a:t>Trandelenburg testi</a:t>
            </a:r>
          </a:p>
          <a:p>
            <a:pPr eaLnBrk="1" hangingPunct="1">
              <a:lnSpc>
                <a:spcPct val="80000"/>
              </a:lnSpc>
            </a:pPr>
            <a:endParaRPr lang="tr-TR" altLang="tr-TR" sz="1400" b="1" smtClean="0"/>
          </a:p>
          <a:p>
            <a:pPr eaLnBrk="1" hangingPunct="1">
              <a:lnSpc>
                <a:spcPct val="80000"/>
              </a:lnSpc>
            </a:pPr>
            <a:r>
              <a:rPr lang="tr-TR" altLang="tr-TR" sz="1400" b="1" smtClean="0"/>
              <a:t>Apley testi</a:t>
            </a:r>
          </a:p>
          <a:p>
            <a:pPr eaLnBrk="1" hangingPunct="1">
              <a:lnSpc>
                <a:spcPct val="80000"/>
              </a:lnSpc>
            </a:pPr>
            <a:r>
              <a:rPr lang="tr-TR" altLang="tr-TR" sz="1400" b="1" smtClean="0"/>
              <a:t>Mc murray</a:t>
            </a:r>
          </a:p>
          <a:p>
            <a:pPr eaLnBrk="1" hangingPunct="1">
              <a:lnSpc>
                <a:spcPct val="80000"/>
              </a:lnSpc>
            </a:pPr>
            <a:r>
              <a:rPr lang="tr-TR" altLang="tr-TR" sz="1400" b="1" smtClean="0"/>
              <a:t>Ön çekmece testi</a:t>
            </a:r>
          </a:p>
          <a:p>
            <a:pPr eaLnBrk="1" hangingPunct="1">
              <a:lnSpc>
                <a:spcPct val="80000"/>
              </a:lnSpc>
            </a:pPr>
            <a:endParaRPr lang="tr-TR" altLang="tr-TR" sz="1400" b="1" smtClean="0"/>
          </a:p>
          <a:p>
            <a:pPr eaLnBrk="1" hangingPunct="1">
              <a:lnSpc>
                <a:spcPct val="80000"/>
              </a:lnSpc>
            </a:pPr>
            <a:r>
              <a:rPr lang="tr-TR" altLang="tr-TR" sz="1400" b="1" smtClean="0"/>
              <a:t>Yergason testi</a:t>
            </a:r>
          </a:p>
          <a:p>
            <a:pPr eaLnBrk="1" hangingPunct="1">
              <a:lnSpc>
                <a:spcPct val="80000"/>
              </a:lnSpc>
            </a:pPr>
            <a:r>
              <a:rPr lang="tr-TR" altLang="tr-TR" sz="1400" b="1" smtClean="0"/>
              <a:t>Jobe testi</a:t>
            </a:r>
          </a:p>
          <a:p>
            <a:pPr eaLnBrk="1" hangingPunct="1">
              <a:lnSpc>
                <a:spcPct val="80000"/>
              </a:lnSpc>
            </a:pPr>
            <a:r>
              <a:rPr lang="tr-TR" altLang="tr-TR" sz="1400" b="1" smtClean="0"/>
              <a:t>Neer testi</a:t>
            </a:r>
          </a:p>
          <a:p>
            <a:pPr eaLnBrk="1" hangingPunct="1">
              <a:lnSpc>
                <a:spcPct val="80000"/>
              </a:lnSpc>
            </a:pPr>
            <a:r>
              <a:rPr lang="tr-TR" altLang="tr-TR" sz="1400" b="1" smtClean="0"/>
              <a:t>Hawkins testi</a:t>
            </a:r>
          </a:p>
          <a:p>
            <a:pPr eaLnBrk="1" hangingPunct="1">
              <a:lnSpc>
                <a:spcPct val="80000"/>
              </a:lnSpc>
            </a:pPr>
            <a:r>
              <a:rPr lang="tr-TR" altLang="tr-TR" sz="1400" b="1" smtClean="0"/>
              <a:t>Ağrılı ark belirtisi</a:t>
            </a:r>
          </a:p>
          <a:p>
            <a:pPr eaLnBrk="1" hangingPunct="1">
              <a:lnSpc>
                <a:spcPct val="80000"/>
              </a:lnSpc>
            </a:pPr>
            <a:endParaRPr lang="tr-TR" altLang="tr-TR" sz="1400" b="1" smtClean="0"/>
          </a:p>
          <a:p>
            <a:pPr eaLnBrk="1" hangingPunct="1">
              <a:lnSpc>
                <a:spcPct val="80000"/>
              </a:lnSpc>
            </a:pPr>
            <a:r>
              <a:rPr lang="tr-TR" altLang="tr-TR" sz="1400" b="1" smtClean="0"/>
              <a:t>Lateral epikondilit stres testi</a:t>
            </a:r>
          </a:p>
          <a:p>
            <a:pPr eaLnBrk="1" hangingPunct="1">
              <a:lnSpc>
                <a:spcPct val="80000"/>
              </a:lnSpc>
            </a:pPr>
            <a:r>
              <a:rPr lang="tr-TR" altLang="tr-TR" sz="1400" b="1" smtClean="0"/>
              <a:t>Medial epikondilit stres testi</a:t>
            </a:r>
          </a:p>
          <a:p>
            <a:pPr eaLnBrk="1" hangingPunct="1">
              <a:lnSpc>
                <a:spcPct val="80000"/>
              </a:lnSpc>
            </a:pPr>
            <a:r>
              <a:rPr lang="tr-TR" altLang="tr-TR" sz="1400" b="1" smtClean="0"/>
              <a:t>Kubital tinnel testi </a:t>
            </a:r>
          </a:p>
          <a:p>
            <a:pPr eaLnBrk="1" hangingPunct="1">
              <a:lnSpc>
                <a:spcPct val="80000"/>
              </a:lnSpc>
            </a:pPr>
            <a:endParaRPr lang="tr-TR" altLang="tr-TR" sz="1400" b="1" smtClean="0"/>
          </a:p>
          <a:p>
            <a:pPr eaLnBrk="1" hangingPunct="1">
              <a:lnSpc>
                <a:spcPct val="80000"/>
              </a:lnSpc>
            </a:pPr>
            <a:r>
              <a:rPr lang="tr-TR" altLang="tr-TR" sz="1400" b="1" smtClean="0"/>
              <a:t>Phalen</a:t>
            </a:r>
          </a:p>
          <a:p>
            <a:pPr eaLnBrk="1" hangingPunct="1">
              <a:lnSpc>
                <a:spcPct val="80000"/>
              </a:lnSpc>
            </a:pPr>
            <a:r>
              <a:rPr lang="tr-TR" altLang="tr-TR" sz="1400" b="1" smtClean="0"/>
              <a:t>Tinnel testi</a:t>
            </a:r>
          </a:p>
          <a:p>
            <a:pPr eaLnBrk="1" hangingPunct="1">
              <a:lnSpc>
                <a:spcPct val="80000"/>
              </a:lnSpc>
            </a:pPr>
            <a:r>
              <a:rPr lang="tr-TR" altLang="tr-TR" sz="1400" b="1" smtClean="0"/>
              <a:t>Finkelstain testi</a:t>
            </a:r>
          </a:p>
          <a:p>
            <a:pPr eaLnBrk="1" hangingPunct="1">
              <a:lnSpc>
                <a:spcPct val="80000"/>
              </a:lnSpc>
            </a:pPr>
            <a:r>
              <a:rPr lang="tr-TR" altLang="tr-TR" sz="1400" b="1" smtClean="0"/>
              <a:t>Hipermobilite skoru</a:t>
            </a:r>
          </a:p>
          <a:p>
            <a:pPr eaLnBrk="1" hangingPunct="1">
              <a:lnSpc>
                <a:spcPct val="80000"/>
              </a:lnSpc>
            </a:pPr>
            <a:endParaRPr lang="tr-TR" altLang="tr-TR" sz="1400" b="1" smtClean="0"/>
          </a:p>
          <a:p>
            <a:pPr eaLnBrk="1" hangingPunct="1">
              <a:lnSpc>
                <a:spcPct val="80000"/>
              </a:lnSpc>
            </a:pPr>
            <a:endParaRPr lang="tr-TR" altLang="tr-TR" sz="1400" b="1" smtClean="0"/>
          </a:p>
          <a:p>
            <a:pPr eaLnBrk="1" hangingPunct="1">
              <a:lnSpc>
                <a:spcPct val="80000"/>
              </a:lnSpc>
            </a:pPr>
            <a:endParaRPr lang="tr-TR" altLang="tr-TR" sz="1400" b="1" smtClean="0"/>
          </a:p>
        </p:txBody>
      </p:sp>
      <p:sp>
        <p:nvSpPr>
          <p:cNvPr id="113667" name="AutoShape 5"/>
          <p:cNvSpPr>
            <a:spLocks/>
          </p:cNvSpPr>
          <p:nvPr/>
        </p:nvSpPr>
        <p:spPr bwMode="auto">
          <a:xfrm>
            <a:off x="2743200" y="609600"/>
            <a:ext cx="1066800" cy="1066800"/>
          </a:xfrm>
          <a:prstGeom prst="rightBrace">
            <a:avLst>
              <a:gd name="adj1" fmla="val 8333"/>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68" name="AutoShape 6"/>
          <p:cNvSpPr>
            <a:spLocks/>
          </p:cNvSpPr>
          <p:nvPr/>
        </p:nvSpPr>
        <p:spPr bwMode="auto">
          <a:xfrm>
            <a:off x="2819400" y="1828800"/>
            <a:ext cx="609600" cy="914400"/>
          </a:xfrm>
          <a:prstGeom prst="rightBrace">
            <a:avLst>
              <a:gd name="adj1" fmla="val 12500"/>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69" name="AutoShape 7"/>
          <p:cNvSpPr>
            <a:spLocks/>
          </p:cNvSpPr>
          <p:nvPr/>
        </p:nvSpPr>
        <p:spPr bwMode="auto">
          <a:xfrm>
            <a:off x="2057400" y="3810000"/>
            <a:ext cx="381000" cy="1066800"/>
          </a:xfrm>
          <a:prstGeom prst="rightBrace">
            <a:avLst>
              <a:gd name="adj1" fmla="val 23333"/>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0" name="AutoShape 8"/>
          <p:cNvSpPr>
            <a:spLocks/>
          </p:cNvSpPr>
          <p:nvPr/>
        </p:nvSpPr>
        <p:spPr bwMode="auto">
          <a:xfrm>
            <a:off x="2209800" y="2971800"/>
            <a:ext cx="228600" cy="609600"/>
          </a:xfrm>
          <a:prstGeom prst="rightBrace">
            <a:avLst>
              <a:gd name="adj1" fmla="val 22222"/>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1" name="AutoShape 10"/>
          <p:cNvSpPr>
            <a:spLocks/>
          </p:cNvSpPr>
          <p:nvPr/>
        </p:nvSpPr>
        <p:spPr bwMode="auto">
          <a:xfrm>
            <a:off x="3124200" y="4953000"/>
            <a:ext cx="228600" cy="762000"/>
          </a:xfrm>
          <a:prstGeom prst="rightBrace">
            <a:avLst>
              <a:gd name="adj1" fmla="val 27778"/>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2" name="Text Box 11"/>
          <p:cNvSpPr txBox="1">
            <a:spLocks noChangeArrowheads="1"/>
          </p:cNvSpPr>
          <p:nvPr/>
        </p:nvSpPr>
        <p:spPr bwMode="auto">
          <a:xfrm>
            <a:off x="3946525" y="950913"/>
            <a:ext cx="1403350" cy="366712"/>
          </a:xfrm>
          <a:prstGeom prst="rect">
            <a:avLst/>
          </a:prstGeom>
          <a:noFill/>
          <a:ln w="9525">
            <a:noFill/>
            <a:miter lim="800000"/>
            <a:headEnd/>
            <a:tailEnd/>
          </a:ln>
        </p:spPr>
        <p:txBody>
          <a:bodyPr wrap="none">
            <a:spAutoFit/>
          </a:bodyPr>
          <a:lstStyle/>
          <a:p>
            <a:r>
              <a:rPr lang="tr-TR" altLang="tr-TR" b="1">
                <a:cs typeface="Arial" charset="0"/>
              </a:rPr>
              <a:t>Bel bölgesi</a:t>
            </a:r>
          </a:p>
        </p:txBody>
      </p:sp>
      <p:sp>
        <p:nvSpPr>
          <p:cNvPr id="113673" name="Text Box 12"/>
          <p:cNvSpPr txBox="1">
            <a:spLocks noChangeArrowheads="1"/>
          </p:cNvSpPr>
          <p:nvPr/>
        </p:nvSpPr>
        <p:spPr bwMode="auto">
          <a:xfrm>
            <a:off x="3641725" y="2093913"/>
            <a:ext cx="1631950" cy="366712"/>
          </a:xfrm>
          <a:prstGeom prst="rect">
            <a:avLst/>
          </a:prstGeom>
          <a:noFill/>
          <a:ln w="9525">
            <a:noFill/>
            <a:miter lim="800000"/>
            <a:headEnd/>
            <a:tailEnd/>
          </a:ln>
        </p:spPr>
        <p:txBody>
          <a:bodyPr wrap="none">
            <a:spAutoFit/>
          </a:bodyPr>
          <a:lstStyle/>
          <a:p>
            <a:r>
              <a:rPr lang="tr-TR" altLang="tr-TR" b="1">
                <a:cs typeface="Arial" charset="0"/>
              </a:rPr>
              <a:t>Gluteal bölge</a:t>
            </a:r>
          </a:p>
        </p:txBody>
      </p:sp>
      <p:sp>
        <p:nvSpPr>
          <p:cNvPr id="113674" name="Text Box 13"/>
          <p:cNvSpPr txBox="1">
            <a:spLocks noChangeArrowheads="1"/>
          </p:cNvSpPr>
          <p:nvPr/>
        </p:nvSpPr>
        <p:spPr bwMode="auto">
          <a:xfrm>
            <a:off x="2803525" y="3160713"/>
            <a:ext cx="590550" cy="366712"/>
          </a:xfrm>
          <a:prstGeom prst="rect">
            <a:avLst/>
          </a:prstGeom>
          <a:noFill/>
          <a:ln w="9525">
            <a:noFill/>
            <a:miter lim="800000"/>
            <a:headEnd/>
            <a:tailEnd/>
          </a:ln>
        </p:spPr>
        <p:txBody>
          <a:bodyPr wrap="none">
            <a:spAutoFit/>
          </a:bodyPr>
          <a:lstStyle/>
          <a:p>
            <a:r>
              <a:rPr lang="tr-TR" altLang="tr-TR" b="1">
                <a:cs typeface="Arial" charset="0"/>
              </a:rPr>
              <a:t>Diz </a:t>
            </a:r>
          </a:p>
        </p:txBody>
      </p:sp>
      <p:sp>
        <p:nvSpPr>
          <p:cNvPr id="113675" name="Text Box 14"/>
          <p:cNvSpPr txBox="1">
            <a:spLocks noChangeArrowheads="1"/>
          </p:cNvSpPr>
          <p:nvPr/>
        </p:nvSpPr>
        <p:spPr bwMode="auto">
          <a:xfrm>
            <a:off x="2727325" y="4151313"/>
            <a:ext cx="882650" cy="366712"/>
          </a:xfrm>
          <a:prstGeom prst="rect">
            <a:avLst/>
          </a:prstGeom>
          <a:noFill/>
          <a:ln w="9525">
            <a:noFill/>
            <a:miter lim="800000"/>
            <a:headEnd/>
            <a:tailEnd/>
          </a:ln>
        </p:spPr>
        <p:txBody>
          <a:bodyPr wrap="none">
            <a:spAutoFit/>
          </a:bodyPr>
          <a:lstStyle/>
          <a:p>
            <a:r>
              <a:rPr lang="tr-TR" altLang="tr-TR" b="1">
                <a:cs typeface="Arial" charset="0"/>
              </a:rPr>
              <a:t>Omuz </a:t>
            </a:r>
          </a:p>
        </p:txBody>
      </p:sp>
      <p:sp>
        <p:nvSpPr>
          <p:cNvPr id="113676" name="Text Box 15"/>
          <p:cNvSpPr txBox="1">
            <a:spLocks noChangeArrowheads="1"/>
          </p:cNvSpPr>
          <p:nvPr/>
        </p:nvSpPr>
        <p:spPr bwMode="auto">
          <a:xfrm>
            <a:off x="3489325" y="5141913"/>
            <a:ext cx="882650" cy="366712"/>
          </a:xfrm>
          <a:prstGeom prst="rect">
            <a:avLst/>
          </a:prstGeom>
          <a:noFill/>
          <a:ln w="9525">
            <a:noFill/>
            <a:miter lim="800000"/>
            <a:headEnd/>
            <a:tailEnd/>
          </a:ln>
        </p:spPr>
        <p:txBody>
          <a:bodyPr wrap="none">
            <a:spAutoFit/>
          </a:bodyPr>
          <a:lstStyle/>
          <a:p>
            <a:r>
              <a:rPr lang="tr-TR" altLang="tr-TR" b="1">
                <a:cs typeface="Arial" charset="0"/>
              </a:rPr>
              <a:t>Dirsek</a:t>
            </a:r>
          </a:p>
        </p:txBody>
      </p:sp>
      <p:sp>
        <p:nvSpPr>
          <p:cNvPr id="113677" name="AutoShape 16"/>
          <p:cNvSpPr>
            <a:spLocks/>
          </p:cNvSpPr>
          <p:nvPr/>
        </p:nvSpPr>
        <p:spPr bwMode="auto">
          <a:xfrm>
            <a:off x="2590800" y="5867400"/>
            <a:ext cx="457200" cy="990600"/>
          </a:xfrm>
          <a:prstGeom prst="rightBrace">
            <a:avLst>
              <a:gd name="adj1" fmla="val 18056"/>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8" name="Text Box 17"/>
          <p:cNvSpPr txBox="1">
            <a:spLocks noChangeArrowheads="1"/>
          </p:cNvSpPr>
          <p:nvPr/>
        </p:nvSpPr>
        <p:spPr bwMode="auto">
          <a:xfrm>
            <a:off x="3336925" y="6132513"/>
            <a:ext cx="984250" cy="366712"/>
          </a:xfrm>
          <a:prstGeom prst="rect">
            <a:avLst/>
          </a:prstGeom>
          <a:noFill/>
          <a:ln w="9525">
            <a:noFill/>
            <a:miter lim="800000"/>
            <a:headEnd/>
            <a:tailEnd/>
          </a:ln>
        </p:spPr>
        <p:txBody>
          <a:bodyPr wrap="none">
            <a:spAutoFit/>
          </a:bodyPr>
          <a:lstStyle/>
          <a:p>
            <a:r>
              <a:rPr lang="tr-TR" altLang="tr-TR" b="1">
                <a:cs typeface="Arial" charset="0"/>
              </a:rPr>
              <a:t>El bilek</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Başlık 1"/>
          <p:cNvSpPr>
            <a:spLocks noGrp="1"/>
          </p:cNvSpPr>
          <p:nvPr>
            <p:ph type="title"/>
          </p:nvPr>
        </p:nvSpPr>
        <p:spPr/>
        <p:txBody>
          <a:bodyPr/>
          <a:lstStyle/>
          <a:p>
            <a:endParaRPr lang="tr-TR" smtClean="0"/>
          </a:p>
        </p:txBody>
      </p:sp>
      <p:sp>
        <p:nvSpPr>
          <p:cNvPr id="114690" name="İçerik Yer Tutucusu 2"/>
          <p:cNvSpPr>
            <a:spLocks noGrp="1"/>
          </p:cNvSpPr>
          <p:nvPr>
            <p:ph idx="1"/>
          </p:nvPr>
        </p:nvSpPr>
        <p:spPr>
          <a:xfrm>
            <a:off x="457200" y="1600200"/>
            <a:ext cx="8229600" cy="4852988"/>
          </a:xfrm>
        </p:spPr>
        <p:txBody>
          <a:bodyPr/>
          <a:lstStyle/>
          <a:p>
            <a:r>
              <a:rPr lang="tr-TR" sz="2400" smtClean="0">
                <a:latin typeface="Calibri" pitchFamily="34" charset="0"/>
              </a:rPr>
              <a:t>Fizik muayene bulguları ile eklemde effüzyon varlığı, eklem üzerinde sıcaklık, aktif ve pasif eklem hareketlerinde ağrı ve hareket kısıtlılığının bulunması, sinovit açısından yol göstericidir. </a:t>
            </a:r>
          </a:p>
          <a:p>
            <a:r>
              <a:rPr lang="tr-TR" sz="2400" smtClean="0">
                <a:latin typeface="Calibri" pitchFamily="34" charset="0"/>
              </a:rPr>
              <a:t>Buna karşın, bursit, tendinit gibi durumlarda, ağrılı noktaların bulunması, aktif hareketlerin sınırlanması buna karşın pasif hareketlerin korunması söz konusudur.</a:t>
            </a:r>
          </a:p>
          <a:p>
            <a:r>
              <a:rPr lang="tr-TR" sz="2400" smtClean="0">
                <a:latin typeface="Calibri" pitchFamily="34" charset="0"/>
              </a:rPr>
              <a:t>Tendon boyunca palpasyonla veya bir direnç karşısında ağrı varsa tendinit düşünülür. </a:t>
            </a:r>
          </a:p>
          <a:p>
            <a:r>
              <a:rPr lang="tr-TR" sz="2400" smtClean="0">
                <a:latin typeface="Calibri" pitchFamily="34" charset="0"/>
              </a:rPr>
              <a:t>Fizik muayenede tesbit edilen krepitasyon, eklem yüzeylerinin dejenerasyonunda ortaya çıkar.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Başlık 1"/>
          <p:cNvSpPr>
            <a:spLocks noGrp="1"/>
          </p:cNvSpPr>
          <p:nvPr>
            <p:ph type="title"/>
          </p:nvPr>
        </p:nvSpPr>
        <p:spPr/>
        <p:txBody>
          <a:bodyPr/>
          <a:lstStyle/>
          <a:p>
            <a:r>
              <a:rPr lang="tr-TR" smtClean="0"/>
              <a:t>Labaratuar</a:t>
            </a:r>
          </a:p>
        </p:txBody>
      </p:sp>
      <p:sp>
        <p:nvSpPr>
          <p:cNvPr id="115714" name="İçerik Yer Tutucusu 2"/>
          <p:cNvSpPr>
            <a:spLocks noGrp="1"/>
          </p:cNvSpPr>
          <p:nvPr>
            <p:ph idx="1"/>
          </p:nvPr>
        </p:nvSpPr>
        <p:spPr/>
        <p:txBody>
          <a:bodyPr/>
          <a:lstStyle/>
          <a:p>
            <a:r>
              <a:rPr lang="tr-TR" sz="2000" b="1" smtClean="0">
                <a:latin typeface="Calibri" pitchFamily="34" charset="0"/>
              </a:rPr>
              <a:t>ESR</a:t>
            </a:r>
            <a:r>
              <a:rPr lang="tr-TR" sz="2000" smtClean="0">
                <a:latin typeface="Calibri" pitchFamily="34" charset="0"/>
              </a:rPr>
              <a:t>: 100 mm/s üzerinde ise PMR (tanı kriteri)</a:t>
            </a:r>
          </a:p>
          <a:p>
            <a:r>
              <a:rPr lang="tr-TR" sz="2000" b="1" smtClean="0">
                <a:latin typeface="Calibri" pitchFamily="34" charset="0"/>
              </a:rPr>
              <a:t>CRP</a:t>
            </a:r>
          </a:p>
          <a:p>
            <a:r>
              <a:rPr lang="tr-TR" sz="2000" b="1" smtClean="0">
                <a:latin typeface="Calibri" pitchFamily="34" charset="0"/>
              </a:rPr>
              <a:t>Serum Üre, Kreatinin, AST, ALT, ALP, LDH, CK</a:t>
            </a:r>
            <a:r>
              <a:rPr lang="tr-TR" sz="2000" smtClean="0">
                <a:latin typeface="Calibri" pitchFamily="34" charset="0"/>
              </a:rPr>
              <a:t>.</a:t>
            </a:r>
          </a:p>
          <a:p>
            <a:r>
              <a:rPr lang="tr-TR" sz="2000" smtClean="0">
                <a:latin typeface="Calibri" pitchFamily="34" charset="0"/>
              </a:rPr>
              <a:t>ASO: Klinikle uyumlu ise ARA tanısında önemlidir.</a:t>
            </a:r>
          </a:p>
          <a:p>
            <a:r>
              <a:rPr lang="tr-TR" sz="2000" smtClean="0">
                <a:latin typeface="Calibri" pitchFamily="34" charset="0"/>
              </a:rPr>
              <a:t>RF: (+) olması tanı koydurmaz.</a:t>
            </a:r>
          </a:p>
          <a:p>
            <a:r>
              <a:rPr lang="tr-TR" sz="2000" smtClean="0">
                <a:latin typeface="Calibri" pitchFamily="34" charset="0"/>
              </a:rPr>
              <a:t>ANA: SLE de%95-98 dir.</a:t>
            </a:r>
          </a:p>
          <a:p>
            <a:r>
              <a:rPr lang="tr-TR" sz="2000" smtClean="0">
                <a:latin typeface="Calibri" pitchFamily="34" charset="0"/>
              </a:rPr>
              <a:t>ANCA: Vaskülitlerde (+) cANCA; WG de %90 üzerinde (+)</a:t>
            </a:r>
          </a:p>
          <a:p>
            <a:r>
              <a:rPr lang="tr-TR" sz="2000" smtClean="0">
                <a:latin typeface="Calibri" pitchFamily="34" charset="0"/>
              </a:rPr>
              <a:t>ACA: AFA sendromunda (+)</a:t>
            </a:r>
          </a:p>
          <a:p>
            <a:r>
              <a:rPr lang="tr-TR" sz="2000" smtClean="0">
                <a:latin typeface="Calibri" pitchFamily="34" charset="0"/>
              </a:rPr>
              <a:t>C3 C4 düşük: İK hastalıkları</a:t>
            </a:r>
          </a:p>
          <a:p>
            <a:r>
              <a:rPr lang="tr-TR" sz="2000" smtClean="0">
                <a:latin typeface="Calibri" pitchFamily="34" charset="0"/>
              </a:rPr>
              <a:t>Ürik asit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Başlık 1"/>
          <p:cNvSpPr>
            <a:spLocks noGrp="1"/>
          </p:cNvSpPr>
          <p:nvPr>
            <p:ph type="title"/>
          </p:nvPr>
        </p:nvSpPr>
        <p:spPr/>
        <p:txBody>
          <a:bodyPr/>
          <a:lstStyle/>
          <a:p>
            <a:r>
              <a:rPr lang="tr-TR" smtClean="0"/>
              <a:t>Labaratuar</a:t>
            </a:r>
          </a:p>
        </p:txBody>
      </p:sp>
      <p:sp>
        <p:nvSpPr>
          <p:cNvPr id="116738" name="İçerik Yer Tutucusu 2"/>
          <p:cNvSpPr>
            <a:spLocks noGrp="1"/>
          </p:cNvSpPr>
          <p:nvPr>
            <p:ph idx="1"/>
          </p:nvPr>
        </p:nvSpPr>
        <p:spPr/>
        <p:txBody>
          <a:bodyPr/>
          <a:lstStyle/>
          <a:p>
            <a:r>
              <a:rPr lang="tr-TR" sz="2400" smtClean="0">
                <a:latin typeface="Calibri" pitchFamily="34" charset="0"/>
              </a:rPr>
              <a:t>Radyografi</a:t>
            </a:r>
          </a:p>
          <a:p>
            <a:r>
              <a:rPr lang="tr-TR" sz="2400" smtClean="0">
                <a:latin typeface="Calibri" pitchFamily="34" charset="0"/>
              </a:rPr>
              <a:t>Snovial sıvı analizi: Akut mono artritler.</a:t>
            </a:r>
          </a:p>
          <a:p>
            <a:r>
              <a:rPr lang="tr-TR" sz="2400" smtClean="0">
                <a:latin typeface="Calibri" pitchFamily="34" charset="0"/>
              </a:rPr>
              <a:t>Yumuşak doku USG</a:t>
            </a:r>
          </a:p>
          <a:p>
            <a:r>
              <a:rPr lang="tr-TR" sz="2400" smtClean="0">
                <a:latin typeface="Calibri" pitchFamily="34" charset="0"/>
              </a:rPr>
              <a:t>Doppler USG: Vaskülitler</a:t>
            </a:r>
          </a:p>
          <a:p>
            <a:r>
              <a:rPr lang="tr-TR" sz="2400" smtClean="0">
                <a:latin typeface="Calibri" pitchFamily="34" charset="0"/>
              </a:rPr>
              <a:t>MRI: Rotator kaf yırtığı, Spinal stenoz, Avasküler kemik nekrozu, Miyopatiler.</a:t>
            </a:r>
          </a:p>
          <a:p>
            <a:r>
              <a:rPr lang="tr-TR" sz="2400" smtClean="0">
                <a:latin typeface="Calibri" pitchFamily="34" charset="0"/>
              </a:rPr>
              <a:t>Sintigrafi: Kemik turn-overı</a:t>
            </a:r>
          </a:p>
          <a:p>
            <a:r>
              <a:rPr lang="tr-TR" sz="2400" smtClean="0">
                <a:latin typeface="Calibri" pitchFamily="34" charset="0"/>
              </a:rPr>
              <a:t>HLA Tiplendirmesi: HLA B-51; Behçet Hst. HLA B-27; SpA.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7761" name="Rectangle 2"/>
          <p:cNvSpPr>
            <a:spLocks noGrp="1" noChangeArrowheads="1"/>
          </p:cNvSpPr>
          <p:nvPr>
            <p:ph type="title" idx="4294967295"/>
          </p:nvPr>
        </p:nvSpPr>
        <p:spPr>
          <a:xfrm>
            <a:off x="-549275" y="-292100"/>
            <a:ext cx="8637588" cy="954088"/>
          </a:xfrm>
        </p:spPr>
        <p:txBody>
          <a:bodyPr anchor="b">
            <a:spAutoFit/>
          </a:bodyPr>
          <a:lstStyle/>
          <a:p>
            <a:pPr eaLnBrk="1" hangingPunct="1"/>
            <a:r>
              <a:rPr lang="tr-TR" altLang="tr-TR" sz="2800" b="1" smtClean="0">
                <a:latin typeface="Comic Sans MS" pitchFamily="66" charset="0"/>
              </a:rPr>
              <a:t>                 </a:t>
            </a:r>
            <a:br>
              <a:rPr lang="tr-TR" altLang="tr-TR" sz="2800" b="1" smtClean="0">
                <a:latin typeface="Comic Sans MS" pitchFamily="66" charset="0"/>
              </a:rPr>
            </a:br>
            <a:r>
              <a:rPr lang="tr-TR" altLang="tr-TR" sz="2800" b="1" smtClean="0">
                <a:latin typeface="Comic Sans MS" pitchFamily="66" charset="0"/>
              </a:rPr>
              <a:t>Algoritm (eklem ağrılı bir hastaya yaklaşım)</a:t>
            </a:r>
            <a:endParaRPr lang="en-US" altLang="tr-TR" sz="2800" b="1" smtClean="0">
              <a:latin typeface="Comic Sans MS" pitchFamily="66" charset="0"/>
            </a:endParaRPr>
          </a:p>
        </p:txBody>
      </p:sp>
      <p:sp>
        <p:nvSpPr>
          <p:cNvPr id="117762" name="Rectangle 5"/>
          <p:cNvSpPr>
            <a:spLocks noChangeArrowheads="1"/>
          </p:cNvSpPr>
          <p:nvPr/>
        </p:nvSpPr>
        <p:spPr bwMode="auto">
          <a:xfrm>
            <a:off x="2286000" y="2590800"/>
            <a:ext cx="32766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600">
                <a:solidFill>
                  <a:srgbClr val="000000"/>
                </a:solidFill>
                <a:latin typeface="Comic Sans MS" pitchFamily="66" charset="0"/>
              </a:rPr>
              <a:t>Akut artiküler tutulum</a:t>
            </a:r>
            <a:endParaRPr lang="en-US" altLang="tr-TR" sz="1600">
              <a:solidFill>
                <a:srgbClr val="000000"/>
              </a:solidFill>
              <a:latin typeface="Comic Sans MS" pitchFamily="66" charset="0"/>
            </a:endParaRPr>
          </a:p>
        </p:txBody>
      </p:sp>
      <p:sp>
        <p:nvSpPr>
          <p:cNvPr id="117763" name="AutoShape 6"/>
          <p:cNvSpPr>
            <a:spLocks noChangeArrowheads="1"/>
          </p:cNvSpPr>
          <p:nvPr/>
        </p:nvSpPr>
        <p:spPr bwMode="auto">
          <a:xfrm>
            <a:off x="2524125" y="765175"/>
            <a:ext cx="2819400" cy="533400"/>
          </a:xfrm>
          <a:prstGeom prst="flowChartTerminator">
            <a:avLst/>
          </a:prstGeom>
          <a:solidFill>
            <a:srgbClr val="FF9900"/>
          </a:solidFill>
          <a:ln w="9525">
            <a:solidFill>
              <a:schemeClr val="tx1"/>
            </a:solidFill>
            <a:miter lim="800000"/>
            <a:headEnd/>
            <a:tailEnd/>
          </a:ln>
        </p:spPr>
        <p:txBody>
          <a:bodyPr wrap="none" anchor="ctr"/>
          <a:lstStyle/>
          <a:p>
            <a:endParaRPr lang="tr-TR" altLang="tr-TR" sz="2400">
              <a:solidFill>
                <a:srgbClr val="000000"/>
              </a:solidFill>
              <a:latin typeface="Comic Sans MS" pitchFamily="66" charset="0"/>
            </a:endParaRPr>
          </a:p>
        </p:txBody>
      </p:sp>
      <p:sp>
        <p:nvSpPr>
          <p:cNvPr id="117764" name="Text Box 7"/>
          <p:cNvSpPr txBox="1">
            <a:spLocks noChangeArrowheads="1"/>
          </p:cNvSpPr>
          <p:nvPr/>
        </p:nvSpPr>
        <p:spPr bwMode="auto">
          <a:xfrm>
            <a:off x="2895600" y="762000"/>
            <a:ext cx="2125663" cy="581025"/>
          </a:xfrm>
          <a:prstGeom prst="rect">
            <a:avLst/>
          </a:prstGeom>
          <a:noFill/>
          <a:ln w="9525">
            <a:noFill/>
            <a:miter lim="800000"/>
            <a:headEnd/>
            <a:tailEnd/>
          </a:ln>
        </p:spPr>
        <p:txBody>
          <a:bodyPr>
            <a:spAutoFit/>
          </a:bodyPr>
          <a:lstStyle/>
          <a:p>
            <a:pPr>
              <a:spcBef>
                <a:spcPct val="50000"/>
              </a:spcBef>
            </a:pPr>
            <a:r>
              <a:rPr lang="tr-TR" altLang="tr-TR" sz="1600">
                <a:solidFill>
                  <a:srgbClr val="ECECEC"/>
                </a:solidFill>
                <a:latin typeface="Comic Sans MS" pitchFamily="66" charset="0"/>
              </a:rPr>
              <a:t>Şikayet artiküler mi?</a:t>
            </a:r>
            <a:endParaRPr lang="en-US" altLang="tr-TR" sz="1600">
              <a:solidFill>
                <a:srgbClr val="ECECEC"/>
              </a:solidFill>
              <a:latin typeface="Comic Sans MS" pitchFamily="66" charset="0"/>
            </a:endParaRPr>
          </a:p>
        </p:txBody>
      </p:sp>
      <p:sp>
        <p:nvSpPr>
          <p:cNvPr id="117765" name="Line 8"/>
          <p:cNvSpPr>
            <a:spLocks noChangeShapeType="1"/>
          </p:cNvSpPr>
          <p:nvPr/>
        </p:nvSpPr>
        <p:spPr bwMode="auto">
          <a:xfrm>
            <a:off x="3886200" y="1295400"/>
            <a:ext cx="1588" cy="381000"/>
          </a:xfrm>
          <a:prstGeom prst="line">
            <a:avLst/>
          </a:prstGeom>
          <a:noFill/>
          <a:ln w="9525">
            <a:solidFill>
              <a:schemeClr val="tx1"/>
            </a:solidFill>
            <a:round/>
            <a:headEnd/>
            <a:tailEnd type="triangle" w="med" len="med"/>
          </a:ln>
        </p:spPr>
        <p:txBody>
          <a:bodyPr wrap="none"/>
          <a:lstStyle/>
          <a:p>
            <a:endParaRPr lang="tr-TR"/>
          </a:p>
        </p:txBody>
      </p:sp>
      <p:sp>
        <p:nvSpPr>
          <p:cNvPr id="117766" name="Text Box 9"/>
          <p:cNvSpPr txBox="1">
            <a:spLocks noChangeArrowheads="1"/>
          </p:cNvSpPr>
          <p:nvPr/>
        </p:nvSpPr>
        <p:spPr bwMode="auto">
          <a:xfrm>
            <a:off x="4038600" y="1371600"/>
            <a:ext cx="762000" cy="336550"/>
          </a:xfrm>
          <a:prstGeom prst="rect">
            <a:avLst/>
          </a:prstGeom>
          <a:noFill/>
          <a:ln w="9525">
            <a:noFill/>
            <a:miter lim="800000"/>
            <a:headEnd/>
            <a:tailEnd/>
          </a:ln>
        </p:spPr>
        <p:txBody>
          <a:bodyPr>
            <a:spAutoFit/>
          </a:bodyPr>
          <a:lstStyle/>
          <a:p>
            <a:pPr>
              <a:spcBef>
                <a:spcPct val="50000"/>
              </a:spcBef>
            </a:pPr>
            <a:r>
              <a:rPr lang="tr-TR" altLang="tr-TR" sz="1600">
                <a:solidFill>
                  <a:srgbClr val="000000"/>
                </a:solidFill>
                <a:latin typeface="Times New Roman" pitchFamily="18" charset="0"/>
              </a:rPr>
              <a:t>evet</a:t>
            </a:r>
            <a:endParaRPr lang="en-US" altLang="tr-TR" sz="1600">
              <a:solidFill>
                <a:srgbClr val="000000"/>
              </a:solidFill>
              <a:latin typeface="Times New Roman" pitchFamily="18" charset="0"/>
            </a:endParaRPr>
          </a:p>
        </p:txBody>
      </p:sp>
      <p:sp>
        <p:nvSpPr>
          <p:cNvPr id="117767" name="Line 10"/>
          <p:cNvSpPr>
            <a:spLocks noChangeShapeType="1"/>
          </p:cNvSpPr>
          <p:nvPr/>
        </p:nvSpPr>
        <p:spPr bwMode="auto">
          <a:xfrm flipH="1">
            <a:off x="2133600" y="1066800"/>
            <a:ext cx="381000" cy="1588"/>
          </a:xfrm>
          <a:prstGeom prst="line">
            <a:avLst/>
          </a:prstGeom>
          <a:noFill/>
          <a:ln w="9525">
            <a:solidFill>
              <a:schemeClr val="tx1"/>
            </a:solidFill>
            <a:round/>
            <a:headEnd/>
            <a:tailEnd type="triangle" w="med" len="med"/>
          </a:ln>
        </p:spPr>
        <p:txBody>
          <a:bodyPr wrap="none"/>
          <a:lstStyle/>
          <a:p>
            <a:endParaRPr lang="tr-TR"/>
          </a:p>
        </p:txBody>
      </p:sp>
      <p:sp>
        <p:nvSpPr>
          <p:cNvPr id="117768" name="Oval 12"/>
          <p:cNvSpPr>
            <a:spLocks noChangeArrowheads="1"/>
          </p:cNvSpPr>
          <p:nvPr/>
        </p:nvSpPr>
        <p:spPr bwMode="auto">
          <a:xfrm>
            <a:off x="0" y="838200"/>
            <a:ext cx="2057400" cy="3810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Nonartiküler tutulum</a:t>
            </a:r>
            <a:endParaRPr lang="en-US" altLang="tr-TR" sz="1400">
              <a:solidFill>
                <a:srgbClr val="000000"/>
              </a:solidFill>
              <a:latin typeface="Comic Sans MS" pitchFamily="66" charset="0"/>
            </a:endParaRPr>
          </a:p>
        </p:txBody>
      </p:sp>
      <p:sp>
        <p:nvSpPr>
          <p:cNvPr id="117769" name="Text Box 14"/>
          <p:cNvSpPr txBox="1">
            <a:spLocks noChangeArrowheads="1"/>
          </p:cNvSpPr>
          <p:nvPr/>
        </p:nvSpPr>
        <p:spPr bwMode="auto">
          <a:xfrm>
            <a:off x="2057400" y="762000"/>
            <a:ext cx="609600" cy="304800"/>
          </a:xfrm>
          <a:prstGeom prst="rect">
            <a:avLst/>
          </a:prstGeom>
          <a:noFill/>
          <a:ln w="9525">
            <a:noFill/>
            <a:miter lim="800000"/>
            <a:headEnd/>
            <a:tailEnd/>
          </a:ln>
        </p:spPr>
        <p:txBody>
          <a:bodyPr>
            <a:spAutoFit/>
          </a:bodyPr>
          <a:lstStyle/>
          <a:p>
            <a:pPr>
              <a:spcBef>
                <a:spcPct val="50000"/>
              </a:spcBef>
            </a:pPr>
            <a:r>
              <a:rPr lang="tr-TR" altLang="tr-TR" sz="1400">
                <a:solidFill>
                  <a:srgbClr val="000000"/>
                </a:solidFill>
                <a:latin typeface="Times New Roman" pitchFamily="18" charset="0"/>
              </a:rPr>
              <a:t>hayır</a:t>
            </a:r>
            <a:endParaRPr lang="en-US" altLang="tr-TR" sz="1400">
              <a:solidFill>
                <a:srgbClr val="000000"/>
              </a:solidFill>
              <a:latin typeface="Times New Roman" pitchFamily="18" charset="0"/>
            </a:endParaRPr>
          </a:p>
        </p:txBody>
      </p:sp>
      <p:sp>
        <p:nvSpPr>
          <p:cNvPr id="117770" name="AutoShape 15"/>
          <p:cNvSpPr>
            <a:spLocks noChangeArrowheads="1"/>
          </p:cNvSpPr>
          <p:nvPr/>
        </p:nvSpPr>
        <p:spPr bwMode="auto">
          <a:xfrm>
            <a:off x="2514600" y="1752600"/>
            <a:ext cx="2819400" cy="381000"/>
          </a:xfrm>
          <a:prstGeom prst="flowChartTerminator">
            <a:avLst/>
          </a:prstGeom>
          <a:solidFill>
            <a:srgbClr val="FF9900"/>
          </a:solidFill>
          <a:ln w="9525">
            <a:solidFill>
              <a:schemeClr val="tx1"/>
            </a:solidFill>
            <a:miter lim="800000"/>
            <a:headEnd/>
            <a:tailEnd/>
          </a:ln>
        </p:spPr>
        <p:txBody>
          <a:bodyPr wrap="none" anchor="ctr"/>
          <a:lstStyle/>
          <a:p>
            <a:endParaRPr lang="tr-TR" altLang="tr-TR" sz="2400">
              <a:solidFill>
                <a:srgbClr val="000000"/>
              </a:solidFill>
              <a:latin typeface="Times New Roman" pitchFamily="18" charset="0"/>
            </a:endParaRPr>
          </a:p>
        </p:txBody>
      </p:sp>
      <p:sp>
        <p:nvSpPr>
          <p:cNvPr id="117771" name="Text Box 16"/>
          <p:cNvSpPr txBox="1">
            <a:spLocks noChangeArrowheads="1"/>
          </p:cNvSpPr>
          <p:nvPr/>
        </p:nvSpPr>
        <p:spPr bwMode="auto">
          <a:xfrm>
            <a:off x="2743200" y="1828800"/>
            <a:ext cx="2286000" cy="336550"/>
          </a:xfrm>
          <a:prstGeom prst="rect">
            <a:avLst/>
          </a:prstGeom>
          <a:noFill/>
          <a:ln w="9525">
            <a:noFill/>
            <a:miter lim="800000"/>
            <a:headEnd/>
            <a:tailEnd/>
          </a:ln>
        </p:spPr>
        <p:txBody>
          <a:bodyPr>
            <a:spAutoFit/>
          </a:bodyPr>
          <a:lstStyle/>
          <a:p>
            <a:pPr algn="ctr">
              <a:spcBef>
                <a:spcPct val="50000"/>
              </a:spcBef>
            </a:pPr>
            <a:r>
              <a:rPr lang="tr-TR" altLang="tr-TR" sz="1600">
                <a:solidFill>
                  <a:srgbClr val="ECECEC"/>
                </a:solidFill>
                <a:latin typeface="Comic Sans MS" pitchFamily="66" charset="0"/>
              </a:rPr>
              <a:t>Süre </a:t>
            </a:r>
            <a:r>
              <a:rPr lang="tr-TR" altLang="tr-TR" sz="1600">
                <a:solidFill>
                  <a:srgbClr val="ECECEC"/>
                </a:solidFill>
                <a:latin typeface="Comic Sans MS" pitchFamily="66" charset="0"/>
                <a:cs typeface="Times New Roman" pitchFamily="18" charset="0"/>
              </a:rPr>
              <a:t>≥ 6 hafta mı?</a:t>
            </a:r>
          </a:p>
        </p:txBody>
      </p:sp>
      <p:sp>
        <p:nvSpPr>
          <p:cNvPr id="117772" name="Line 18"/>
          <p:cNvSpPr>
            <a:spLocks noChangeShapeType="1"/>
          </p:cNvSpPr>
          <p:nvPr/>
        </p:nvSpPr>
        <p:spPr bwMode="auto">
          <a:xfrm>
            <a:off x="5334000" y="1981200"/>
            <a:ext cx="457200" cy="1588"/>
          </a:xfrm>
          <a:prstGeom prst="line">
            <a:avLst/>
          </a:prstGeom>
          <a:noFill/>
          <a:ln w="9525">
            <a:solidFill>
              <a:schemeClr val="tx1"/>
            </a:solidFill>
            <a:round/>
            <a:headEnd/>
            <a:tailEnd type="triangle" w="med" len="med"/>
          </a:ln>
        </p:spPr>
        <p:txBody>
          <a:bodyPr wrap="none"/>
          <a:lstStyle/>
          <a:p>
            <a:endParaRPr lang="tr-TR"/>
          </a:p>
        </p:txBody>
      </p:sp>
      <p:sp>
        <p:nvSpPr>
          <p:cNvPr id="117773" name="Text Box 19"/>
          <p:cNvSpPr txBox="1">
            <a:spLocks noChangeArrowheads="1"/>
          </p:cNvSpPr>
          <p:nvPr/>
        </p:nvSpPr>
        <p:spPr bwMode="auto">
          <a:xfrm>
            <a:off x="5410200" y="1524000"/>
            <a:ext cx="762000" cy="304800"/>
          </a:xfrm>
          <a:prstGeom prst="rect">
            <a:avLst/>
          </a:prstGeom>
          <a:noFill/>
          <a:ln w="9525">
            <a:noFill/>
            <a:miter lim="800000"/>
            <a:headEnd/>
            <a:tailEnd/>
          </a:ln>
        </p:spPr>
        <p:txBody>
          <a:bodyPr>
            <a:spAutoFit/>
          </a:bodyPr>
          <a:lstStyle/>
          <a:p>
            <a:pPr>
              <a:spcBef>
                <a:spcPct val="50000"/>
              </a:spcBef>
            </a:pPr>
            <a:r>
              <a:rPr lang="tr-TR" altLang="tr-TR" sz="1400">
                <a:solidFill>
                  <a:srgbClr val="000000"/>
                </a:solidFill>
                <a:latin typeface="Times New Roman" pitchFamily="18" charset="0"/>
              </a:rPr>
              <a:t>evet</a:t>
            </a:r>
            <a:endParaRPr lang="en-US" altLang="tr-TR" sz="1400">
              <a:solidFill>
                <a:srgbClr val="000000"/>
              </a:solidFill>
              <a:latin typeface="Times New Roman" pitchFamily="18" charset="0"/>
            </a:endParaRPr>
          </a:p>
        </p:txBody>
      </p:sp>
      <p:sp>
        <p:nvSpPr>
          <p:cNvPr id="117774" name="Oval 20"/>
          <p:cNvSpPr>
            <a:spLocks noChangeArrowheads="1"/>
          </p:cNvSpPr>
          <p:nvPr/>
        </p:nvSpPr>
        <p:spPr bwMode="auto">
          <a:xfrm>
            <a:off x="5867400" y="1752600"/>
            <a:ext cx="3276600" cy="4572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Kronik artiküler tutulum.</a:t>
            </a:r>
            <a:endParaRPr lang="en-US" altLang="tr-TR" sz="1400">
              <a:solidFill>
                <a:srgbClr val="000000"/>
              </a:solidFill>
              <a:latin typeface="Comic Sans MS" pitchFamily="66" charset="0"/>
            </a:endParaRPr>
          </a:p>
        </p:txBody>
      </p:sp>
      <p:sp>
        <p:nvSpPr>
          <p:cNvPr id="117775" name="Oval 21"/>
          <p:cNvSpPr>
            <a:spLocks noChangeArrowheads="1"/>
          </p:cNvSpPr>
          <p:nvPr/>
        </p:nvSpPr>
        <p:spPr bwMode="auto">
          <a:xfrm>
            <a:off x="5943600" y="3276600"/>
            <a:ext cx="3200400" cy="4572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Akut nonenflamatuar artküler tutulum</a:t>
            </a:r>
            <a:endParaRPr lang="en-US" altLang="tr-TR" sz="1400">
              <a:solidFill>
                <a:srgbClr val="000000"/>
              </a:solidFill>
              <a:latin typeface="Comic Sans MS" pitchFamily="66" charset="0"/>
            </a:endParaRPr>
          </a:p>
        </p:txBody>
      </p:sp>
      <p:sp>
        <p:nvSpPr>
          <p:cNvPr id="117776" name="Oval 22"/>
          <p:cNvSpPr>
            <a:spLocks noChangeArrowheads="1"/>
          </p:cNvSpPr>
          <p:nvPr/>
        </p:nvSpPr>
        <p:spPr bwMode="auto">
          <a:xfrm>
            <a:off x="6096000" y="5029200"/>
            <a:ext cx="3048000" cy="4572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Akut Enflamatuar Poliartrit</a:t>
            </a:r>
            <a:endParaRPr lang="en-US" altLang="tr-TR" sz="1400">
              <a:solidFill>
                <a:srgbClr val="000000"/>
              </a:solidFill>
              <a:latin typeface="Comic Sans MS" pitchFamily="66" charset="0"/>
            </a:endParaRPr>
          </a:p>
        </p:txBody>
      </p:sp>
      <p:sp>
        <p:nvSpPr>
          <p:cNvPr id="117777" name="Oval 23"/>
          <p:cNvSpPr>
            <a:spLocks noChangeArrowheads="1"/>
          </p:cNvSpPr>
          <p:nvPr/>
        </p:nvSpPr>
        <p:spPr bwMode="auto">
          <a:xfrm>
            <a:off x="2514600" y="5943600"/>
            <a:ext cx="3124200" cy="6858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Akut enflamatuar mono / oligoartrit</a:t>
            </a:r>
            <a:endParaRPr lang="en-US" altLang="tr-TR" sz="1400">
              <a:solidFill>
                <a:srgbClr val="000000"/>
              </a:solidFill>
              <a:latin typeface="Comic Sans MS" pitchFamily="66" charset="0"/>
            </a:endParaRPr>
          </a:p>
        </p:txBody>
      </p:sp>
      <p:sp>
        <p:nvSpPr>
          <p:cNvPr id="117778" name="Rectangle 24"/>
          <p:cNvSpPr>
            <a:spLocks noChangeArrowheads="1"/>
          </p:cNvSpPr>
          <p:nvPr/>
        </p:nvSpPr>
        <p:spPr bwMode="auto">
          <a:xfrm>
            <a:off x="2286000" y="4191000"/>
            <a:ext cx="34290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600">
                <a:solidFill>
                  <a:srgbClr val="000000"/>
                </a:solidFill>
                <a:latin typeface="Comic Sans MS" pitchFamily="66" charset="0"/>
              </a:rPr>
              <a:t>Akut enflamatuar artrit</a:t>
            </a:r>
            <a:endParaRPr lang="en-US" altLang="tr-TR" sz="1600">
              <a:solidFill>
                <a:srgbClr val="000000"/>
              </a:solidFill>
              <a:latin typeface="Comic Sans MS" pitchFamily="66" charset="0"/>
            </a:endParaRPr>
          </a:p>
        </p:txBody>
      </p:sp>
      <p:sp>
        <p:nvSpPr>
          <p:cNvPr id="117779" name="AutoShape 25"/>
          <p:cNvSpPr>
            <a:spLocks noChangeArrowheads="1"/>
          </p:cNvSpPr>
          <p:nvPr/>
        </p:nvSpPr>
        <p:spPr bwMode="auto">
          <a:xfrm>
            <a:off x="2514600" y="3276600"/>
            <a:ext cx="2819400" cy="533400"/>
          </a:xfrm>
          <a:prstGeom prst="flowChartTerminator">
            <a:avLst/>
          </a:prstGeom>
          <a:solidFill>
            <a:srgbClr val="FF9900"/>
          </a:solidFill>
          <a:ln w="9525">
            <a:solidFill>
              <a:schemeClr val="tx1"/>
            </a:solidFill>
            <a:miter lim="800000"/>
            <a:headEnd/>
            <a:tailEnd/>
          </a:ln>
        </p:spPr>
        <p:txBody>
          <a:bodyPr wrap="none" anchor="ctr"/>
          <a:lstStyle/>
          <a:p>
            <a:pPr algn="ctr"/>
            <a:r>
              <a:rPr lang="tr-TR" altLang="tr-TR" sz="1600">
                <a:solidFill>
                  <a:srgbClr val="ECECEC"/>
                </a:solidFill>
                <a:latin typeface="Comic Sans MS" pitchFamily="66" charset="0"/>
              </a:rPr>
              <a:t>Enflamasyon  var mı?</a:t>
            </a:r>
            <a:endParaRPr lang="en-US" altLang="tr-TR" sz="1600">
              <a:solidFill>
                <a:srgbClr val="ECECEC"/>
              </a:solidFill>
              <a:latin typeface="Comic Sans MS" pitchFamily="66" charset="0"/>
            </a:endParaRPr>
          </a:p>
        </p:txBody>
      </p:sp>
      <p:sp>
        <p:nvSpPr>
          <p:cNvPr id="117780" name="AutoShape 26"/>
          <p:cNvSpPr>
            <a:spLocks noChangeArrowheads="1"/>
          </p:cNvSpPr>
          <p:nvPr/>
        </p:nvSpPr>
        <p:spPr bwMode="auto">
          <a:xfrm>
            <a:off x="2667000" y="4953000"/>
            <a:ext cx="2819400" cy="533400"/>
          </a:xfrm>
          <a:prstGeom prst="flowChartTerminator">
            <a:avLst/>
          </a:prstGeom>
          <a:solidFill>
            <a:srgbClr val="FF9900"/>
          </a:solidFill>
          <a:ln w="9525">
            <a:solidFill>
              <a:schemeClr val="tx1"/>
            </a:solidFill>
            <a:miter lim="800000"/>
            <a:headEnd/>
            <a:tailEnd/>
          </a:ln>
        </p:spPr>
        <p:txBody>
          <a:bodyPr wrap="none" anchor="ctr"/>
          <a:lstStyle/>
          <a:p>
            <a:pPr algn="ctr"/>
            <a:r>
              <a:rPr lang="tr-TR" altLang="tr-TR" sz="1600">
                <a:solidFill>
                  <a:srgbClr val="ECECEC"/>
                </a:solidFill>
                <a:latin typeface="Comic Sans MS" pitchFamily="66" charset="0"/>
              </a:rPr>
              <a:t>Eklem tutulumu </a:t>
            </a:r>
            <a:r>
              <a:rPr lang="en-US" altLang="tr-TR" sz="1600">
                <a:solidFill>
                  <a:srgbClr val="ECECEC"/>
                </a:solidFill>
                <a:latin typeface="Comic Sans MS" pitchFamily="66" charset="0"/>
                <a:cs typeface="Times New Roman" pitchFamily="18" charset="0"/>
              </a:rPr>
              <a:t>&gt;</a:t>
            </a:r>
            <a:r>
              <a:rPr lang="tr-TR" altLang="tr-TR" sz="1600">
                <a:solidFill>
                  <a:srgbClr val="ECECEC"/>
                </a:solidFill>
                <a:latin typeface="Comic Sans MS" pitchFamily="66" charset="0"/>
                <a:cs typeface="Times New Roman" pitchFamily="18" charset="0"/>
              </a:rPr>
              <a:t>4 mü?</a:t>
            </a:r>
            <a:endParaRPr lang="en-US" altLang="tr-TR" sz="1600">
              <a:solidFill>
                <a:srgbClr val="ECECEC"/>
              </a:solidFill>
              <a:latin typeface="Comic Sans MS" pitchFamily="66" charset="0"/>
              <a:cs typeface="Times New Roman" pitchFamily="18" charset="0"/>
            </a:endParaRPr>
          </a:p>
        </p:txBody>
      </p:sp>
      <p:sp>
        <p:nvSpPr>
          <p:cNvPr id="117781" name="Text Box 27"/>
          <p:cNvSpPr txBox="1">
            <a:spLocks noChangeArrowheads="1"/>
          </p:cNvSpPr>
          <p:nvPr/>
        </p:nvSpPr>
        <p:spPr bwMode="auto">
          <a:xfrm>
            <a:off x="4251325" y="2195513"/>
            <a:ext cx="603250" cy="336550"/>
          </a:xfrm>
          <a:prstGeom prst="rect">
            <a:avLst/>
          </a:prstGeom>
          <a:noFill/>
          <a:ln w="9525">
            <a:noFill/>
            <a:miter lim="800000"/>
            <a:headEnd/>
            <a:tailEnd/>
          </a:ln>
        </p:spPr>
        <p:txBody>
          <a:bodyPr wrap="none">
            <a:spAutoFit/>
          </a:bodyPr>
          <a:lstStyle/>
          <a:p>
            <a:r>
              <a:rPr lang="tr-TR" altLang="tr-TR" sz="1600">
                <a:solidFill>
                  <a:srgbClr val="000000"/>
                </a:solidFill>
                <a:latin typeface="Times New Roman" pitchFamily="18" charset="0"/>
              </a:rPr>
              <a:t>hayır</a:t>
            </a:r>
            <a:endParaRPr lang="en-US" altLang="tr-TR" sz="1600">
              <a:solidFill>
                <a:srgbClr val="000000"/>
              </a:solidFill>
              <a:latin typeface="Times New Roman" pitchFamily="18" charset="0"/>
            </a:endParaRPr>
          </a:p>
        </p:txBody>
      </p:sp>
      <p:sp>
        <p:nvSpPr>
          <p:cNvPr id="117782" name="Line 28"/>
          <p:cNvSpPr>
            <a:spLocks noChangeShapeType="1"/>
          </p:cNvSpPr>
          <p:nvPr/>
        </p:nvSpPr>
        <p:spPr bwMode="auto">
          <a:xfrm>
            <a:off x="3962400" y="2133600"/>
            <a:ext cx="1588" cy="381000"/>
          </a:xfrm>
          <a:prstGeom prst="line">
            <a:avLst/>
          </a:prstGeom>
          <a:noFill/>
          <a:ln w="9525">
            <a:solidFill>
              <a:schemeClr val="tx1"/>
            </a:solidFill>
            <a:round/>
            <a:headEnd/>
            <a:tailEnd type="triangle" w="med" len="med"/>
          </a:ln>
        </p:spPr>
        <p:txBody>
          <a:bodyPr wrap="none"/>
          <a:lstStyle/>
          <a:p>
            <a:endParaRPr lang="tr-TR"/>
          </a:p>
        </p:txBody>
      </p:sp>
      <p:sp>
        <p:nvSpPr>
          <p:cNvPr id="117783" name="Line 29"/>
          <p:cNvSpPr>
            <a:spLocks noChangeShapeType="1"/>
          </p:cNvSpPr>
          <p:nvPr/>
        </p:nvSpPr>
        <p:spPr bwMode="auto">
          <a:xfrm>
            <a:off x="3962400" y="2971800"/>
            <a:ext cx="1588" cy="304800"/>
          </a:xfrm>
          <a:prstGeom prst="line">
            <a:avLst/>
          </a:prstGeom>
          <a:noFill/>
          <a:ln w="9525">
            <a:solidFill>
              <a:schemeClr val="tx1"/>
            </a:solidFill>
            <a:round/>
            <a:headEnd/>
            <a:tailEnd type="triangle" w="med" len="med"/>
          </a:ln>
        </p:spPr>
        <p:txBody>
          <a:bodyPr wrap="none"/>
          <a:lstStyle/>
          <a:p>
            <a:endParaRPr lang="tr-TR"/>
          </a:p>
        </p:txBody>
      </p:sp>
      <p:sp>
        <p:nvSpPr>
          <p:cNvPr id="117784" name="Line 31"/>
          <p:cNvSpPr>
            <a:spLocks noChangeShapeType="1"/>
          </p:cNvSpPr>
          <p:nvPr/>
        </p:nvSpPr>
        <p:spPr bwMode="auto">
          <a:xfrm>
            <a:off x="5334000" y="3505200"/>
            <a:ext cx="533400" cy="1588"/>
          </a:xfrm>
          <a:prstGeom prst="line">
            <a:avLst/>
          </a:prstGeom>
          <a:noFill/>
          <a:ln w="9525">
            <a:solidFill>
              <a:schemeClr val="tx1"/>
            </a:solidFill>
            <a:round/>
            <a:headEnd/>
            <a:tailEnd type="triangle" w="med" len="med"/>
          </a:ln>
        </p:spPr>
        <p:txBody>
          <a:bodyPr wrap="none"/>
          <a:lstStyle/>
          <a:p>
            <a:endParaRPr lang="tr-TR"/>
          </a:p>
        </p:txBody>
      </p:sp>
      <p:sp>
        <p:nvSpPr>
          <p:cNvPr id="117785" name="Text Box 33"/>
          <p:cNvSpPr txBox="1">
            <a:spLocks noChangeArrowheads="1"/>
          </p:cNvSpPr>
          <p:nvPr/>
        </p:nvSpPr>
        <p:spPr bwMode="auto">
          <a:xfrm>
            <a:off x="5318125" y="3059113"/>
            <a:ext cx="549275" cy="304800"/>
          </a:xfrm>
          <a:prstGeom prst="rect">
            <a:avLst/>
          </a:prstGeom>
          <a:noFill/>
          <a:ln w="9525">
            <a:noFill/>
            <a:miter lim="800000"/>
            <a:headEnd/>
            <a:tailEnd/>
          </a:ln>
        </p:spPr>
        <p:txBody>
          <a:bodyPr wrap="none">
            <a:spAutoFit/>
          </a:bodyPr>
          <a:lstStyle/>
          <a:p>
            <a:r>
              <a:rPr lang="tr-TR" altLang="tr-TR" sz="1400">
                <a:solidFill>
                  <a:srgbClr val="000000"/>
                </a:solidFill>
                <a:latin typeface="Times New Roman" pitchFamily="18" charset="0"/>
              </a:rPr>
              <a:t>hayır</a:t>
            </a:r>
            <a:endParaRPr lang="en-US" altLang="tr-TR" sz="1400">
              <a:solidFill>
                <a:srgbClr val="000000"/>
              </a:solidFill>
              <a:latin typeface="Times New Roman" pitchFamily="18" charset="0"/>
            </a:endParaRPr>
          </a:p>
        </p:txBody>
      </p:sp>
      <p:sp>
        <p:nvSpPr>
          <p:cNvPr id="117786" name="Line 34"/>
          <p:cNvSpPr>
            <a:spLocks noChangeShapeType="1"/>
          </p:cNvSpPr>
          <p:nvPr/>
        </p:nvSpPr>
        <p:spPr bwMode="auto">
          <a:xfrm>
            <a:off x="3962400" y="3810000"/>
            <a:ext cx="1588" cy="304800"/>
          </a:xfrm>
          <a:prstGeom prst="line">
            <a:avLst/>
          </a:prstGeom>
          <a:noFill/>
          <a:ln w="9525">
            <a:solidFill>
              <a:schemeClr val="tx1"/>
            </a:solidFill>
            <a:round/>
            <a:headEnd/>
            <a:tailEnd type="triangle" w="med" len="med"/>
          </a:ln>
        </p:spPr>
        <p:txBody>
          <a:bodyPr wrap="none"/>
          <a:lstStyle/>
          <a:p>
            <a:endParaRPr lang="tr-TR"/>
          </a:p>
        </p:txBody>
      </p:sp>
      <p:sp>
        <p:nvSpPr>
          <p:cNvPr id="117787" name="Text Box 35"/>
          <p:cNvSpPr txBox="1">
            <a:spLocks noChangeArrowheads="1"/>
          </p:cNvSpPr>
          <p:nvPr/>
        </p:nvSpPr>
        <p:spPr bwMode="auto">
          <a:xfrm>
            <a:off x="4114800" y="3810000"/>
            <a:ext cx="523875" cy="336550"/>
          </a:xfrm>
          <a:prstGeom prst="rect">
            <a:avLst/>
          </a:prstGeom>
          <a:noFill/>
          <a:ln w="9525">
            <a:noFill/>
            <a:miter lim="800000"/>
            <a:headEnd/>
            <a:tailEnd/>
          </a:ln>
        </p:spPr>
        <p:txBody>
          <a:bodyPr wrap="none">
            <a:spAutoFit/>
          </a:bodyPr>
          <a:lstStyle/>
          <a:p>
            <a:r>
              <a:rPr lang="tr-TR" altLang="tr-TR" sz="1600">
                <a:solidFill>
                  <a:srgbClr val="000000"/>
                </a:solidFill>
                <a:latin typeface="Times New Roman" pitchFamily="18" charset="0"/>
              </a:rPr>
              <a:t>evet</a:t>
            </a:r>
            <a:endParaRPr lang="en-US" altLang="tr-TR" sz="1600">
              <a:solidFill>
                <a:srgbClr val="000000"/>
              </a:solidFill>
              <a:latin typeface="Times New Roman" pitchFamily="18" charset="0"/>
            </a:endParaRPr>
          </a:p>
        </p:txBody>
      </p:sp>
      <p:sp>
        <p:nvSpPr>
          <p:cNvPr id="117788" name="Line 36"/>
          <p:cNvSpPr>
            <a:spLocks noChangeShapeType="1"/>
          </p:cNvSpPr>
          <p:nvPr/>
        </p:nvSpPr>
        <p:spPr bwMode="auto">
          <a:xfrm>
            <a:off x="3962400" y="4572000"/>
            <a:ext cx="1588" cy="304800"/>
          </a:xfrm>
          <a:prstGeom prst="line">
            <a:avLst/>
          </a:prstGeom>
          <a:noFill/>
          <a:ln w="9525">
            <a:solidFill>
              <a:schemeClr val="tx1"/>
            </a:solidFill>
            <a:round/>
            <a:headEnd/>
            <a:tailEnd type="triangle" w="med" len="med"/>
          </a:ln>
        </p:spPr>
        <p:txBody>
          <a:bodyPr wrap="none"/>
          <a:lstStyle/>
          <a:p>
            <a:endParaRPr lang="tr-TR"/>
          </a:p>
        </p:txBody>
      </p:sp>
      <p:sp>
        <p:nvSpPr>
          <p:cNvPr id="117789" name="Line 37"/>
          <p:cNvSpPr>
            <a:spLocks noChangeShapeType="1"/>
          </p:cNvSpPr>
          <p:nvPr/>
        </p:nvSpPr>
        <p:spPr bwMode="auto">
          <a:xfrm>
            <a:off x="5486400" y="5257800"/>
            <a:ext cx="533400" cy="1588"/>
          </a:xfrm>
          <a:prstGeom prst="line">
            <a:avLst/>
          </a:prstGeom>
          <a:noFill/>
          <a:ln w="9525">
            <a:solidFill>
              <a:schemeClr val="tx1"/>
            </a:solidFill>
            <a:round/>
            <a:headEnd/>
            <a:tailEnd type="triangle" w="med" len="med"/>
          </a:ln>
        </p:spPr>
        <p:txBody>
          <a:bodyPr wrap="none"/>
          <a:lstStyle/>
          <a:p>
            <a:endParaRPr lang="tr-TR"/>
          </a:p>
        </p:txBody>
      </p:sp>
      <p:sp>
        <p:nvSpPr>
          <p:cNvPr id="117790" name="Line 38"/>
          <p:cNvSpPr>
            <a:spLocks noChangeShapeType="1"/>
          </p:cNvSpPr>
          <p:nvPr/>
        </p:nvSpPr>
        <p:spPr bwMode="auto">
          <a:xfrm>
            <a:off x="3962400" y="5486400"/>
            <a:ext cx="1588" cy="381000"/>
          </a:xfrm>
          <a:prstGeom prst="line">
            <a:avLst/>
          </a:prstGeom>
          <a:noFill/>
          <a:ln w="9525">
            <a:solidFill>
              <a:schemeClr val="tx1"/>
            </a:solidFill>
            <a:round/>
            <a:headEnd/>
            <a:tailEnd type="triangle" w="med" len="med"/>
          </a:ln>
        </p:spPr>
        <p:txBody>
          <a:bodyPr wrap="none"/>
          <a:lstStyle/>
          <a:p>
            <a:endParaRPr lang="tr-TR"/>
          </a:p>
        </p:txBody>
      </p:sp>
      <p:sp>
        <p:nvSpPr>
          <p:cNvPr id="117791" name="Text Box 39"/>
          <p:cNvSpPr txBox="1">
            <a:spLocks noChangeArrowheads="1"/>
          </p:cNvSpPr>
          <p:nvPr/>
        </p:nvSpPr>
        <p:spPr bwMode="auto">
          <a:xfrm>
            <a:off x="5546725" y="4811713"/>
            <a:ext cx="481013" cy="304800"/>
          </a:xfrm>
          <a:prstGeom prst="rect">
            <a:avLst/>
          </a:prstGeom>
          <a:noFill/>
          <a:ln w="9525">
            <a:noFill/>
            <a:miter lim="800000"/>
            <a:headEnd/>
            <a:tailEnd/>
          </a:ln>
        </p:spPr>
        <p:txBody>
          <a:bodyPr wrap="none">
            <a:spAutoFit/>
          </a:bodyPr>
          <a:lstStyle/>
          <a:p>
            <a:r>
              <a:rPr lang="tr-TR" altLang="tr-TR" sz="1400">
                <a:solidFill>
                  <a:srgbClr val="000000"/>
                </a:solidFill>
                <a:latin typeface="Times New Roman" pitchFamily="18" charset="0"/>
              </a:rPr>
              <a:t>evet</a:t>
            </a:r>
            <a:endParaRPr lang="en-US" altLang="tr-TR" sz="1400">
              <a:solidFill>
                <a:srgbClr val="000000"/>
              </a:solidFill>
              <a:latin typeface="Times New Roman" pitchFamily="18" charset="0"/>
            </a:endParaRPr>
          </a:p>
        </p:txBody>
      </p:sp>
      <p:sp>
        <p:nvSpPr>
          <p:cNvPr id="117792" name="Text Box 40"/>
          <p:cNvSpPr txBox="1">
            <a:spLocks noChangeArrowheads="1"/>
          </p:cNvSpPr>
          <p:nvPr/>
        </p:nvSpPr>
        <p:spPr bwMode="auto">
          <a:xfrm>
            <a:off x="4191000" y="5562600"/>
            <a:ext cx="603250" cy="336550"/>
          </a:xfrm>
          <a:prstGeom prst="rect">
            <a:avLst/>
          </a:prstGeom>
          <a:noFill/>
          <a:ln w="9525">
            <a:noFill/>
            <a:miter lim="800000"/>
            <a:headEnd/>
            <a:tailEnd/>
          </a:ln>
        </p:spPr>
        <p:txBody>
          <a:bodyPr wrap="none">
            <a:spAutoFit/>
          </a:bodyPr>
          <a:lstStyle/>
          <a:p>
            <a:r>
              <a:rPr lang="tr-TR" altLang="tr-TR" sz="1600">
                <a:solidFill>
                  <a:srgbClr val="000000"/>
                </a:solidFill>
                <a:latin typeface="Times New Roman" pitchFamily="18" charset="0"/>
              </a:rPr>
              <a:t>hayır</a:t>
            </a:r>
            <a:endParaRPr lang="en-US" altLang="tr-TR" sz="1600">
              <a:solidFill>
                <a:srgbClr val="000000"/>
              </a:solidFill>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6" name="Object 2"/>
          <p:cNvGraphicFramePr>
            <a:graphicFrameLocks noChangeAspect="1"/>
          </p:cNvGraphicFramePr>
          <p:nvPr/>
        </p:nvGraphicFramePr>
        <p:xfrm>
          <a:off x="0" y="1427163"/>
          <a:ext cx="9144000" cy="5338762"/>
        </p:xfrm>
        <a:graphic>
          <a:graphicData uri="http://schemas.openxmlformats.org/presentationml/2006/ole">
            <p:oleObj spid="_x0000_s185346" name="MS Org Chart" r:id="rId3" imgW="1760342" imgH="2092851" progId="">
              <p:embed/>
            </p:oleObj>
          </a:graphicData>
        </a:graphic>
      </p:graphicFrame>
      <p:sp>
        <p:nvSpPr>
          <p:cNvPr id="3" name="Rectangle 2"/>
          <p:cNvSpPr txBox="1">
            <a:spLocks noChangeArrowheads="1"/>
          </p:cNvSpPr>
          <p:nvPr/>
        </p:nvSpPr>
        <p:spPr>
          <a:xfrm>
            <a:off x="463550" y="404813"/>
            <a:ext cx="8223250" cy="1022350"/>
          </a:xfrm>
          <a:prstGeom prst="rect">
            <a:avLst/>
          </a:prstGeom>
          <a:solidFill>
            <a:schemeClr val="bg1"/>
          </a:solidFill>
          <a:ln>
            <a:solidFill>
              <a:schemeClr val="bg1"/>
            </a:solidFill>
          </a:ln>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tr-TR" altLang="tr-TR" sz="2400" dirty="0" smtClean="0">
                <a:latin typeface="+mn-lt"/>
              </a:rPr>
              <a:t>ROMATİZMAL ŞİKAYETİ OLAN BİR HASTAYA YAKLAŞIMDA KULLANILACAK ALGORİTMA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6370" name="Object 2"/>
          <p:cNvGraphicFramePr>
            <a:graphicFrameLocks noGrp="1" noChangeAspect="1"/>
          </p:cNvGraphicFramePr>
          <p:nvPr>
            <p:ph type="dgm" idx="4294967295"/>
          </p:nvPr>
        </p:nvGraphicFramePr>
        <p:xfrm>
          <a:off x="323850" y="260350"/>
          <a:ext cx="8432800" cy="6310313"/>
        </p:xfrm>
        <a:graphic>
          <a:graphicData uri="http://schemas.openxmlformats.org/presentationml/2006/ole">
            <p:oleObj spid="_x0000_s186370" name="MS Org Chart" r:id="rId3" imgW="4522274" imgH="3795727" progId="">
              <p:embed followColorScheme="full"/>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Başlık 1"/>
          <p:cNvSpPr>
            <a:spLocks noGrp="1"/>
          </p:cNvSpPr>
          <p:nvPr>
            <p:ph type="title"/>
          </p:nvPr>
        </p:nvSpPr>
        <p:spPr/>
        <p:txBody>
          <a:bodyPr/>
          <a:lstStyle/>
          <a:p>
            <a:r>
              <a:rPr lang="tr-TR" smtClean="0">
                <a:latin typeface="Calibri" pitchFamily="34" charset="0"/>
              </a:rPr>
              <a:t>Ayırıcı Tanı</a:t>
            </a:r>
          </a:p>
        </p:txBody>
      </p:sp>
      <p:sp>
        <p:nvSpPr>
          <p:cNvPr id="118786" name="İçerik Yer Tutucusu 2"/>
          <p:cNvSpPr>
            <a:spLocks noGrp="1"/>
          </p:cNvSpPr>
          <p:nvPr>
            <p:ph idx="1"/>
          </p:nvPr>
        </p:nvSpPr>
        <p:spPr/>
        <p:txBody>
          <a:bodyPr/>
          <a:lstStyle/>
          <a:p>
            <a:r>
              <a:rPr lang="tr-TR" smtClean="0">
                <a:latin typeface="Calibri" pitchFamily="34" charset="0"/>
              </a:rPr>
              <a:t>MONOARTRİTLER</a:t>
            </a:r>
          </a:p>
          <a:p>
            <a:pPr lvl="1"/>
            <a:r>
              <a:rPr lang="tr-TR" sz="2400" smtClean="0">
                <a:latin typeface="Calibri" pitchFamily="34" charset="0"/>
              </a:rPr>
              <a:t>Monoartrit Tek eklemin sinovitidir. </a:t>
            </a:r>
          </a:p>
          <a:p>
            <a:pPr lvl="1"/>
            <a:r>
              <a:rPr lang="tr-TR" sz="2400" smtClean="0">
                <a:latin typeface="Calibri" pitchFamily="34" charset="0"/>
              </a:rPr>
              <a:t>Periartiküler hastalıklarla karışabilir. </a:t>
            </a:r>
          </a:p>
          <a:p>
            <a:pPr lvl="1"/>
            <a:r>
              <a:rPr lang="tr-TR" sz="2400" smtClean="0">
                <a:latin typeface="Calibri" pitchFamily="34" charset="0"/>
              </a:rPr>
              <a:t>Ağrının istirahatte de devam etmesi, sabah tutukluğu, sistemik belirtiler inflamatuar olduğunu düşündürür. </a:t>
            </a:r>
          </a:p>
          <a:p>
            <a:pPr lvl="1"/>
            <a:r>
              <a:rPr lang="tr-TR" sz="2400" smtClean="0">
                <a:latin typeface="Calibri" pitchFamily="34" charset="0"/>
              </a:rPr>
              <a:t>En kesin ayırım sinovial sıvıda lökosit sayısıdır. </a:t>
            </a:r>
          </a:p>
          <a:p>
            <a:pPr lvl="1"/>
            <a:r>
              <a:rPr lang="tr-TR" sz="2400" smtClean="0">
                <a:latin typeface="Calibri" pitchFamily="34" charset="0"/>
              </a:rPr>
              <a:t>Akut: en sık septik artrit ve kristal artritleri </a:t>
            </a:r>
          </a:p>
          <a:p>
            <a:pPr lvl="1"/>
            <a:r>
              <a:rPr lang="tr-TR" sz="2400" smtClean="0">
                <a:latin typeface="Calibri" pitchFamily="34" charset="0"/>
              </a:rPr>
              <a:t>Kronik: en sık kronik enfeksiyonlar (Tbc, brusella vs) ve tümörler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9" name="Object 11"/>
          <p:cNvGraphicFramePr>
            <a:graphicFrameLocks noGrp="1" noChangeAspect="1"/>
          </p:cNvGraphicFramePr>
          <p:nvPr>
            <p:ph type="dgm" idx="1"/>
          </p:nvPr>
        </p:nvGraphicFramePr>
        <p:xfrm>
          <a:off x="0" y="838200"/>
          <a:ext cx="9144000" cy="4648200"/>
        </p:xfrm>
        <a:graphic>
          <a:graphicData uri="http://schemas.openxmlformats.org/presentationml/2006/ole">
            <p:oleObj spid="_x0000_s7179" name="MS Org Chart" r:id="rId3" imgW="7755875" imgH="2985571" progId="">
              <p:embed followColorScheme="full"/>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13" y="1484313"/>
            <a:ext cx="8229600" cy="4392612"/>
          </a:xfrm>
        </p:spPr>
        <p:txBody>
          <a:bodyPr rtlCol="0">
            <a:normAutofit lnSpcReduction="10000"/>
          </a:bodyPr>
          <a:lstStyle/>
          <a:p>
            <a:pPr eaLnBrk="1" fontAlgn="auto" hangingPunct="1">
              <a:spcAft>
                <a:spcPts val="0"/>
              </a:spcAft>
              <a:buFont typeface="Arial" pitchFamily="34" charset="0"/>
              <a:buChar char="•"/>
              <a:defRPr/>
            </a:pPr>
            <a:r>
              <a:rPr lang="tr-TR" dirty="0"/>
              <a:t>SABAH </a:t>
            </a:r>
            <a:r>
              <a:rPr lang="tr-TR" dirty="0" smtClean="0"/>
              <a:t>TUTUKLUĞU</a:t>
            </a:r>
            <a:endParaRPr lang="tr-TR" dirty="0"/>
          </a:p>
          <a:p>
            <a:pPr eaLnBrk="1" fontAlgn="auto" hangingPunct="1">
              <a:spcAft>
                <a:spcPts val="0"/>
              </a:spcAft>
              <a:buFont typeface="Arial" pitchFamily="34" charset="0"/>
              <a:buChar char="•"/>
              <a:defRPr/>
            </a:pPr>
            <a:r>
              <a:rPr lang="tr-TR" dirty="0" smtClean="0"/>
              <a:t>UYKU </a:t>
            </a:r>
            <a:r>
              <a:rPr lang="tr-TR" dirty="0"/>
              <a:t>BOZUKLUĞU</a:t>
            </a:r>
          </a:p>
          <a:p>
            <a:pPr eaLnBrk="1" fontAlgn="auto" hangingPunct="1">
              <a:spcAft>
                <a:spcPts val="0"/>
              </a:spcAft>
              <a:buFont typeface="Arial" pitchFamily="34" charset="0"/>
              <a:buChar char="•"/>
              <a:defRPr/>
            </a:pPr>
            <a:r>
              <a:rPr lang="tr-TR" dirty="0"/>
              <a:t>GÜÇSÜZLÜK</a:t>
            </a:r>
            <a:r>
              <a:rPr lang="tr-TR" dirty="0" smtClean="0"/>
              <a:t>, YORGUNLUK, HALSİZLİK</a:t>
            </a:r>
            <a:r>
              <a:rPr lang="tr-TR" dirty="0"/>
              <a:t>: </a:t>
            </a:r>
          </a:p>
          <a:p>
            <a:pPr lvl="1" eaLnBrk="1" fontAlgn="auto" hangingPunct="1">
              <a:spcAft>
                <a:spcPts val="0"/>
              </a:spcAft>
              <a:buFont typeface="Arial" pitchFamily="34" charset="0"/>
              <a:buChar char="–"/>
              <a:defRPr/>
            </a:pPr>
            <a:r>
              <a:rPr lang="tr-TR" dirty="0" smtClean="0"/>
              <a:t>Anemi, kronik </a:t>
            </a:r>
            <a:r>
              <a:rPr lang="tr-TR" dirty="0"/>
              <a:t>i</a:t>
            </a:r>
            <a:r>
              <a:rPr lang="tr-TR" dirty="0" smtClean="0"/>
              <a:t>nflamasyon </a:t>
            </a:r>
            <a:r>
              <a:rPr lang="tr-TR" dirty="0"/>
              <a:t>ve enfeksiyonlar</a:t>
            </a:r>
            <a:r>
              <a:rPr lang="tr-TR" dirty="0" smtClean="0"/>
              <a:t>, hipotiroidi, hipertiroidi, kardiyopulmoner </a:t>
            </a:r>
            <a:r>
              <a:rPr lang="tr-TR" dirty="0"/>
              <a:t>hastalıklar</a:t>
            </a:r>
          </a:p>
          <a:p>
            <a:pPr lvl="1" eaLnBrk="1" fontAlgn="auto" hangingPunct="1">
              <a:spcAft>
                <a:spcPts val="0"/>
              </a:spcAft>
              <a:buFont typeface="Arial" pitchFamily="34" charset="0"/>
              <a:buChar char="–"/>
              <a:defRPr/>
            </a:pPr>
            <a:r>
              <a:rPr lang="tr-TR" dirty="0" smtClean="0"/>
              <a:t>Depresyon </a:t>
            </a:r>
            <a:r>
              <a:rPr lang="tr-TR" dirty="0"/>
              <a:t>ve </a:t>
            </a:r>
            <a:r>
              <a:rPr lang="tr-TR" dirty="0" smtClean="0"/>
              <a:t>konversiyon</a:t>
            </a:r>
          </a:p>
          <a:p>
            <a:pPr lvl="1" eaLnBrk="1" fontAlgn="auto" hangingPunct="1">
              <a:spcAft>
                <a:spcPts val="0"/>
              </a:spcAft>
              <a:buFont typeface="Arial" pitchFamily="34" charset="0"/>
              <a:buChar char="–"/>
              <a:defRPr/>
            </a:pPr>
            <a:r>
              <a:rPr lang="tr-TR" dirty="0" smtClean="0"/>
              <a:t>Nöromuskuler </a:t>
            </a:r>
            <a:r>
              <a:rPr lang="tr-TR" dirty="0"/>
              <a:t>nedenler</a:t>
            </a:r>
          </a:p>
          <a:p>
            <a:pPr lvl="1" eaLnBrk="1" fontAlgn="auto" hangingPunct="1">
              <a:spcAft>
                <a:spcPts val="0"/>
              </a:spcAft>
              <a:buFont typeface="Arial" pitchFamily="34" charset="0"/>
              <a:buChar char="–"/>
              <a:defRPr/>
            </a:pPr>
            <a:r>
              <a:rPr lang="tr-TR" dirty="0" smtClean="0"/>
              <a:t>İlaçlar: Steroid Miyopatisi</a:t>
            </a:r>
            <a:endParaRPr lang="tr-TR" dirty="0"/>
          </a:p>
        </p:txBody>
      </p:sp>
      <p:sp>
        <p:nvSpPr>
          <p:cNvPr id="61442" name="Başlık 1"/>
          <p:cNvSpPr>
            <a:spLocks noGrp="1"/>
          </p:cNvSpPr>
          <p:nvPr>
            <p:ph type="title"/>
          </p:nvPr>
        </p:nvSpPr>
        <p:spPr>
          <a:xfrm>
            <a:off x="457200" y="274638"/>
            <a:ext cx="8229600" cy="1138237"/>
          </a:xfrm>
        </p:spPr>
        <p:txBody>
          <a:bodyPr/>
          <a:lstStyle/>
          <a:p>
            <a:pPr eaLnBrk="1" hangingPunct="1"/>
            <a:r>
              <a:rPr lang="tr-TR" smtClean="0"/>
              <a:t>Yakınmalar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Başlık 1"/>
          <p:cNvSpPr>
            <a:spLocks noGrp="1"/>
          </p:cNvSpPr>
          <p:nvPr>
            <p:ph type="title"/>
          </p:nvPr>
        </p:nvSpPr>
        <p:spPr/>
        <p:txBody>
          <a:bodyPr/>
          <a:lstStyle/>
          <a:p>
            <a:endParaRPr lang="tr-TR" smtClean="0"/>
          </a:p>
        </p:txBody>
      </p:sp>
      <p:sp>
        <p:nvSpPr>
          <p:cNvPr id="119810" name="İçerik Yer Tutucusu 2"/>
          <p:cNvSpPr>
            <a:spLocks noGrp="1"/>
          </p:cNvSpPr>
          <p:nvPr>
            <p:ph idx="1"/>
          </p:nvPr>
        </p:nvSpPr>
        <p:spPr/>
        <p:txBody>
          <a:bodyPr/>
          <a:lstStyle/>
          <a:p>
            <a:pPr lvl="1"/>
            <a:r>
              <a:rPr lang="tr-TR" sz="1800" smtClean="0">
                <a:solidFill>
                  <a:srgbClr val="000000"/>
                </a:solidFill>
                <a:latin typeface="Calibri" pitchFamily="34" charset="0"/>
              </a:rPr>
              <a:t>Artrit akut mudur?Kronik midir?</a:t>
            </a:r>
          </a:p>
          <a:p>
            <a:pPr lvl="1"/>
            <a:r>
              <a:rPr lang="tr-TR" sz="1800" smtClean="0">
                <a:solidFill>
                  <a:srgbClr val="000000"/>
                </a:solidFill>
                <a:latin typeface="Calibri" pitchFamily="34" charset="0"/>
              </a:rPr>
              <a:t>Hastanın yaşı ve cinsiyeti?</a:t>
            </a:r>
          </a:p>
          <a:p>
            <a:pPr lvl="2"/>
            <a:r>
              <a:rPr lang="tr-TR" sz="1800" smtClean="0">
                <a:solidFill>
                  <a:srgbClr val="000000"/>
                </a:solidFill>
                <a:latin typeface="Calibri" pitchFamily="34" charset="0"/>
              </a:rPr>
              <a:t>Erkeklerde: Gut, Reiter Send. daha sıktır.</a:t>
            </a:r>
          </a:p>
          <a:p>
            <a:pPr lvl="2"/>
            <a:r>
              <a:rPr lang="tr-TR" sz="1800" smtClean="0">
                <a:solidFill>
                  <a:srgbClr val="000000"/>
                </a:solidFill>
                <a:latin typeface="Calibri" pitchFamily="34" charset="0"/>
              </a:rPr>
              <a:t>Prepubertal akut monoartirit: Kongenital nedenler (Kalça displazisi, Kaymış epifiz), Travma</a:t>
            </a:r>
          </a:p>
          <a:p>
            <a:pPr lvl="2"/>
            <a:r>
              <a:rPr lang="tr-TR" sz="1800" smtClean="0">
                <a:solidFill>
                  <a:srgbClr val="000000"/>
                </a:solidFill>
                <a:latin typeface="Calibri" pitchFamily="34" charset="0"/>
              </a:rPr>
              <a:t>Genç ve cinsel aktif de monoartrit: Reiter Send.</a:t>
            </a:r>
            <a:endParaRPr lang="tr-TR" sz="1800" smtClean="0">
              <a:latin typeface="Calibri" pitchFamily="34" charset="0"/>
            </a:endParaRPr>
          </a:p>
          <a:p>
            <a:pPr lvl="1"/>
            <a:r>
              <a:rPr lang="tr-TR" sz="1800" smtClean="0">
                <a:latin typeface="Calibri" pitchFamily="34" charset="0"/>
              </a:rPr>
              <a:t>Ağrının şiddeti ve oluştuğu koşullar:</a:t>
            </a:r>
          </a:p>
          <a:p>
            <a:pPr lvl="2"/>
            <a:r>
              <a:rPr lang="tr-TR" sz="1800" smtClean="0">
                <a:latin typeface="Calibri" pitchFamily="34" charset="0"/>
              </a:rPr>
              <a:t>İstirahatte şiddetli ağrı: Gut, Septik artrit</a:t>
            </a:r>
          </a:p>
          <a:p>
            <a:pPr lvl="2"/>
            <a:r>
              <a:rPr lang="tr-TR" sz="1800" smtClean="0">
                <a:latin typeface="Calibri" pitchFamily="34" charset="0"/>
              </a:rPr>
              <a:t>Monoartitlerde en önemli Lab. inceleme sinovial sıvı aspirasyonudur.</a:t>
            </a:r>
          </a:p>
          <a:p>
            <a:pPr lvl="2"/>
            <a:r>
              <a:rPr lang="tr-TR" sz="1800" smtClean="0">
                <a:latin typeface="Calibri" pitchFamily="34" charset="0"/>
              </a:rPr>
              <a:t>Akut monoartritlerde radyoloji çoğunlukla normaldir.</a:t>
            </a:r>
          </a:p>
          <a:p>
            <a:pPr lvl="2"/>
            <a:r>
              <a:rPr lang="tr-TR" sz="1800" smtClean="0">
                <a:latin typeface="Calibri" pitchFamily="34" charset="0"/>
              </a:rPr>
              <a:t>Akut monoartritlerde öncelikle enfeksiyon dışlanmalıdır.Tam dışlanamaz ise olgu hastaneye yatırılıp septik artrit gibi tedavi edilmelidir.Tedavide karmaşaya yol açmamak için NSAİD kesilmelidir.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Başlık 1"/>
          <p:cNvSpPr>
            <a:spLocks noGrp="1"/>
          </p:cNvSpPr>
          <p:nvPr>
            <p:ph type="title"/>
          </p:nvPr>
        </p:nvSpPr>
        <p:spPr/>
        <p:txBody>
          <a:bodyPr/>
          <a:lstStyle/>
          <a:p>
            <a:pPr eaLnBrk="1" hangingPunct="1"/>
            <a:r>
              <a:rPr lang="tr-TR" smtClean="0"/>
              <a:t>AKUT MONOARTRİTLER</a:t>
            </a:r>
          </a:p>
        </p:txBody>
      </p:sp>
      <p:sp>
        <p:nvSpPr>
          <p:cNvPr id="3" name="İçerik Yer Tutucusu 2"/>
          <p:cNvSpPr>
            <a:spLocks noGrp="1"/>
          </p:cNvSpPr>
          <p:nvPr>
            <p:ph idx="1"/>
          </p:nvPr>
        </p:nvSpPr>
        <p:spPr/>
        <p:txBody>
          <a:bodyPr numCol="2" rtlCol="0">
            <a:noAutofit/>
          </a:bodyPr>
          <a:lstStyle/>
          <a:p>
            <a:pPr eaLnBrk="1" fontAlgn="auto" hangingPunct="1">
              <a:lnSpc>
                <a:spcPct val="90000"/>
              </a:lnSpc>
              <a:spcAft>
                <a:spcPts val="0"/>
              </a:spcAft>
              <a:buFont typeface="Arial" pitchFamily="34" charset="0"/>
              <a:buChar char="•"/>
              <a:defRPr/>
            </a:pPr>
            <a:r>
              <a:rPr lang="tr-TR" sz="2400" dirty="0"/>
              <a:t>İnflamatuvar</a:t>
            </a:r>
          </a:p>
          <a:p>
            <a:pPr lvl="1" eaLnBrk="1" fontAlgn="auto" hangingPunct="1">
              <a:lnSpc>
                <a:spcPct val="90000"/>
              </a:lnSpc>
              <a:spcAft>
                <a:spcPts val="0"/>
              </a:spcAft>
              <a:buFont typeface="Arial" pitchFamily="34" charset="0"/>
              <a:buChar char="–"/>
              <a:defRPr/>
            </a:pPr>
            <a:r>
              <a:rPr lang="tr-TR" sz="2400" dirty="0"/>
              <a:t>Enfeksiyöz</a:t>
            </a:r>
          </a:p>
          <a:p>
            <a:pPr lvl="2" eaLnBrk="1" fontAlgn="auto" hangingPunct="1">
              <a:lnSpc>
                <a:spcPct val="90000"/>
              </a:lnSpc>
              <a:spcAft>
                <a:spcPts val="0"/>
              </a:spcAft>
              <a:buFont typeface="Arial" pitchFamily="34" charset="0"/>
              <a:buChar char="•"/>
              <a:defRPr/>
            </a:pPr>
            <a:r>
              <a:rPr lang="tr-TR" dirty="0" smtClean="0"/>
              <a:t>Septik artrit</a:t>
            </a:r>
          </a:p>
          <a:p>
            <a:pPr lvl="2" eaLnBrk="1" fontAlgn="auto" hangingPunct="1">
              <a:lnSpc>
                <a:spcPct val="90000"/>
              </a:lnSpc>
              <a:spcAft>
                <a:spcPts val="0"/>
              </a:spcAft>
              <a:buFont typeface="Arial" pitchFamily="34" charset="0"/>
              <a:buChar char="•"/>
              <a:defRPr/>
            </a:pPr>
            <a:r>
              <a:rPr lang="tr-TR" dirty="0" smtClean="0"/>
              <a:t>Gonakokal artrit</a:t>
            </a:r>
          </a:p>
          <a:p>
            <a:pPr lvl="2" eaLnBrk="1" fontAlgn="auto" hangingPunct="1">
              <a:lnSpc>
                <a:spcPct val="90000"/>
              </a:lnSpc>
              <a:spcAft>
                <a:spcPts val="0"/>
              </a:spcAft>
              <a:buFont typeface="Arial" pitchFamily="34" charset="0"/>
              <a:buChar char="•"/>
              <a:defRPr/>
            </a:pPr>
            <a:r>
              <a:rPr lang="tr-TR" dirty="0" smtClean="0"/>
              <a:t>Brucella artriti</a:t>
            </a:r>
            <a:endParaRPr lang="en-US" dirty="0"/>
          </a:p>
          <a:p>
            <a:pPr lvl="1" eaLnBrk="1" fontAlgn="auto" hangingPunct="1">
              <a:lnSpc>
                <a:spcPct val="90000"/>
              </a:lnSpc>
              <a:spcAft>
                <a:spcPts val="0"/>
              </a:spcAft>
              <a:buFont typeface="Arial" pitchFamily="34" charset="0"/>
              <a:buChar char="–"/>
              <a:defRPr/>
            </a:pPr>
            <a:r>
              <a:rPr lang="tr-TR" sz="2400" dirty="0"/>
              <a:t>Kristal artritleri</a:t>
            </a:r>
          </a:p>
          <a:p>
            <a:pPr lvl="2" eaLnBrk="1" fontAlgn="auto" hangingPunct="1">
              <a:lnSpc>
                <a:spcPct val="90000"/>
              </a:lnSpc>
              <a:spcAft>
                <a:spcPts val="0"/>
              </a:spcAft>
              <a:buFont typeface="Arial" pitchFamily="34" charset="0"/>
              <a:buChar char="•"/>
              <a:defRPr/>
            </a:pPr>
            <a:r>
              <a:rPr lang="tr-TR" dirty="0"/>
              <a:t>Gut</a:t>
            </a:r>
          </a:p>
          <a:p>
            <a:pPr lvl="2" eaLnBrk="1" fontAlgn="auto" hangingPunct="1">
              <a:lnSpc>
                <a:spcPct val="90000"/>
              </a:lnSpc>
              <a:spcAft>
                <a:spcPts val="0"/>
              </a:spcAft>
              <a:buFont typeface="Arial" pitchFamily="34" charset="0"/>
              <a:buChar char="•"/>
              <a:defRPr/>
            </a:pPr>
            <a:r>
              <a:rPr lang="tr-TR" dirty="0"/>
              <a:t>Yalancı gut</a:t>
            </a:r>
          </a:p>
          <a:p>
            <a:pPr lvl="1" eaLnBrk="1" fontAlgn="auto" hangingPunct="1">
              <a:lnSpc>
                <a:spcPct val="90000"/>
              </a:lnSpc>
              <a:spcAft>
                <a:spcPts val="0"/>
              </a:spcAft>
              <a:buFont typeface="Arial" pitchFamily="34" charset="0"/>
              <a:buChar char="–"/>
              <a:defRPr/>
            </a:pPr>
            <a:r>
              <a:rPr lang="tr-TR" sz="2400" dirty="0"/>
              <a:t>Spondiloartrit</a:t>
            </a:r>
          </a:p>
          <a:p>
            <a:pPr lvl="1" eaLnBrk="1" fontAlgn="auto" hangingPunct="1">
              <a:lnSpc>
                <a:spcPct val="90000"/>
              </a:lnSpc>
              <a:spcAft>
                <a:spcPts val="0"/>
              </a:spcAft>
              <a:buFont typeface="Arial" pitchFamily="34" charset="0"/>
              <a:buChar char="–"/>
              <a:defRPr/>
            </a:pPr>
            <a:r>
              <a:rPr lang="tr-TR" sz="2400" dirty="0"/>
              <a:t>FMF</a:t>
            </a:r>
          </a:p>
          <a:p>
            <a:pPr lvl="1" eaLnBrk="1" fontAlgn="auto" hangingPunct="1">
              <a:lnSpc>
                <a:spcPct val="90000"/>
              </a:lnSpc>
              <a:spcAft>
                <a:spcPts val="0"/>
              </a:spcAft>
              <a:buFont typeface="Arial" pitchFamily="34" charset="0"/>
              <a:buChar char="–"/>
              <a:defRPr/>
            </a:pPr>
            <a:r>
              <a:rPr lang="tr-TR" sz="2400" dirty="0"/>
              <a:t>Behçet </a:t>
            </a:r>
            <a:r>
              <a:rPr lang="tr-TR" sz="2400" dirty="0" smtClean="0"/>
              <a:t>hastalığı</a:t>
            </a:r>
            <a:endParaRPr lang="tr-TR" altLang="tr-TR" sz="2400" dirty="0" smtClean="0"/>
          </a:p>
          <a:p>
            <a:pPr eaLnBrk="1" fontAlgn="auto" hangingPunct="1">
              <a:spcAft>
                <a:spcPts val="0"/>
              </a:spcAft>
              <a:buFont typeface="Arial" pitchFamily="34" charset="0"/>
              <a:buChar char="•"/>
              <a:defRPr/>
            </a:pPr>
            <a:r>
              <a:rPr lang="tr-TR" altLang="tr-TR" sz="2400" dirty="0" smtClean="0"/>
              <a:t>Non-inflamatuvar</a:t>
            </a:r>
            <a:endParaRPr lang="tr-TR" altLang="tr-TR" sz="2400" dirty="0"/>
          </a:p>
          <a:p>
            <a:pPr lvl="1" eaLnBrk="1" fontAlgn="auto" hangingPunct="1">
              <a:spcAft>
                <a:spcPts val="0"/>
              </a:spcAft>
              <a:buFont typeface="Arial" pitchFamily="34" charset="0"/>
              <a:buChar char="–"/>
              <a:defRPr/>
            </a:pPr>
            <a:r>
              <a:rPr lang="tr-TR" altLang="tr-TR" sz="2400" dirty="0"/>
              <a:t>Travmatik artrit </a:t>
            </a:r>
          </a:p>
          <a:p>
            <a:pPr lvl="1" eaLnBrk="1" fontAlgn="auto" hangingPunct="1">
              <a:spcAft>
                <a:spcPts val="0"/>
              </a:spcAft>
              <a:buFont typeface="Arial" pitchFamily="34" charset="0"/>
              <a:buChar char="–"/>
              <a:defRPr/>
            </a:pPr>
            <a:r>
              <a:rPr lang="tr-TR" altLang="tr-TR" sz="2400" dirty="0"/>
              <a:t>Eklem içi yırtıklar</a:t>
            </a:r>
          </a:p>
          <a:p>
            <a:pPr lvl="1" eaLnBrk="1" fontAlgn="auto" hangingPunct="1">
              <a:spcAft>
                <a:spcPts val="0"/>
              </a:spcAft>
              <a:buFont typeface="Arial" pitchFamily="34" charset="0"/>
              <a:buChar char="–"/>
              <a:defRPr/>
            </a:pPr>
            <a:r>
              <a:rPr lang="tr-TR" altLang="tr-TR" sz="2400" dirty="0"/>
              <a:t>Eklem içine akut kanama</a:t>
            </a:r>
          </a:p>
          <a:p>
            <a:pPr lvl="1" eaLnBrk="1" fontAlgn="auto" hangingPunct="1">
              <a:spcAft>
                <a:spcPts val="0"/>
              </a:spcAft>
              <a:buFont typeface="Arial" pitchFamily="34" charset="0"/>
              <a:buChar char="–"/>
              <a:defRPr/>
            </a:pPr>
            <a:r>
              <a:rPr lang="tr-TR" altLang="tr-TR" sz="2400" dirty="0"/>
              <a:t>Osteoartrit</a:t>
            </a:r>
          </a:p>
          <a:p>
            <a:pPr lvl="1" eaLnBrk="1" fontAlgn="auto" hangingPunct="1">
              <a:spcAft>
                <a:spcPts val="0"/>
              </a:spcAft>
              <a:buFont typeface="Arial" pitchFamily="34" charset="0"/>
              <a:buChar char="–"/>
              <a:defRPr/>
            </a:pPr>
            <a:r>
              <a:rPr lang="tr-TR" altLang="tr-TR" sz="2400" dirty="0" smtClean="0"/>
              <a:t>Osteonekroz</a:t>
            </a:r>
            <a:endParaRPr lang="tr-TR" altLang="tr-TR"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Başlık 1"/>
          <p:cNvSpPr>
            <a:spLocks noGrp="1"/>
          </p:cNvSpPr>
          <p:nvPr>
            <p:ph type="title"/>
          </p:nvPr>
        </p:nvSpPr>
        <p:spPr/>
        <p:txBody>
          <a:bodyPr/>
          <a:lstStyle/>
          <a:p>
            <a:pPr eaLnBrk="1" hangingPunct="1"/>
            <a:r>
              <a:rPr lang="tr-TR" smtClean="0"/>
              <a:t>KRONİK MONOARTRİTLER</a:t>
            </a:r>
          </a:p>
        </p:txBody>
      </p:sp>
      <p:sp>
        <p:nvSpPr>
          <p:cNvPr id="3" name="İçerik Yer Tutucusu 2"/>
          <p:cNvSpPr>
            <a:spLocks noGrp="1"/>
          </p:cNvSpPr>
          <p:nvPr>
            <p:ph idx="1"/>
          </p:nvPr>
        </p:nvSpPr>
        <p:spPr>
          <a:xfrm>
            <a:off x="467544" y="1628800"/>
            <a:ext cx="8229600" cy="4525963"/>
          </a:xfrm>
        </p:spPr>
        <p:txBody>
          <a:bodyPr numCol="2" rtlCol="0">
            <a:normAutofit fontScale="77500" lnSpcReduction="20000"/>
          </a:bodyPr>
          <a:lstStyle/>
          <a:p>
            <a:pPr eaLnBrk="1" fontAlgn="auto" hangingPunct="1">
              <a:spcAft>
                <a:spcPts val="0"/>
              </a:spcAft>
              <a:buFont typeface="Arial" pitchFamily="34" charset="0"/>
              <a:buChar char="•"/>
              <a:defRPr/>
            </a:pPr>
            <a:r>
              <a:rPr lang="tr-TR" altLang="tr-TR" sz="2800" dirty="0"/>
              <a:t>İnflamatuvar</a:t>
            </a:r>
          </a:p>
          <a:p>
            <a:pPr lvl="1" eaLnBrk="1" fontAlgn="auto" hangingPunct="1">
              <a:spcAft>
                <a:spcPts val="0"/>
              </a:spcAft>
              <a:buFont typeface="Arial" pitchFamily="34" charset="0"/>
              <a:buChar char="–"/>
              <a:defRPr/>
            </a:pPr>
            <a:r>
              <a:rPr lang="tr-TR" altLang="tr-TR" sz="2400" dirty="0" smtClean="0"/>
              <a:t>Enfeksiyöz</a:t>
            </a:r>
          </a:p>
          <a:p>
            <a:pPr lvl="2" eaLnBrk="1" fontAlgn="auto" hangingPunct="1">
              <a:spcAft>
                <a:spcPts val="0"/>
              </a:spcAft>
              <a:buFont typeface="Arial" pitchFamily="34" charset="0"/>
              <a:buChar char="•"/>
              <a:defRPr/>
            </a:pPr>
            <a:r>
              <a:rPr lang="tr-TR" altLang="tr-TR" sz="2000" dirty="0" smtClean="0"/>
              <a:t>Tüberküloz</a:t>
            </a:r>
            <a:endParaRPr lang="tr-TR" altLang="tr-TR" sz="2000" dirty="0"/>
          </a:p>
          <a:p>
            <a:pPr lvl="2" eaLnBrk="1" fontAlgn="auto" hangingPunct="1">
              <a:spcAft>
                <a:spcPts val="0"/>
              </a:spcAft>
              <a:buFont typeface="Arial" pitchFamily="34" charset="0"/>
              <a:buChar char="•"/>
              <a:defRPr/>
            </a:pPr>
            <a:r>
              <a:rPr lang="tr-TR" altLang="tr-TR" sz="2000" dirty="0" smtClean="0"/>
              <a:t>Fungal </a:t>
            </a:r>
            <a:endParaRPr lang="tr-TR" altLang="tr-TR" sz="2000" dirty="0"/>
          </a:p>
          <a:p>
            <a:pPr lvl="2" eaLnBrk="1" fontAlgn="auto" hangingPunct="1">
              <a:spcAft>
                <a:spcPts val="0"/>
              </a:spcAft>
              <a:buFont typeface="Arial" pitchFamily="34" charset="0"/>
              <a:buChar char="•"/>
              <a:defRPr/>
            </a:pPr>
            <a:r>
              <a:rPr lang="tr-TR" altLang="tr-TR" sz="2000" dirty="0" smtClean="0"/>
              <a:t>Viral</a:t>
            </a:r>
            <a:endParaRPr lang="tr-TR" altLang="tr-TR" sz="2000" dirty="0"/>
          </a:p>
          <a:p>
            <a:pPr lvl="2" eaLnBrk="1" fontAlgn="auto" hangingPunct="1">
              <a:spcAft>
                <a:spcPts val="0"/>
              </a:spcAft>
              <a:buFont typeface="Arial" pitchFamily="34" charset="0"/>
              <a:buChar char="•"/>
              <a:defRPr/>
            </a:pPr>
            <a:r>
              <a:rPr lang="tr-TR" altLang="tr-TR" sz="2000" dirty="0" smtClean="0"/>
              <a:t>Bakteriyel</a:t>
            </a:r>
            <a:endParaRPr lang="tr-TR" altLang="tr-TR" sz="2000" dirty="0"/>
          </a:p>
          <a:p>
            <a:pPr lvl="2" eaLnBrk="1" fontAlgn="auto" hangingPunct="1">
              <a:spcAft>
                <a:spcPts val="0"/>
              </a:spcAft>
              <a:buFont typeface="Arial" pitchFamily="34" charset="0"/>
              <a:buChar char="•"/>
              <a:defRPr/>
            </a:pPr>
            <a:r>
              <a:rPr lang="tr-TR" altLang="tr-TR" sz="2000" dirty="0" smtClean="0"/>
              <a:t>Lyme </a:t>
            </a:r>
            <a:r>
              <a:rPr lang="tr-TR" altLang="tr-TR" sz="2000" dirty="0"/>
              <a:t>hastalığı 	</a:t>
            </a:r>
          </a:p>
          <a:p>
            <a:pPr lvl="1" eaLnBrk="1" fontAlgn="auto" hangingPunct="1">
              <a:spcAft>
                <a:spcPts val="0"/>
              </a:spcAft>
              <a:buFont typeface="Arial" pitchFamily="34" charset="0"/>
              <a:buChar char="–"/>
              <a:defRPr/>
            </a:pPr>
            <a:r>
              <a:rPr lang="tr-TR" altLang="tr-TR" sz="2400" dirty="0"/>
              <a:t>Spondiloartritler</a:t>
            </a:r>
          </a:p>
          <a:p>
            <a:pPr lvl="1" eaLnBrk="1" fontAlgn="auto" hangingPunct="1">
              <a:spcAft>
                <a:spcPts val="0"/>
              </a:spcAft>
              <a:buFont typeface="Arial" pitchFamily="34" charset="0"/>
              <a:buChar char="–"/>
              <a:defRPr/>
            </a:pPr>
            <a:r>
              <a:rPr lang="tr-TR" altLang="tr-TR" sz="2400" dirty="0"/>
              <a:t>Romatoid artrit</a:t>
            </a:r>
          </a:p>
          <a:p>
            <a:pPr lvl="1" eaLnBrk="1" fontAlgn="auto" hangingPunct="1">
              <a:spcAft>
                <a:spcPts val="0"/>
              </a:spcAft>
              <a:buFont typeface="Arial" pitchFamily="34" charset="0"/>
              <a:buChar char="–"/>
              <a:defRPr/>
            </a:pPr>
            <a:r>
              <a:rPr lang="tr-TR" altLang="tr-TR" sz="2400" dirty="0"/>
              <a:t>Ailevi Akdeniz </a:t>
            </a:r>
            <a:r>
              <a:rPr lang="tr-TR" altLang="tr-TR" sz="2400" dirty="0" smtClean="0"/>
              <a:t>Ateşi (FMF)</a:t>
            </a:r>
            <a:endParaRPr lang="tr-TR" altLang="tr-TR" sz="2400" dirty="0"/>
          </a:p>
          <a:p>
            <a:pPr lvl="1" eaLnBrk="1" fontAlgn="auto" hangingPunct="1">
              <a:spcAft>
                <a:spcPts val="0"/>
              </a:spcAft>
              <a:buFont typeface="Arial" pitchFamily="34" charset="0"/>
              <a:buChar char="–"/>
              <a:defRPr/>
            </a:pPr>
            <a:r>
              <a:rPr lang="tr-TR" altLang="tr-TR" sz="2400" dirty="0" smtClean="0"/>
              <a:t>Sarkoidoz</a:t>
            </a:r>
          </a:p>
          <a:p>
            <a:pPr lvl="1" eaLnBrk="1" fontAlgn="auto" hangingPunct="1">
              <a:spcAft>
                <a:spcPts val="0"/>
              </a:spcAft>
              <a:buFont typeface="Arial" pitchFamily="34" charset="0"/>
              <a:buChar char="–"/>
              <a:defRPr/>
            </a:pPr>
            <a:r>
              <a:rPr lang="tr-TR" altLang="tr-TR" sz="2400" dirty="0" smtClean="0"/>
              <a:t>Juvenil kronik artrit</a:t>
            </a:r>
          </a:p>
          <a:p>
            <a:pPr lvl="1" eaLnBrk="1" fontAlgn="auto" hangingPunct="1">
              <a:spcAft>
                <a:spcPts val="0"/>
              </a:spcAft>
              <a:buFont typeface="Arial" pitchFamily="34" charset="0"/>
              <a:buChar char="–"/>
              <a:defRPr/>
            </a:pPr>
            <a:r>
              <a:rPr lang="tr-TR" altLang="tr-TR" sz="2400" dirty="0" smtClean="0"/>
              <a:t>Behçet hastalığı</a:t>
            </a:r>
            <a:endParaRPr lang="tr-TR" altLang="tr-TR" dirty="0" smtClean="0"/>
          </a:p>
          <a:p>
            <a:pPr eaLnBrk="1" fontAlgn="auto" hangingPunct="1">
              <a:spcAft>
                <a:spcPts val="0"/>
              </a:spcAft>
              <a:buFont typeface="Arial" pitchFamily="34" charset="0"/>
              <a:buChar char="•"/>
              <a:defRPr/>
            </a:pPr>
            <a:endParaRPr lang="tr-TR" altLang="tr-TR" sz="2800" dirty="0" smtClean="0"/>
          </a:p>
          <a:p>
            <a:pPr eaLnBrk="1" fontAlgn="auto" hangingPunct="1">
              <a:spcAft>
                <a:spcPts val="0"/>
              </a:spcAft>
              <a:buFont typeface="Arial" pitchFamily="34" charset="0"/>
              <a:buChar char="•"/>
              <a:defRPr/>
            </a:pPr>
            <a:endParaRPr lang="tr-TR" altLang="tr-TR" sz="2800" dirty="0" smtClean="0"/>
          </a:p>
          <a:p>
            <a:pPr eaLnBrk="1" fontAlgn="auto" hangingPunct="1">
              <a:spcAft>
                <a:spcPts val="0"/>
              </a:spcAft>
              <a:buFont typeface="Arial" pitchFamily="34" charset="0"/>
              <a:buChar char="•"/>
              <a:defRPr/>
            </a:pPr>
            <a:r>
              <a:rPr lang="tr-TR" altLang="tr-TR" sz="2800" dirty="0" smtClean="0"/>
              <a:t>Non-inflamatuvar</a:t>
            </a:r>
            <a:endParaRPr lang="tr-TR" altLang="tr-TR" sz="2800" dirty="0"/>
          </a:p>
          <a:p>
            <a:pPr lvl="1" eaLnBrk="1" fontAlgn="auto" hangingPunct="1">
              <a:spcAft>
                <a:spcPts val="0"/>
              </a:spcAft>
              <a:buFont typeface="Arial" pitchFamily="34" charset="0"/>
              <a:buChar char="–"/>
              <a:defRPr/>
            </a:pPr>
            <a:r>
              <a:rPr lang="tr-TR" altLang="tr-TR" sz="2400" dirty="0"/>
              <a:t>Osteoartrit</a:t>
            </a:r>
          </a:p>
          <a:p>
            <a:pPr lvl="1" eaLnBrk="1" fontAlgn="auto" hangingPunct="1">
              <a:spcAft>
                <a:spcPts val="0"/>
              </a:spcAft>
              <a:buFont typeface="Arial" pitchFamily="34" charset="0"/>
              <a:buChar char="–"/>
              <a:defRPr/>
            </a:pPr>
            <a:r>
              <a:rPr lang="tr-TR" altLang="tr-TR" sz="2400" dirty="0"/>
              <a:t>Eklem içi yırtıklar (diz)</a:t>
            </a:r>
          </a:p>
          <a:p>
            <a:pPr lvl="1" eaLnBrk="1" fontAlgn="auto" hangingPunct="1">
              <a:spcAft>
                <a:spcPts val="0"/>
              </a:spcAft>
              <a:buFont typeface="Arial" pitchFamily="34" charset="0"/>
              <a:buChar char="–"/>
              <a:defRPr/>
            </a:pPr>
            <a:r>
              <a:rPr lang="tr-TR" altLang="tr-TR" sz="2400" dirty="0"/>
              <a:t>Kemiğin avasküler nekrozu</a:t>
            </a:r>
          </a:p>
          <a:p>
            <a:pPr lvl="1" eaLnBrk="1" fontAlgn="auto" hangingPunct="1">
              <a:spcAft>
                <a:spcPts val="0"/>
              </a:spcAft>
              <a:buFont typeface="Arial" pitchFamily="34" charset="0"/>
              <a:buChar char="–"/>
              <a:defRPr/>
            </a:pPr>
            <a:r>
              <a:rPr lang="tr-TR" altLang="tr-TR" sz="2400" dirty="0"/>
              <a:t>Pigmente villonodüler sinovit</a:t>
            </a:r>
          </a:p>
          <a:p>
            <a:pPr lvl="1" eaLnBrk="1" fontAlgn="auto" hangingPunct="1">
              <a:spcAft>
                <a:spcPts val="0"/>
              </a:spcAft>
              <a:buFont typeface="Arial" pitchFamily="34" charset="0"/>
              <a:buChar char="–"/>
              <a:defRPr/>
            </a:pPr>
            <a:r>
              <a:rPr lang="tr-TR" altLang="tr-TR" sz="2400" dirty="0"/>
              <a:t>Sinovyal </a:t>
            </a:r>
            <a:r>
              <a:rPr lang="tr-TR" altLang="tr-TR" sz="2400" dirty="0" smtClean="0"/>
              <a:t>kondromatozis</a:t>
            </a:r>
          </a:p>
          <a:p>
            <a:pPr lvl="1" eaLnBrk="1" fontAlgn="auto" hangingPunct="1">
              <a:spcAft>
                <a:spcPts val="0"/>
              </a:spcAft>
              <a:buFont typeface="Arial" pitchFamily="34" charset="0"/>
              <a:buChar char="–"/>
              <a:defRPr/>
            </a:pPr>
            <a:r>
              <a:rPr lang="tr-TR" altLang="tr-TR" sz="2400" dirty="0"/>
              <a:t>Osteokondrozis</a:t>
            </a:r>
          </a:p>
          <a:p>
            <a:pPr lvl="1" eaLnBrk="1" fontAlgn="auto" hangingPunct="1">
              <a:spcAft>
                <a:spcPts val="0"/>
              </a:spcAft>
              <a:buFont typeface="Arial" pitchFamily="34" charset="0"/>
              <a:buChar char="–"/>
              <a:defRPr/>
            </a:pPr>
            <a:r>
              <a:rPr lang="tr-TR" altLang="tr-TR" sz="2400" dirty="0" smtClean="0"/>
              <a:t>Nöropatik </a:t>
            </a:r>
            <a:r>
              <a:rPr lang="tr-TR" altLang="tr-TR" sz="2400" dirty="0"/>
              <a:t>artrit (=Charcot eklemi)</a:t>
            </a:r>
          </a:p>
          <a:p>
            <a:pPr lvl="1" eaLnBrk="1" fontAlgn="auto" hangingPunct="1">
              <a:spcAft>
                <a:spcPts val="0"/>
              </a:spcAft>
              <a:buFont typeface="Arial" pitchFamily="34" charset="0"/>
              <a:buChar char="–"/>
              <a:defRPr/>
            </a:pPr>
            <a:r>
              <a:rPr lang="tr-TR" altLang="tr-TR" sz="2400" dirty="0" smtClean="0"/>
              <a:t>Refleks </a:t>
            </a:r>
            <a:r>
              <a:rPr lang="tr-TR" altLang="tr-TR" sz="2400" dirty="0"/>
              <a:t>sempatik </a:t>
            </a:r>
            <a:r>
              <a:rPr lang="tr-TR" altLang="tr-TR" sz="2400" dirty="0" smtClean="0"/>
              <a:t>distrofi</a:t>
            </a:r>
          </a:p>
          <a:p>
            <a:pPr lvl="1" eaLnBrk="1" fontAlgn="auto" hangingPunct="1">
              <a:spcAft>
                <a:spcPts val="0"/>
              </a:spcAft>
              <a:buFont typeface="Arial" pitchFamily="34" charset="0"/>
              <a:buChar char="–"/>
              <a:defRPr/>
            </a:pPr>
            <a:r>
              <a:rPr lang="tr-TR" altLang="tr-TR" sz="2400" dirty="0" smtClean="0"/>
              <a:t>Tümörler</a:t>
            </a:r>
            <a:endParaRPr lang="tr-TR" altLang="tr-TR" sz="2400" dirty="0"/>
          </a:p>
          <a:p>
            <a:pPr lvl="2" eaLnBrk="1" fontAlgn="auto" hangingPunct="1">
              <a:spcAft>
                <a:spcPts val="0"/>
              </a:spcAft>
              <a:buFont typeface="Arial" pitchFamily="34" charset="0"/>
              <a:buChar char="•"/>
              <a:defRPr/>
            </a:pPr>
            <a:r>
              <a:rPr lang="tr-TR" altLang="tr-TR" sz="2000" dirty="0" smtClean="0"/>
              <a:t>Pigmente </a:t>
            </a:r>
            <a:r>
              <a:rPr lang="tr-TR" altLang="tr-TR" sz="2000" dirty="0"/>
              <a:t>villonodüler sinovitis</a:t>
            </a:r>
          </a:p>
          <a:p>
            <a:pPr lvl="2" eaLnBrk="1" fontAlgn="auto" hangingPunct="1">
              <a:spcAft>
                <a:spcPts val="0"/>
              </a:spcAft>
              <a:buFont typeface="Arial" pitchFamily="34" charset="0"/>
              <a:buChar char="•"/>
              <a:defRPr/>
            </a:pPr>
            <a:r>
              <a:rPr lang="tr-TR" altLang="tr-TR" sz="2000" dirty="0" smtClean="0"/>
              <a:t>Sinoviyal </a:t>
            </a:r>
            <a:r>
              <a:rPr lang="tr-TR" altLang="tr-TR" sz="2000" dirty="0"/>
              <a:t>sarkom</a:t>
            </a:r>
          </a:p>
          <a:p>
            <a:pPr lvl="2" eaLnBrk="1" fontAlgn="auto" hangingPunct="1">
              <a:spcAft>
                <a:spcPts val="0"/>
              </a:spcAft>
              <a:buFont typeface="Arial" pitchFamily="34" charset="0"/>
              <a:buChar char="•"/>
              <a:defRPr/>
            </a:pPr>
            <a:r>
              <a:rPr lang="tr-TR" altLang="tr-TR" sz="2000" dirty="0" smtClean="0"/>
              <a:t>Sinoviyanın </a:t>
            </a:r>
            <a:r>
              <a:rPr lang="tr-TR" altLang="tr-TR" sz="2000" dirty="0"/>
              <a:t>metastatik tümörleri </a:t>
            </a:r>
          </a:p>
          <a:p>
            <a:pPr lvl="1" eaLnBrk="1" fontAlgn="auto" hangingPunct="1">
              <a:spcAft>
                <a:spcPts val="0"/>
              </a:spcAft>
              <a:buFont typeface="Arial" pitchFamily="34" charset="0"/>
              <a:buChar char="–"/>
              <a:defRPr/>
            </a:pPr>
            <a:endParaRPr lang="tr-TR" altLang="tr-TR" sz="2400" dirty="0">
              <a:latin typeface="Comic Sans MS" pitchFamily="66"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ChangeArrowheads="1"/>
          </p:cNvSpPr>
          <p:nvPr/>
        </p:nvSpPr>
        <p:spPr bwMode="auto">
          <a:xfrm>
            <a:off x="2819400" y="304800"/>
            <a:ext cx="28956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Monoartrit</a:t>
            </a:r>
          </a:p>
        </p:txBody>
      </p:sp>
      <p:sp>
        <p:nvSpPr>
          <p:cNvPr id="124930" name="Rectangle 3"/>
          <p:cNvSpPr>
            <a:spLocks noChangeArrowheads="1"/>
          </p:cNvSpPr>
          <p:nvPr/>
        </p:nvSpPr>
        <p:spPr bwMode="auto">
          <a:xfrm>
            <a:off x="2819400" y="914400"/>
            <a:ext cx="28956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Ayrıntılı öykü ve FM</a:t>
            </a:r>
          </a:p>
        </p:txBody>
      </p:sp>
      <p:sp>
        <p:nvSpPr>
          <p:cNvPr id="124931" name="Rectangle 4"/>
          <p:cNvSpPr>
            <a:spLocks noChangeArrowheads="1"/>
          </p:cNvSpPr>
          <p:nvPr/>
        </p:nvSpPr>
        <p:spPr bwMode="auto">
          <a:xfrm>
            <a:off x="2268538" y="1447800"/>
            <a:ext cx="3382962" cy="325438"/>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Açık travma veya fokal kemik ağrısı</a:t>
            </a:r>
          </a:p>
        </p:txBody>
      </p:sp>
      <p:sp>
        <p:nvSpPr>
          <p:cNvPr id="124932" name="Oval 5"/>
          <p:cNvSpPr>
            <a:spLocks noChangeArrowheads="1"/>
          </p:cNvSpPr>
          <p:nvPr/>
        </p:nvSpPr>
        <p:spPr bwMode="auto">
          <a:xfrm>
            <a:off x="3352800" y="1905000"/>
            <a:ext cx="1676400" cy="6096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Sinovyal sıvı</a:t>
            </a:r>
          </a:p>
        </p:txBody>
      </p:sp>
      <p:sp>
        <p:nvSpPr>
          <p:cNvPr id="124933" name="Rectangle 6"/>
          <p:cNvSpPr>
            <a:spLocks noChangeArrowheads="1"/>
          </p:cNvSpPr>
          <p:nvPr/>
        </p:nvSpPr>
        <p:spPr bwMode="auto">
          <a:xfrm>
            <a:off x="1905000" y="28194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BK&gt;2000</a:t>
            </a:r>
          </a:p>
          <a:p>
            <a:pPr algn="ctr"/>
            <a:r>
              <a:rPr lang="tr-TR" altLang="tr-TR" sz="1400">
                <a:solidFill>
                  <a:srgbClr val="000000"/>
                </a:solidFill>
                <a:latin typeface="Verdana" pitchFamily="34" charset="0"/>
                <a:cs typeface="Arial" charset="0"/>
              </a:rPr>
              <a:t>PNL&gt;%75</a:t>
            </a:r>
          </a:p>
        </p:txBody>
      </p:sp>
      <p:sp>
        <p:nvSpPr>
          <p:cNvPr id="124934" name="Rectangle 7"/>
          <p:cNvSpPr>
            <a:spLocks noChangeArrowheads="1"/>
          </p:cNvSpPr>
          <p:nvPr/>
        </p:nvSpPr>
        <p:spPr bwMode="auto">
          <a:xfrm>
            <a:off x="4419600" y="28194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Kanlı</a:t>
            </a:r>
          </a:p>
        </p:txBody>
      </p:sp>
      <p:sp>
        <p:nvSpPr>
          <p:cNvPr id="124935" name="Rectangle 8"/>
          <p:cNvSpPr>
            <a:spLocks noChangeArrowheads="1"/>
          </p:cNvSpPr>
          <p:nvPr/>
        </p:nvSpPr>
        <p:spPr bwMode="auto">
          <a:xfrm>
            <a:off x="7010400" y="2743200"/>
            <a:ext cx="1371600" cy="7620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Koagülopati</a:t>
            </a:r>
          </a:p>
          <a:p>
            <a:pPr algn="ctr"/>
            <a:r>
              <a:rPr lang="tr-TR" altLang="tr-TR" sz="1400">
                <a:solidFill>
                  <a:srgbClr val="000000"/>
                </a:solidFill>
                <a:latin typeface="Verdana" pitchFamily="34" charset="0"/>
                <a:cs typeface="Arial" charset="0"/>
              </a:rPr>
              <a:t>Tümör</a:t>
            </a:r>
          </a:p>
          <a:p>
            <a:pPr algn="ctr"/>
            <a:r>
              <a:rPr lang="tr-TR" altLang="tr-TR" sz="1400">
                <a:solidFill>
                  <a:srgbClr val="000000"/>
                </a:solidFill>
                <a:latin typeface="Verdana" pitchFamily="34" charset="0"/>
                <a:cs typeface="Arial" charset="0"/>
              </a:rPr>
              <a:t>Travma</a:t>
            </a:r>
          </a:p>
        </p:txBody>
      </p:sp>
      <p:sp>
        <p:nvSpPr>
          <p:cNvPr id="124936" name="Rectangle 9"/>
          <p:cNvSpPr>
            <a:spLocks noChangeArrowheads="1"/>
          </p:cNvSpPr>
          <p:nvPr/>
        </p:nvSpPr>
        <p:spPr bwMode="auto">
          <a:xfrm>
            <a:off x="755650" y="3933825"/>
            <a:ext cx="2063750" cy="12954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u="sng">
                <a:solidFill>
                  <a:srgbClr val="000000"/>
                </a:solidFill>
                <a:latin typeface="Verdana" pitchFamily="34" charset="0"/>
                <a:cs typeface="Arial" charset="0"/>
              </a:rPr>
              <a:t>Non-inflamatuvar</a:t>
            </a:r>
          </a:p>
          <a:p>
            <a:pPr algn="ctr"/>
            <a:r>
              <a:rPr lang="tr-TR" altLang="tr-TR" sz="1400">
                <a:solidFill>
                  <a:srgbClr val="000000"/>
                </a:solidFill>
                <a:latin typeface="Verdana" pitchFamily="34" charset="0"/>
                <a:cs typeface="Arial" charset="0"/>
              </a:rPr>
              <a:t>Yumuşak d. incinmesi</a:t>
            </a:r>
          </a:p>
          <a:p>
            <a:pPr algn="ctr"/>
            <a:r>
              <a:rPr lang="tr-TR" altLang="tr-TR" sz="1400">
                <a:solidFill>
                  <a:srgbClr val="000000"/>
                </a:solidFill>
                <a:latin typeface="Verdana" pitchFamily="34" charset="0"/>
                <a:cs typeface="Arial" charset="0"/>
              </a:rPr>
              <a:t>Osteoartrit</a:t>
            </a:r>
          </a:p>
          <a:p>
            <a:pPr algn="ctr"/>
            <a:r>
              <a:rPr lang="tr-TR" altLang="tr-TR" sz="1400">
                <a:solidFill>
                  <a:srgbClr val="000000"/>
                </a:solidFill>
                <a:latin typeface="Verdana" pitchFamily="34" charset="0"/>
                <a:cs typeface="Arial" charset="0"/>
              </a:rPr>
              <a:t>Osteonekroz</a:t>
            </a:r>
          </a:p>
          <a:p>
            <a:pPr algn="ctr"/>
            <a:r>
              <a:rPr lang="tr-TR" altLang="tr-TR" sz="1400">
                <a:solidFill>
                  <a:srgbClr val="000000"/>
                </a:solidFill>
                <a:latin typeface="Verdana" pitchFamily="34" charset="0"/>
                <a:cs typeface="Arial" charset="0"/>
              </a:rPr>
              <a:t>Eklem içi yırtık</a:t>
            </a:r>
          </a:p>
        </p:txBody>
      </p:sp>
      <p:sp>
        <p:nvSpPr>
          <p:cNvPr id="124937" name="Rectangle 10"/>
          <p:cNvSpPr>
            <a:spLocks noChangeArrowheads="1"/>
          </p:cNvSpPr>
          <p:nvPr/>
        </p:nvSpPr>
        <p:spPr bwMode="auto">
          <a:xfrm>
            <a:off x="3962400" y="3962400"/>
            <a:ext cx="1905000" cy="4572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İnflamatuvar artrit</a:t>
            </a:r>
          </a:p>
        </p:txBody>
      </p:sp>
      <p:sp>
        <p:nvSpPr>
          <p:cNvPr id="124938" name="Oval 11"/>
          <p:cNvSpPr>
            <a:spLocks noChangeArrowheads="1"/>
          </p:cNvSpPr>
          <p:nvPr/>
        </p:nvSpPr>
        <p:spPr bwMode="auto">
          <a:xfrm>
            <a:off x="3048000" y="4876800"/>
            <a:ext cx="1219200" cy="5334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Kültür (+)</a:t>
            </a:r>
          </a:p>
        </p:txBody>
      </p:sp>
      <p:sp>
        <p:nvSpPr>
          <p:cNvPr id="124939" name="Oval 12"/>
          <p:cNvSpPr>
            <a:spLocks noChangeArrowheads="1"/>
          </p:cNvSpPr>
          <p:nvPr/>
        </p:nvSpPr>
        <p:spPr bwMode="auto">
          <a:xfrm>
            <a:off x="4876800" y="4876800"/>
            <a:ext cx="1219200" cy="5334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Kristal (+)</a:t>
            </a:r>
          </a:p>
        </p:txBody>
      </p:sp>
      <p:sp>
        <p:nvSpPr>
          <p:cNvPr id="124940" name="Oval 13"/>
          <p:cNvSpPr>
            <a:spLocks noChangeArrowheads="1"/>
          </p:cNvSpPr>
          <p:nvPr/>
        </p:nvSpPr>
        <p:spPr bwMode="auto">
          <a:xfrm>
            <a:off x="6477000" y="4724400"/>
            <a:ext cx="2127250" cy="6096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Steril inflamatuvar</a:t>
            </a:r>
          </a:p>
          <a:p>
            <a:pPr algn="ctr"/>
            <a:r>
              <a:rPr lang="tr-TR" altLang="tr-TR" sz="1400">
                <a:solidFill>
                  <a:srgbClr val="000000"/>
                </a:solidFill>
                <a:latin typeface="Verdana" pitchFamily="34" charset="0"/>
                <a:cs typeface="Arial" charset="0"/>
              </a:rPr>
              <a:t>sıvı</a:t>
            </a:r>
          </a:p>
        </p:txBody>
      </p:sp>
      <p:sp>
        <p:nvSpPr>
          <p:cNvPr id="124941" name="Rectangle 14"/>
          <p:cNvSpPr>
            <a:spLocks noChangeArrowheads="1"/>
          </p:cNvSpPr>
          <p:nvPr/>
        </p:nvSpPr>
        <p:spPr bwMode="auto">
          <a:xfrm>
            <a:off x="2700338" y="5805488"/>
            <a:ext cx="1566862" cy="595312"/>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İnfeksiyöz artrit</a:t>
            </a:r>
          </a:p>
        </p:txBody>
      </p:sp>
      <p:sp>
        <p:nvSpPr>
          <p:cNvPr id="124942" name="Rectangle 15"/>
          <p:cNvSpPr>
            <a:spLocks noChangeArrowheads="1"/>
          </p:cNvSpPr>
          <p:nvPr/>
        </p:nvSpPr>
        <p:spPr bwMode="auto">
          <a:xfrm>
            <a:off x="4953000" y="57912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Kristal artriti</a:t>
            </a:r>
          </a:p>
        </p:txBody>
      </p:sp>
      <p:sp>
        <p:nvSpPr>
          <p:cNvPr id="124943" name="Rectangle 16"/>
          <p:cNvSpPr>
            <a:spLocks noChangeArrowheads="1"/>
          </p:cNvSpPr>
          <p:nvPr/>
        </p:nvSpPr>
        <p:spPr bwMode="auto">
          <a:xfrm>
            <a:off x="6705600" y="5791200"/>
            <a:ext cx="19050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RA, JIA, SpA, FMF, </a:t>
            </a:r>
          </a:p>
          <a:p>
            <a:pPr algn="ctr"/>
            <a:r>
              <a:rPr lang="tr-TR" altLang="tr-TR" sz="1400">
                <a:solidFill>
                  <a:srgbClr val="000000"/>
                </a:solidFill>
                <a:latin typeface="Verdana" pitchFamily="34" charset="0"/>
                <a:cs typeface="Arial" charset="0"/>
              </a:rPr>
              <a:t>Behçet, SLE vb</a:t>
            </a:r>
          </a:p>
        </p:txBody>
      </p:sp>
      <p:sp>
        <p:nvSpPr>
          <p:cNvPr id="124944" name="Line 17"/>
          <p:cNvSpPr>
            <a:spLocks noChangeShapeType="1"/>
          </p:cNvSpPr>
          <p:nvPr/>
        </p:nvSpPr>
        <p:spPr bwMode="auto">
          <a:xfrm>
            <a:off x="4114800" y="609600"/>
            <a:ext cx="0" cy="152400"/>
          </a:xfrm>
          <a:prstGeom prst="line">
            <a:avLst/>
          </a:prstGeom>
          <a:noFill/>
          <a:ln w="9525">
            <a:solidFill>
              <a:schemeClr val="tx1"/>
            </a:solidFill>
            <a:round/>
            <a:headEnd/>
            <a:tailEnd type="triangle" w="med" len="med"/>
          </a:ln>
        </p:spPr>
        <p:txBody>
          <a:bodyPr wrap="none"/>
          <a:lstStyle/>
          <a:p>
            <a:endParaRPr lang="tr-TR"/>
          </a:p>
        </p:txBody>
      </p:sp>
      <p:sp>
        <p:nvSpPr>
          <p:cNvPr id="124945" name="Line 18"/>
          <p:cNvSpPr>
            <a:spLocks noChangeShapeType="1"/>
          </p:cNvSpPr>
          <p:nvPr/>
        </p:nvSpPr>
        <p:spPr bwMode="auto">
          <a:xfrm>
            <a:off x="4114800" y="1219200"/>
            <a:ext cx="0" cy="152400"/>
          </a:xfrm>
          <a:prstGeom prst="line">
            <a:avLst/>
          </a:prstGeom>
          <a:noFill/>
          <a:ln w="9525">
            <a:solidFill>
              <a:schemeClr val="tx1"/>
            </a:solidFill>
            <a:round/>
            <a:headEnd/>
            <a:tailEnd type="triangle" w="med" len="med"/>
          </a:ln>
        </p:spPr>
        <p:txBody>
          <a:bodyPr wrap="none"/>
          <a:lstStyle/>
          <a:p>
            <a:endParaRPr lang="tr-TR"/>
          </a:p>
        </p:txBody>
      </p:sp>
      <p:sp>
        <p:nvSpPr>
          <p:cNvPr id="124946" name="Text Box 19"/>
          <p:cNvSpPr txBox="1">
            <a:spLocks noChangeArrowheads="1"/>
          </p:cNvSpPr>
          <p:nvPr/>
        </p:nvSpPr>
        <p:spPr bwMode="auto">
          <a:xfrm>
            <a:off x="5486400" y="762000"/>
            <a:ext cx="533400" cy="304800"/>
          </a:xfrm>
          <a:prstGeom prst="rect">
            <a:avLst/>
          </a:prstGeom>
          <a:noFill/>
          <a:ln w="9525">
            <a:noFill/>
            <a:miter lim="800000"/>
            <a:headEnd/>
            <a:tailEnd/>
          </a:ln>
        </p:spPr>
        <p:txBody>
          <a:bodyPr>
            <a:spAutoFit/>
          </a:bodyPr>
          <a:lstStyle/>
          <a:p>
            <a:pPr algn="r">
              <a:spcBef>
                <a:spcPct val="50000"/>
              </a:spcBef>
            </a:pPr>
            <a:endParaRPr lang="en-US" altLang="tr-TR" sz="1400">
              <a:solidFill>
                <a:srgbClr val="000000"/>
              </a:solidFill>
              <a:latin typeface="Verdana" pitchFamily="34" charset="0"/>
              <a:cs typeface="Arial" charset="0"/>
            </a:endParaRPr>
          </a:p>
        </p:txBody>
      </p:sp>
      <p:sp>
        <p:nvSpPr>
          <p:cNvPr id="124947" name="Text Box 20"/>
          <p:cNvSpPr txBox="1">
            <a:spLocks noChangeArrowheads="1"/>
          </p:cNvSpPr>
          <p:nvPr/>
        </p:nvSpPr>
        <p:spPr bwMode="auto">
          <a:xfrm>
            <a:off x="1600200" y="3429000"/>
            <a:ext cx="533400" cy="304800"/>
          </a:xfrm>
          <a:prstGeom prst="rect">
            <a:avLst/>
          </a:prstGeom>
          <a:noFill/>
          <a:ln w="9525">
            <a:noFill/>
            <a:miter lim="800000"/>
            <a:headEnd/>
            <a:tailEnd/>
          </a:ln>
        </p:spPr>
        <p:txBody>
          <a:bodyPr>
            <a:spAutoFit/>
          </a:bodyPr>
          <a:lstStyle/>
          <a:p>
            <a:pPr algn="r">
              <a:spcBef>
                <a:spcPct val="50000"/>
              </a:spcBef>
            </a:pPr>
            <a:r>
              <a:rPr lang="tr-TR" altLang="tr-TR" sz="1400">
                <a:solidFill>
                  <a:srgbClr val="000000"/>
                </a:solidFill>
                <a:latin typeface="Verdana" pitchFamily="34" charset="0"/>
                <a:cs typeface="Arial" charset="0"/>
              </a:rPr>
              <a:t>(-)</a:t>
            </a:r>
          </a:p>
        </p:txBody>
      </p:sp>
      <p:sp>
        <p:nvSpPr>
          <p:cNvPr id="124948" name="Text Box 21"/>
          <p:cNvSpPr txBox="1">
            <a:spLocks noChangeArrowheads="1"/>
          </p:cNvSpPr>
          <p:nvPr/>
        </p:nvSpPr>
        <p:spPr bwMode="auto">
          <a:xfrm>
            <a:off x="3581400" y="3429000"/>
            <a:ext cx="533400" cy="304800"/>
          </a:xfrm>
          <a:prstGeom prst="rect">
            <a:avLst/>
          </a:prstGeom>
          <a:noFill/>
          <a:ln w="9525">
            <a:noFill/>
            <a:miter lim="800000"/>
            <a:headEnd/>
            <a:tailEnd/>
          </a:ln>
        </p:spPr>
        <p:txBody>
          <a:bodyPr>
            <a:spAutoFit/>
          </a:bodyPr>
          <a:lstStyle/>
          <a:p>
            <a:pPr algn="r">
              <a:spcBef>
                <a:spcPct val="50000"/>
              </a:spcBef>
            </a:pPr>
            <a:r>
              <a:rPr lang="tr-TR" altLang="tr-TR" sz="1400">
                <a:solidFill>
                  <a:srgbClr val="000000"/>
                </a:solidFill>
                <a:latin typeface="Verdana" pitchFamily="34" charset="0"/>
                <a:cs typeface="Arial" charset="0"/>
              </a:rPr>
              <a:t>(+)</a:t>
            </a:r>
          </a:p>
        </p:txBody>
      </p:sp>
      <p:sp>
        <p:nvSpPr>
          <p:cNvPr id="124949" name="Line 22"/>
          <p:cNvSpPr>
            <a:spLocks noChangeShapeType="1"/>
          </p:cNvSpPr>
          <p:nvPr/>
        </p:nvSpPr>
        <p:spPr bwMode="auto">
          <a:xfrm>
            <a:off x="4114800" y="1676400"/>
            <a:ext cx="0" cy="228600"/>
          </a:xfrm>
          <a:prstGeom prst="line">
            <a:avLst/>
          </a:prstGeom>
          <a:noFill/>
          <a:ln w="9525">
            <a:solidFill>
              <a:schemeClr val="tx1"/>
            </a:solidFill>
            <a:round/>
            <a:headEnd/>
            <a:tailEnd type="triangle" w="med" len="med"/>
          </a:ln>
        </p:spPr>
        <p:txBody>
          <a:bodyPr wrap="none"/>
          <a:lstStyle/>
          <a:p>
            <a:endParaRPr lang="tr-TR"/>
          </a:p>
        </p:txBody>
      </p:sp>
      <p:sp>
        <p:nvSpPr>
          <p:cNvPr id="124950" name="Line 23"/>
          <p:cNvSpPr>
            <a:spLocks noChangeShapeType="1"/>
          </p:cNvSpPr>
          <p:nvPr/>
        </p:nvSpPr>
        <p:spPr bwMode="auto">
          <a:xfrm flipH="1">
            <a:off x="3352800" y="2590800"/>
            <a:ext cx="685800" cy="152400"/>
          </a:xfrm>
          <a:prstGeom prst="line">
            <a:avLst/>
          </a:prstGeom>
          <a:noFill/>
          <a:ln w="9525">
            <a:solidFill>
              <a:schemeClr val="tx1"/>
            </a:solidFill>
            <a:round/>
            <a:headEnd/>
            <a:tailEnd type="triangle" w="med" len="med"/>
          </a:ln>
        </p:spPr>
        <p:txBody>
          <a:bodyPr wrap="none"/>
          <a:lstStyle/>
          <a:p>
            <a:endParaRPr lang="tr-TR"/>
          </a:p>
        </p:txBody>
      </p:sp>
      <p:sp>
        <p:nvSpPr>
          <p:cNvPr id="124951" name="Line 24"/>
          <p:cNvSpPr>
            <a:spLocks noChangeShapeType="1"/>
          </p:cNvSpPr>
          <p:nvPr/>
        </p:nvSpPr>
        <p:spPr bwMode="auto">
          <a:xfrm>
            <a:off x="4343400" y="2590800"/>
            <a:ext cx="685800" cy="152400"/>
          </a:xfrm>
          <a:prstGeom prst="line">
            <a:avLst/>
          </a:prstGeom>
          <a:noFill/>
          <a:ln w="9525">
            <a:solidFill>
              <a:schemeClr val="tx1"/>
            </a:solidFill>
            <a:round/>
            <a:headEnd/>
            <a:tailEnd type="triangle" w="med" len="med"/>
          </a:ln>
        </p:spPr>
        <p:txBody>
          <a:bodyPr wrap="none"/>
          <a:lstStyle/>
          <a:p>
            <a:endParaRPr lang="tr-TR"/>
          </a:p>
        </p:txBody>
      </p:sp>
      <p:sp>
        <p:nvSpPr>
          <p:cNvPr id="124952" name="Line 25"/>
          <p:cNvSpPr>
            <a:spLocks noChangeShapeType="1"/>
          </p:cNvSpPr>
          <p:nvPr/>
        </p:nvSpPr>
        <p:spPr bwMode="auto">
          <a:xfrm>
            <a:off x="5867400" y="3124200"/>
            <a:ext cx="914400" cy="0"/>
          </a:xfrm>
          <a:prstGeom prst="line">
            <a:avLst/>
          </a:prstGeom>
          <a:noFill/>
          <a:ln w="9525">
            <a:solidFill>
              <a:schemeClr val="tx1"/>
            </a:solidFill>
            <a:round/>
            <a:headEnd/>
            <a:tailEnd type="triangle" w="med" len="med"/>
          </a:ln>
        </p:spPr>
        <p:txBody>
          <a:bodyPr wrap="none"/>
          <a:lstStyle/>
          <a:p>
            <a:endParaRPr lang="tr-TR"/>
          </a:p>
        </p:txBody>
      </p:sp>
      <p:sp>
        <p:nvSpPr>
          <p:cNvPr id="124953" name="Line 26"/>
          <p:cNvSpPr>
            <a:spLocks noChangeShapeType="1"/>
          </p:cNvSpPr>
          <p:nvPr/>
        </p:nvSpPr>
        <p:spPr bwMode="auto">
          <a:xfrm flipH="1">
            <a:off x="2057400" y="3429000"/>
            <a:ext cx="533400" cy="381000"/>
          </a:xfrm>
          <a:prstGeom prst="line">
            <a:avLst/>
          </a:prstGeom>
          <a:noFill/>
          <a:ln w="9525">
            <a:solidFill>
              <a:schemeClr val="tx1"/>
            </a:solidFill>
            <a:round/>
            <a:headEnd/>
            <a:tailEnd type="triangle" w="med" len="med"/>
          </a:ln>
        </p:spPr>
        <p:txBody>
          <a:bodyPr wrap="none"/>
          <a:lstStyle/>
          <a:p>
            <a:endParaRPr lang="tr-TR"/>
          </a:p>
        </p:txBody>
      </p:sp>
      <p:sp>
        <p:nvSpPr>
          <p:cNvPr id="124954" name="Line 27"/>
          <p:cNvSpPr>
            <a:spLocks noChangeShapeType="1"/>
          </p:cNvSpPr>
          <p:nvPr/>
        </p:nvSpPr>
        <p:spPr bwMode="auto">
          <a:xfrm>
            <a:off x="2819400" y="3429000"/>
            <a:ext cx="1371600" cy="457200"/>
          </a:xfrm>
          <a:prstGeom prst="line">
            <a:avLst/>
          </a:prstGeom>
          <a:noFill/>
          <a:ln w="9525">
            <a:solidFill>
              <a:schemeClr val="tx1"/>
            </a:solidFill>
            <a:round/>
            <a:headEnd/>
            <a:tailEnd type="triangle" w="med" len="med"/>
          </a:ln>
        </p:spPr>
        <p:txBody>
          <a:bodyPr wrap="none"/>
          <a:lstStyle/>
          <a:p>
            <a:endParaRPr lang="tr-TR"/>
          </a:p>
        </p:txBody>
      </p:sp>
      <p:sp>
        <p:nvSpPr>
          <p:cNvPr id="124955" name="Line 28"/>
          <p:cNvSpPr>
            <a:spLocks noChangeShapeType="1"/>
          </p:cNvSpPr>
          <p:nvPr/>
        </p:nvSpPr>
        <p:spPr bwMode="auto">
          <a:xfrm flipH="1">
            <a:off x="3810000" y="4419600"/>
            <a:ext cx="838200" cy="381000"/>
          </a:xfrm>
          <a:prstGeom prst="line">
            <a:avLst/>
          </a:prstGeom>
          <a:noFill/>
          <a:ln w="9525">
            <a:solidFill>
              <a:schemeClr val="tx1"/>
            </a:solidFill>
            <a:round/>
            <a:headEnd/>
            <a:tailEnd type="triangle" w="med" len="med"/>
          </a:ln>
        </p:spPr>
        <p:txBody>
          <a:bodyPr wrap="none"/>
          <a:lstStyle/>
          <a:p>
            <a:endParaRPr lang="tr-TR"/>
          </a:p>
        </p:txBody>
      </p:sp>
      <p:sp>
        <p:nvSpPr>
          <p:cNvPr id="124956" name="Line 29"/>
          <p:cNvSpPr>
            <a:spLocks noChangeShapeType="1"/>
          </p:cNvSpPr>
          <p:nvPr/>
        </p:nvSpPr>
        <p:spPr bwMode="auto">
          <a:xfrm>
            <a:off x="4724400" y="4419600"/>
            <a:ext cx="609600" cy="381000"/>
          </a:xfrm>
          <a:prstGeom prst="line">
            <a:avLst/>
          </a:prstGeom>
          <a:noFill/>
          <a:ln w="9525">
            <a:solidFill>
              <a:schemeClr val="tx1"/>
            </a:solidFill>
            <a:round/>
            <a:headEnd/>
            <a:tailEnd type="triangle" w="med" len="med"/>
          </a:ln>
        </p:spPr>
        <p:txBody>
          <a:bodyPr wrap="none"/>
          <a:lstStyle/>
          <a:p>
            <a:endParaRPr lang="tr-TR"/>
          </a:p>
        </p:txBody>
      </p:sp>
      <p:sp>
        <p:nvSpPr>
          <p:cNvPr id="124957" name="Line 30"/>
          <p:cNvSpPr>
            <a:spLocks noChangeShapeType="1"/>
          </p:cNvSpPr>
          <p:nvPr/>
        </p:nvSpPr>
        <p:spPr bwMode="auto">
          <a:xfrm>
            <a:off x="4953000" y="4419600"/>
            <a:ext cx="2057400" cy="304800"/>
          </a:xfrm>
          <a:prstGeom prst="line">
            <a:avLst/>
          </a:prstGeom>
          <a:noFill/>
          <a:ln w="9525">
            <a:solidFill>
              <a:schemeClr val="tx1"/>
            </a:solidFill>
            <a:round/>
            <a:headEnd/>
            <a:tailEnd type="triangle" w="med" len="med"/>
          </a:ln>
        </p:spPr>
        <p:txBody>
          <a:bodyPr wrap="none"/>
          <a:lstStyle/>
          <a:p>
            <a:endParaRPr lang="tr-TR"/>
          </a:p>
        </p:txBody>
      </p:sp>
      <p:sp>
        <p:nvSpPr>
          <p:cNvPr id="124958" name="Line 31"/>
          <p:cNvSpPr>
            <a:spLocks noChangeShapeType="1"/>
          </p:cNvSpPr>
          <p:nvPr/>
        </p:nvSpPr>
        <p:spPr bwMode="auto">
          <a:xfrm>
            <a:off x="3657600" y="5410200"/>
            <a:ext cx="0" cy="228600"/>
          </a:xfrm>
          <a:prstGeom prst="line">
            <a:avLst/>
          </a:prstGeom>
          <a:noFill/>
          <a:ln w="9525">
            <a:solidFill>
              <a:schemeClr val="tx1"/>
            </a:solidFill>
            <a:round/>
            <a:headEnd/>
            <a:tailEnd type="triangle" w="med" len="med"/>
          </a:ln>
        </p:spPr>
        <p:txBody>
          <a:bodyPr wrap="none"/>
          <a:lstStyle/>
          <a:p>
            <a:endParaRPr lang="tr-TR"/>
          </a:p>
        </p:txBody>
      </p:sp>
      <p:sp>
        <p:nvSpPr>
          <p:cNvPr id="124959" name="Line 32"/>
          <p:cNvSpPr>
            <a:spLocks noChangeShapeType="1"/>
          </p:cNvSpPr>
          <p:nvPr/>
        </p:nvSpPr>
        <p:spPr bwMode="auto">
          <a:xfrm>
            <a:off x="5410200" y="5410200"/>
            <a:ext cx="0" cy="228600"/>
          </a:xfrm>
          <a:prstGeom prst="line">
            <a:avLst/>
          </a:prstGeom>
          <a:noFill/>
          <a:ln w="9525">
            <a:solidFill>
              <a:schemeClr val="tx1"/>
            </a:solidFill>
            <a:round/>
            <a:headEnd/>
            <a:tailEnd type="triangle" w="med" len="med"/>
          </a:ln>
        </p:spPr>
        <p:txBody>
          <a:bodyPr wrap="none"/>
          <a:lstStyle/>
          <a:p>
            <a:endParaRPr lang="tr-TR"/>
          </a:p>
        </p:txBody>
      </p:sp>
      <p:sp>
        <p:nvSpPr>
          <p:cNvPr id="124960" name="Line 33"/>
          <p:cNvSpPr>
            <a:spLocks noChangeShapeType="1"/>
          </p:cNvSpPr>
          <p:nvPr/>
        </p:nvSpPr>
        <p:spPr bwMode="auto">
          <a:xfrm>
            <a:off x="7315200" y="5334000"/>
            <a:ext cx="0" cy="381000"/>
          </a:xfrm>
          <a:prstGeom prst="line">
            <a:avLst/>
          </a:prstGeom>
          <a:noFill/>
          <a:ln w="9525">
            <a:solidFill>
              <a:schemeClr val="tx1"/>
            </a:solidFill>
            <a:round/>
            <a:headEnd/>
            <a:tailEnd type="triangle" w="med" len="med"/>
          </a:ln>
        </p:spPr>
        <p:txBody>
          <a:bodyPr wrap="none"/>
          <a:lstStyle/>
          <a:p>
            <a:endParaRPr lang="tr-TR"/>
          </a:p>
        </p:txBody>
      </p:sp>
      <p:sp>
        <p:nvSpPr>
          <p:cNvPr id="124961" name="Line 34"/>
          <p:cNvSpPr>
            <a:spLocks noChangeShapeType="1"/>
          </p:cNvSpPr>
          <p:nvPr/>
        </p:nvSpPr>
        <p:spPr bwMode="auto">
          <a:xfrm>
            <a:off x="5651500" y="1628775"/>
            <a:ext cx="215900" cy="0"/>
          </a:xfrm>
          <a:prstGeom prst="line">
            <a:avLst/>
          </a:prstGeom>
          <a:noFill/>
          <a:ln w="9525">
            <a:solidFill>
              <a:schemeClr val="tx1"/>
            </a:solidFill>
            <a:round/>
            <a:headEnd/>
            <a:tailEnd type="triangle" w="med" len="med"/>
          </a:ln>
        </p:spPr>
        <p:txBody>
          <a:bodyPr wrap="none"/>
          <a:lstStyle/>
          <a:p>
            <a:endParaRPr lang="tr-TR"/>
          </a:p>
        </p:txBody>
      </p:sp>
      <p:sp>
        <p:nvSpPr>
          <p:cNvPr id="124962" name="Rectangle 35"/>
          <p:cNvSpPr>
            <a:spLocks noChangeArrowheads="1"/>
          </p:cNvSpPr>
          <p:nvPr/>
        </p:nvSpPr>
        <p:spPr bwMode="auto">
          <a:xfrm>
            <a:off x="5867400" y="1484313"/>
            <a:ext cx="1441450" cy="2159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Radyoloji</a:t>
            </a:r>
          </a:p>
        </p:txBody>
      </p:sp>
      <p:sp>
        <p:nvSpPr>
          <p:cNvPr id="124963" name="Line 36"/>
          <p:cNvSpPr>
            <a:spLocks noChangeShapeType="1"/>
          </p:cNvSpPr>
          <p:nvPr/>
        </p:nvSpPr>
        <p:spPr bwMode="auto">
          <a:xfrm>
            <a:off x="6732588" y="1773238"/>
            <a:ext cx="144462" cy="71437"/>
          </a:xfrm>
          <a:prstGeom prst="line">
            <a:avLst/>
          </a:prstGeom>
          <a:noFill/>
          <a:ln w="9525">
            <a:solidFill>
              <a:schemeClr val="tx1"/>
            </a:solidFill>
            <a:round/>
            <a:headEnd/>
            <a:tailEnd type="triangle" w="med" len="med"/>
          </a:ln>
        </p:spPr>
        <p:txBody>
          <a:bodyPr wrap="none"/>
          <a:lstStyle/>
          <a:p>
            <a:endParaRPr lang="tr-TR"/>
          </a:p>
        </p:txBody>
      </p:sp>
      <p:sp>
        <p:nvSpPr>
          <p:cNvPr id="124964" name="Rectangle 37"/>
          <p:cNvSpPr>
            <a:spLocks noChangeArrowheads="1"/>
          </p:cNvSpPr>
          <p:nvPr/>
        </p:nvSpPr>
        <p:spPr bwMode="auto">
          <a:xfrm>
            <a:off x="7164388" y="1773238"/>
            <a:ext cx="1368425" cy="4318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Kırık, tümör</a:t>
            </a:r>
          </a:p>
        </p:txBody>
      </p:sp>
      <p:sp>
        <p:nvSpPr>
          <p:cNvPr id="124965" name="Text Box 38"/>
          <p:cNvSpPr txBox="1">
            <a:spLocks noChangeArrowheads="1"/>
          </p:cNvSpPr>
          <p:nvPr/>
        </p:nvSpPr>
        <p:spPr bwMode="auto">
          <a:xfrm>
            <a:off x="4767263" y="1766888"/>
            <a:ext cx="379412" cy="304800"/>
          </a:xfrm>
          <a:prstGeom prst="rect">
            <a:avLst/>
          </a:prstGeom>
          <a:noFill/>
          <a:ln w="9525">
            <a:noFill/>
            <a:miter lim="800000"/>
            <a:headEnd/>
            <a:tailEnd/>
          </a:ln>
        </p:spPr>
        <p:txBody>
          <a:bodyPr wrap="none">
            <a:spAutoFit/>
          </a:bodyPr>
          <a:lstStyle/>
          <a:p>
            <a:r>
              <a:rPr lang="tr-TR" altLang="tr-TR" sz="1400">
                <a:solidFill>
                  <a:srgbClr val="000000"/>
                </a:solidFill>
                <a:latin typeface="Verdana" pitchFamily="34" charset="0"/>
                <a:cs typeface="Arial" charset="0"/>
              </a:rPr>
              <a:t>(-)</a:t>
            </a:r>
          </a:p>
        </p:txBody>
      </p:sp>
      <p:sp>
        <p:nvSpPr>
          <p:cNvPr id="124966" name="Text Box 39"/>
          <p:cNvSpPr txBox="1">
            <a:spLocks noChangeArrowheads="1"/>
          </p:cNvSpPr>
          <p:nvPr/>
        </p:nvSpPr>
        <p:spPr bwMode="auto">
          <a:xfrm>
            <a:off x="5632450" y="1693863"/>
            <a:ext cx="438150" cy="304800"/>
          </a:xfrm>
          <a:prstGeom prst="rect">
            <a:avLst/>
          </a:prstGeom>
          <a:noFill/>
          <a:ln w="9525">
            <a:noFill/>
            <a:miter lim="800000"/>
            <a:headEnd/>
            <a:tailEnd/>
          </a:ln>
        </p:spPr>
        <p:txBody>
          <a:bodyPr wrap="none">
            <a:spAutoFit/>
          </a:bodyPr>
          <a:lstStyle/>
          <a:p>
            <a:r>
              <a:rPr lang="tr-TR" altLang="tr-TR" sz="1400">
                <a:solidFill>
                  <a:srgbClr val="000000"/>
                </a:solidFill>
                <a:latin typeface="Verdana" pitchFamily="34" charset="0"/>
                <a:cs typeface="Arial" charset="0"/>
              </a:rPr>
              <a:t>(+)</a:t>
            </a:r>
          </a:p>
        </p:txBody>
      </p:sp>
      <p:sp>
        <p:nvSpPr>
          <p:cNvPr id="124967" name="Line 40"/>
          <p:cNvSpPr>
            <a:spLocks noChangeShapeType="1"/>
          </p:cNvSpPr>
          <p:nvPr/>
        </p:nvSpPr>
        <p:spPr bwMode="auto">
          <a:xfrm flipV="1">
            <a:off x="5791200" y="1981200"/>
            <a:ext cx="457200" cy="762000"/>
          </a:xfrm>
          <a:prstGeom prst="line">
            <a:avLst/>
          </a:prstGeom>
          <a:noFill/>
          <a:ln w="9525">
            <a:solidFill>
              <a:schemeClr val="tx1"/>
            </a:solidFill>
            <a:round/>
            <a:headEnd/>
            <a:tailEnd type="triangle" w="med" len="med"/>
          </a:ln>
        </p:spPr>
        <p:txBody>
          <a:bodyPr wrap="none"/>
          <a:lstStyle/>
          <a:p>
            <a:endParaRPr lang="tr-T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53" name="Picture 2"/>
          <p:cNvPicPr>
            <a:picLocks noChangeAspect="1" noChangeArrowheads="1"/>
          </p:cNvPicPr>
          <p:nvPr/>
        </p:nvPicPr>
        <p:blipFill>
          <a:blip r:embed="rId2"/>
          <a:srcRect/>
          <a:stretch>
            <a:fillRect/>
          </a:stretch>
        </p:blipFill>
        <p:spPr bwMode="auto">
          <a:xfrm>
            <a:off x="949325" y="1125538"/>
            <a:ext cx="7153275" cy="4879975"/>
          </a:xfrm>
          <a:prstGeom prst="rect">
            <a:avLst/>
          </a:prstGeom>
          <a:noFill/>
          <a:ln w="9525">
            <a:noFill/>
            <a:miter lim="800000"/>
            <a:headEnd/>
            <a:tailEnd/>
          </a:ln>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Başlık 1"/>
          <p:cNvSpPr>
            <a:spLocks noGrp="1"/>
          </p:cNvSpPr>
          <p:nvPr>
            <p:ph type="title"/>
          </p:nvPr>
        </p:nvSpPr>
        <p:spPr/>
        <p:txBody>
          <a:bodyPr/>
          <a:lstStyle/>
          <a:p>
            <a:pPr eaLnBrk="1" hangingPunct="1"/>
            <a:r>
              <a:rPr lang="tr-TR" smtClean="0"/>
              <a:t>Poliartrit</a:t>
            </a:r>
          </a:p>
        </p:txBody>
      </p:sp>
      <p:sp>
        <p:nvSpPr>
          <p:cNvPr id="126978" name="İçerik Yer Tutucusu 2"/>
          <p:cNvSpPr>
            <a:spLocks noGrp="1"/>
          </p:cNvSpPr>
          <p:nvPr>
            <p:ph idx="1"/>
          </p:nvPr>
        </p:nvSpPr>
        <p:spPr/>
        <p:txBody>
          <a:bodyPr/>
          <a:lstStyle/>
          <a:p>
            <a:pPr eaLnBrk="1" hangingPunct="1"/>
            <a:r>
              <a:rPr lang="tr-TR" smtClean="0"/>
              <a:t>Poliartrit 4 veya daha fazla eklemde inflamasyon </a:t>
            </a:r>
          </a:p>
          <a:p>
            <a:pPr eaLnBrk="1" hangingPunct="1"/>
            <a:r>
              <a:rPr lang="tr-TR" smtClean="0"/>
              <a:t>Yaygın ağrıya neden olan diğer nedenlerden ayrılmalıdır. </a:t>
            </a:r>
          </a:p>
          <a:p>
            <a:pPr eaLnBrk="1" hangingPunct="1"/>
            <a:r>
              <a:rPr lang="tr-TR" smtClean="0"/>
              <a:t>Hastanın öyküsü ve FM tanıda çok önemlidir. </a:t>
            </a:r>
          </a:p>
          <a:p>
            <a:pPr eaLnBrk="1" hangingPunct="1"/>
            <a:r>
              <a:rPr lang="tr-TR" smtClean="0"/>
              <a:t>Akut: en sık viral enfeksiyonlar ve ARA Kronik: en sık kollojen doku hastalıkları</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Başlık 1"/>
          <p:cNvSpPr>
            <a:spLocks noGrp="1"/>
          </p:cNvSpPr>
          <p:nvPr>
            <p:ph type="title"/>
          </p:nvPr>
        </p:nvSpPr>
        <p:spPr/>
        <p:txBody>
          <a:bodyPr/>
          <a:lstStyle/>
          <a:p>
            <a:pPr eaLnBrk="1" hangingPunct="1"/>
            <a:r>
              <a:rPr lang="tr-TR" smtClean="0"/>
              <a:t>AKUT POLİARTRİTLER</a:t>
            </a:r>
          </a:p>
        </p:txBody>
      </p:sp>
      <p:sp>
        <p:nvSpPr>
          <p:cNvPr id="3" name="İçerik Yer Tutucusu 2"/>
          <p:cNvSpPr>
            <a:spLocks noGrp="1"/>
          </p:cNvSpPr>
          <p:nvPr>
            <p:ph idx="1"/>
          </p:nvPr>
        </p:nvSpPr>
        <p:spPr/>
        <p:txBody>
          <a:bodyPr rtlCol="0">
            <a:normAutofit fontScale="55000" lnSpcReduction="20000"/>
          </a:bodyPr>
          <a:lstStyle/>
          <a:p>
            <a:pPr eaLnBrk="1" fontAlgn="auto" hangingPunct="1">
              <a:spcAft>
                <a:spcPts val="0"/>
              </a:spcAft>
              <a:buFont typeface="Arial" pitchFamily="34" charset="0"/>
              <a:buChar char="•"/>
              <a:defRPr/>
            </a:pPr>
            <a:r>
              <a:rPr lang="tr-TR" dirty="0" smtClean="0"/>
              <a:t>Akut </a:t>
            </a:r>
            <a:r>
              <a:rPr lang="tr-TR" dirty="0"/>
              <a:t>romatizmal ateş		</a:t>
            </a:r>
          </a:p>
          <a:p>
            <a:pPr eaLnBrk="1" fontAlgn="auto" hangingPunct="1">
              <a:spcAft>
                <a:spcPts val="0"/>
              </a:spcAft>
              <a:buFont typeface="Arial" pitchFamily="34" charset="0"/>
              <a:buChar char="•"/>
              <a:defRPr/>
            </a:pPr>
            <a:r>
              <a:rPr lang="tr-TR" dirty="0" smtClean="0"/>
              <a:t>Erişkin  </a:t>
            </a:r>
            <a:r>
              <a:rPr lang="tr-TR" dirty="0"/>
              <a:t>Still </a:t>
            </a:r>
            <a:r>
              <a:rPr lang="tr-TR" dirty="0" smtClean="0"/>
              <a:t>hastalığı</a:t>
            </a:r>
            <a:r>
              <a:rPr lang="tr-TR" dirty="0"/>
              <a:t>	</a:t>
            </a:r>
          </a:p>
          <a:p>
            <a:pPr eaLnBrk="1" fontAlgn="auto" hangingPunct="1">
              <a:spcAft>
                <a:spcPts val="0"/>
              </a:spcAft>
              <a:buFont typeface="Arial" pitchFamily="34" charset="0"/>
              <a:buChar char="•"/>
              <a:defRPr/>
            </a:pPr>
            <a:r>
              <a:rPr lang="tr-TR" dirty="0"/>
              <a:t>Gonokokkal artrit</a:t>
            </a:r>
          </a:p>
          <a:p>
            <a:pPr eaLnBrk="1" fontAlgn="auto" hangingPunct="1">
              <a:spcAft>
                <a:spcPts val="0"/>
              </a:spcAft>
              <a:buFont typeface="Arial" pitchFamily="34" charset="0"/>
              <a:buChar char="•"/>
              <a:defRPr/>
            </a:pPr>
            <a:r>
              <a:rPr lang="tr-TR" dirty="0" smtClean="0"/>
              <a:t>Viral </a:t>
            </a:r>
            <a:r>
              <a:rPr lang="tr-TR" dirty="0"/>
              <a:t>enfeksiyonlar</a:t>
            </a:r>
          </a:p>
          <a:p>
            <a:pPr eaLnBrk="1" fontAlgn="auto" hangingPunct="1">
              <a:spcAft>
                <a:spcPts val="0"/>
              </a:spcAft>
              <a:buFont typeface="Arial" pitchFamily="34" charset="0"/>
              <a:buChar char="•"/>
              <a:defRPr/>
            </a:pPr>
            <a:r>
              <a:rPr lang="tr-TR" dirty="0" smtClean="0"/>
              <a:t>Serum </a:t>
            </a:r>
            <a:r>
              <a:rPr lang="tr-TR" dirty="0"/>
              <a:t>hastalığı			</a:t>
            </a:r>
          </a:p>
          <a:p>
            <a:pPr eaLnBrk="1" fontAlgn="auto" hangingPunct="1">
              <a:spcAft>
                <a:spcPts val="0"/>
              </a:spcAft>
              <a:buFont typeface="Arial" pitchFamily="34" charset="0"/>
              <a:buChar char="•"/>
              <a:defRPr/>
            </a:pPr>
            <a:r>
              <a:rPr lang="tr-TR" dirty="0" smtClean="0"/>
              <a:t>Poliartiküler </a:t>
            </a:r>
            <a:r>
              <a:rPr lang="tr-TR" dirty="0"/>
              <a:t>gut</a:t>
            </a:r>
          </a:p>
          <a:p>
            <a:pPr eaLnBrk="1" fontAlgn="auto" hangingPunct="1">
              <a:spcAft>
                <a:spcPts val="0"/>
              </a:spcAft>
              <a:buFont typeface="Arial" pitchFamily="34" charset="0"/>
              <a:buChar char="•"/>
              <a:defRPr/>
            </a:pPr>
            <a:r>
              <a:rPr lang="tr-TR" dirty="0" smtClean="0"/>
              <a:t>Sistemik </a:t>
            </a:r>
            <a:r>
              <a:rPr lang="tr-TR" dirty="0"/>
              <a:t>lupus eritematosus	</a:t>
            </a:r>
          </a:p>
          <a:p>
            <a:pPr eaLnBrk="1" fontAlgn="auto" hangingPunct="1">
              <a:spcAft>
                <a:spcPts val="0"/>
              </a:spcAft>
              <a:buFont typeface="Arial" pitchFamily="34" charset="0"/>
              <a:buChar char="•"/>
              <a:defRPr/>
            </a:pPr>
            <a:r>
              <a:rPr lang="tr-TR" dirty="0" smtClean="0"/>
              <a:t>Sarkoidoz</a:t>
            </a:r>
            <a:endParaRPr lang="tr-TR" dirty="0"/>
          </a:p>
          <a:p>
            <a:pPr eaLnBrk="1" fontAlgn="auto" hangingPunct="1">
              <a:spcAft>
                <a:spcPts val="0"/>
              </a:spcAft>
              <a:buFont typeface="Arial" pitchFamily="34" charset="0"/>
              <a:buChar char="•"/>
              <a:defRPr/>
            </a:pPr>
            <a:r>
              <a:rPr lang="tr-TR" dirty="0" smtClean="0"/>
              <a:t>Palindromik </a:t>
            </a:r>
            <a:r>
              <a:rPr lang="tr-TR" dirty="0"/>
              <a:t>romatizma		</a:t>
            </a:r>
          </a:p>
          <a:p>
            <a:pPr eaLnBrk="1" fontAlgn="auto" hangingPunct="1">
              <a:spcAft>
                <a:spcPts val="0"/>
              </a:spcAft>
              <a:buFont typeface="Arial" pitchFamily="34" charset="0"/>
              <a:buChar char="•"/>
              <a:defRPr/>
            </a:pPr>
            <a:r>
              <a:rPr lang="tr-TR" dirty="0" smtClean="0"/>
              <a:t>Orak </a:t>
            </a:r>
            <a:r>
              <a:rPr lang="tr-TR" dirty="0"/>
              <a:t>hücreli anemiler</a:t>
            </a:r>
          </a:p>
          <a:p>
            <a:pPr eaLnBrk="1" fontAlgn="auto" hangingPunct="1">
              <a:spcAft>
                <a:spcPts val="0"/>
              </a:spcAft>
              <a:buFont typeface="Arial" pitchFamily="34" charset="0"/>
              <a:buChar char="•"/>
              <a:defRPr/>
            </a:pPr>
            <a:r>
              <a:rPr lang="tr-TR" dirty="0" smtClean="0"/>
              <a:t>Romatoid artrit</a:t>
            </a:r>
          </a:p>
          <a:p>
            <a:pPr eaLnBrk="1" fontAlgn="auto" hangingPunct="1">
              <a:spcAft>
                <a:spcPts val="0"/>
              </a:spcAft>
              <a:buFont typeface="Arial" pitchFamily="34" charset="0"/>
              <a:buChar char="•"/>
              <a:defRPr/>
            </a:pPr>
            <a:r>
              <a:rPr lang="tr-TR" dirty="0" smtClean="0"/>
              <a:t>Serum </a:t>
            </a:r>
            <a:r>
              <a:rPr lang="tr-TR" dirty="0"/>
              <a:t>hastalığı</a:t>
            </a:r>
          </a:p>
          <a:p>
            <a:pPr eaLnBrk="1" fontAlgn="auto" hangingPunct="1">
              <a:spcAft>
                <a:spcPts val="0"/>
              </a:spcAft>
              <a:buFont typeface="Arial" pitchFamily="34" charset="0"/>
              <a:buChar char="•"/>
              <a:defRPr/>
            </a:pPr>
            <a:r>
              <a:rPr lang="tr-TR" dirty="0"/>
              <a:t>Henoch-Schönlein </a:t>
            </a:r>
            <a:r>
              <a:rPr lang="tr-TR" dirty="0" smtClean="0"/>
              <a:t>purpura</a:t>
            </a:r>
          </a:p>
          <a:p>
            <a:pPr eaLnBrk="1" fontAlgn="auto" hangingPunct="1">
              <a:spcAft>
                <a:spcPts val="0"/>
              </a:spcAft>
              <a:buFont typeface="Arial" pitchFamily="34" charset="0"/>
              <a:buChar char="•"/>
              <a:defRPr/>
            </a:pPr>
            <a:r>
              <a:rPr lang="tr-TR" dirty="0" smtClean="0"/>
              <a:t>Bağ </a:t>
            </a:r>
            <a:r>
              <a:rPr lang="tr-TR" dirty="0"/>
              <a:t>Dokusu Hastalıkları (BDH)</a:t>
            </a:r>
          </a:p>
          <a:p>
            <a:pPr eaLnBrk="1" fontAlgn="auto" hangingPunct="1">
              <a:spcAft>
                <a:spcPts val="0"/>
              </a:spcAft>
              <a:buFont typeface="Arial" pitchFamily="34" charset="0"/>
              <a:buChar char="•"/>
              <a:defRPr/>
            </a:pPr>
            <a:r>
              <a:rPr lang="tr-TR" dirty="0" smtClean="0"/>
              <a:t>Spondiloartritler</a:t>
            </a:r>
            <a:endParaRPr lang="tr-TR" dirty="0"/>
          </a:p>
          <a:p>
            <a:pPr eaLnBrk="1" fontAlgn="auto" hangingPunct="1">
              <a:spcAft>
                <a:spcPts val="0"/>
              </a:spcAft>
              <a:buFont typeface="Arial" pitchFamily="34" charset="0"/>
              <a:buChar char="•"/>
              <a:defRPr/>
            </a:pPr>
            <a:r>
              <a:rPr lang="en-AU" altLang="tr-TR" dirty="0"/>
              <a:t>Reiter Sendromu</a:t>
            </a:r>
          </a:p>
          <a:p>
            <a:pPr eaLnBrk="1" fontAlgn="auto" hangingPunct="1">
              <a:spcAft>
                <a:spcPts val="0"/>
              </a:spcAft>
              <a:buFont typeface="Arial" pitchFamily="34" charset="0"/>
              <a:buChar char="•"/>
              <a:defRPr/>
            </a:pP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Başlık 1"/>
          <p:cNvSpPr>
            <a:spLocks noGrp="1"/>
          </p:cNvSpPr>
          <p:nvPr>
            <p:ph type="title"/>
          </p:nvPr>
        </p:nvSpPr>
        <p:spPr/>
        <p:txBody>
          <a:bodyPr/>
          <a:lstStyle/>
          <a:p>
            <a:pPr eaLnBrk="1" hangingPunct="1"/>
            <a:r>
              <a:rPr lang="tr-TR" smtClean="0"/>
              <a:t>Kronik poliartritler</a:t>
            </a:r>
          </a:p>
        </p:txBody>
      </p:sp>
      <p:sp>
        <p:nvSpPr>
          <p:cNvPr id="129026" name="İçerik Yer Tutucusu 2"/>
          <p:cNvSpPr>
            <a:spLocks noGrp="1"/>
          </p:cNvSpPr>
          <p:nvPr>
            <p:ph idx="1"/>
          </p:nvPr>
        </p:nvSpPr>
        <p:spPr/>
        <p:txBody>
          <a:bodyPr/>
          <a:lstStyle/>
          <a:p>
            <a:pPr eaLnBrk="1" hangingPunct="1">
              <a:lnSpc>
                <a:spcPct val="80000"/>
              </a:lnSpc>
            </a:pPr>
            <a:r>
              <a:rPr lang="tr-TR" sz="2200" smtClean="0"/>
              <a:t>Romatoid artrit		</a:t>
            </a:r>
          </a:p>
          <a:p>
            <a:pPr eaLnBrk="1" hangingPunct="1">
              <a:lnSpc>
                <a:spcPct val="80000"/>
              </a:lnSpc>
            </a:pPr>
            <a:r>
              <a:rPr lang="tr-TR" sz="2200" smtClean="0"/>
              <a:t>Juvenil kronik artrit			</a:t>
            </a:r>
          </a:p>
          <a:p>
            <a:pPr eaLnBrk="1" hangingPunct="1">
              <a:lnSpc>
                <a:spcPct val="80000"/>
              </a:lnSpc>
            </a:pPr>
            <a:r>
              <a:rPr lang="tr-TR" sz="2200" smtClean="0"/>
              <a:t>SLE ve diğer BDH</a:t>
            </a:r>
          </a:p>
          <a:p>
            <a:pPr eaLnBrk="1" hangingPunct="1">
              <a:lnSpc>
                <a:spcPct val="80000"/>
              </a:lnSpc>
            </a:pPr>
            <a:r>
              <a:rPr lang="tr-TR" sz="2200" smtClean="0"/>
              <a:t>Generalize Osteoartrit	</a:t>
            </a:r>
          </a:p>
          <a:p>
            <a:pPr eaLnBrk="1" hangingPunct="1">
              <a:lnSpc>
                <a:spcPct val="80000"/>
              </a:lnSpc>
            </a:pPr>
            <a:r>
              <a:rPr lang="tr-TR" sz="2200" smtClean="0"/>
              <a:t>Behçet hastalığı</a:t>
            </a:r>
          </a:p>
          <a:p>
            <a:pPr eaLnBrk="1" hangingPunct="1">
              <a:lnSpc>
                <a:spcPct val="80000"/>
              </a:lnSpc>
            </a:pPr>
            <a:r>
              <a:rPr lang="tr-TR" sz="2200" smtClean="0"/>
              <a:t>Sarkoidoz	</a:t>
            </a:r>
          </a:p>
          <a:p>
            <a:pPr eaLnBrk="1" hangingPunct="1">
              <a:lnSpc>
                <a:spcPct val="80000"/>
              </a:lnSpc>
            </a:pPr>
            <a:r>
              <a:rPr lang="tr-TR" sz="2200" smtClean="0"/>
              <a:t>Paraneoplastik sendrom</a:t>
            </a:r>
          </a:p>
          <a:p>
            <a:pPr eaLnBrk="1" hangingPunct="1">
              <a:lnSpc>
                <a:spcPct val="80000"/>
              </a:lnSpc>
            </a:pPr>
            <a:r>
              <a:rPr lang="tr-TR" sz="2200" smtClean="0"/>
              <a:t>Kronik tofüslü gut</a:t>
            </a:r>
          </a:p>
          <a:p>
            <a:pPr>
              <a:spcBef>
                <a:spcPct val="0"/>
              </a:spcBef>
            </a:pPr>
            <a:r>
              <a:rPr lang="tr-TR" sz="2200" smtClean="0"/>
              <a:t>Spondiloartritler</a:t>
            </a:r>
          </a:p>
          <a:p>
            <a:pPr>
              <a:spcBef>
                <a:spcPct val="0"/>
              </a:spcBef>
            </a:pPr>
            <a:r>
              <a:rPr lang="en-AU" altLang="tr-TR" sz="2200" smtClean="0"/>
              <a:t>metabolik kemik hastalığı(okronoz, hemokromatozis</a:t>
            </a:r>
            <a:r>
              <a:rPr lang="tr-TR" altLang="tr-TR" sz="2200" smtClean="0"/>
              <a:t>)</a:t>
            </a:r>
            <a:endParaRPr lang="en-AU" altLang="tr-TR" sz="2200" smtClean="0"/>
          </a:p>
          <a:p>
            <a:pPr>
              <a:spcBef>
                <a:spcPct val="0"/>
              </a:spcBef>
            </a:pPr>
            <a:r>
              <a:rPr lang="en-AU" altLang="tr-TR" sz="2200" smtClean="0"/>
              <a:t>Karsinamatöz paraneoplastik</a:t>
            </a:r>
          </a:p>
          <a:p>
            <a:pPr>
              <a:spcBef>
                <a:spcPct val="0"/>
              </a:spcBef>
            </a:pPr>
            <a:r>
              <a:rPr lang="en-AU" altLang="tr-TR" sz="2200" smtClean="0"/>
              <a:t>Hipertrofik osteoartropati</a:t>
            </a:r>
          </a:p>
          <a:p>
            <a:pPr eaLnBrk="1" hangingPunct="1">
              <a:lnSpc>
                <a:spcPct val="80000"/>
              </a:lnSpc>
            </a:pPr>
            <a:endParaRPr lang="tr-TR" sz="220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14400" y="228600"/>
            <a:ext cx="7239000" cy="533400"/>
          </a:xfrm>
          <a:solidFill>
            <a:schemeClr val="bg1"/>
          </a:solidFill>
        </p:spPr>
        <p:txBody>
          <a:bodyPr rtlCol="0">
            <a:normAutofit fontScale="90000"/>
          </a:bodyPr>
          <a:lstStyle/>
          <a:p>
            <a:pPr eaLnBrk="1" fontAlgn="auto" hangingPunct="1">
              <a:spcAft>
                <a:spcPts val="0"/>
              </a:spcAft>
              <a:defRPr/>
            </a:pPr>
            <a:r>
              <a:rPr lang="tr-TR" altLang="tr-TR" sz="3200" dirty="0" smtClean="0"/>
              <a:t>OLİGO-POLİARTRİT SEBEPLERİ</a:t>
            </a:r>
          </a:p>
        </p:txBody>
      </p:sp>
      <p:graphicFrame>
        <p:nvGraphicFramePr>
          <p:cNvPr id="70696" name="Group 40"/>
          <p:cNvGraphicFramePr>
            <a:graphicFrameLocks noGrp="1"/>
          </p:cNvGraphicFramePr>
          <p:nvPr/>
        </p:nvGraphicFramePr>
        <p:xfrm>
          <a:off x="250825" y="908050"/>
          <a:ext cx="8686800" cy="5589588"/>
        </p:xfrm>
        <a:graphic>
          <a:graphicData uri="http://schemas.openxmlformats.org/drawingml/2006/table">
            <a:tbl>
              <a:tblPr/>
              <a:tblGrid>
                <a:gridCol w="4383088"/>
                <a:gridCol w="4303712"/>
              </a:tblGrid>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SİMETRİK</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ASİMETRİK</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İNFLAMATUAR</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İNFLAMATUAR</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RA, JKA</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Reaktif artrit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Adult still hastalığı</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Psöriatik artrit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984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SLE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Enteropatik artrit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4482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Miks Bağ Doku Hastalığı</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Andiferansiye SpA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JCA (pauciartiküler tip)</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dirty="0" smtClean="0">
                        <a:ln>
                          <a:noFill/>
                        </a:ln>
                        <a:solidFill>
                          <a:schemeClr val="tx1"/>
                        </a:solidFill>
                        <a:effectLst/>
                        <a:latin typeface="Tahoma"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Ankilozan spondilit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1066800" y="228600"/>
            <a:ext cx="7010400" cy="533400"/>
          </a:xfrm>
          <a:solidFill>
            <a:schemeClr val="bg1"/>
          </a:solidFill>
        </p:spPr>
        <p:txBody>
          <a:bodyPr/>
          <a:lstStyle/>
          <a:p>
            <a:pPr eaLnBrk="1" hangingPunct="1"/>
            <a:r>
              <a:rPr lang="tr-TR" altLang="tr-TR" sz="2800" smtClean="0"/>
              <a:t>OLİGO-POLİARTRİT SEBEPLERİ</a:t>
            </a:r>
          </a:p>
        </p:txBody>
      </p:sp>
      <p:graphicFrame>
        <p:nvGraphicFramePr>
          <p:cNvPr id="71732" name="Group 52"/>
          <p:cNvGraphicFramePr>
            <a:graphicFrameLocks noGrp="1"/>
          </p:cNvGraphicFramePr>
          <p:nvPr/>
        </p:nvGraphicFramePr>
        <p:xfrm>
          <a:off x="0" y="914400"/>
          <a:ext cx="9144000" cy="5562600"/>
        </p:xfrm>
        <a:graphic>
          <a:graphicData uri="http://schemas.openxmlformats.org/drawingml/2006/table">
            <a:tbl>
              <a:tblPr/>
              <a:tblGrid>
                <a:gridCol w="4572000"/>
                <a:gridCol w="4572000"/>
              </a:tblGrid>
              <a:tr h="503238">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 SİMETRİK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smtClean="0">
                          <a:ln>
                            <a:noFill/>
                          </a:ln>
                          <a:solidFill>
                            <a:schemeClr val="tx1"/>
                          </a:solidFill>
                          <a:effectLst/>
                          <a:latin typeface="Tahoma" charset="0"/>
                        </a:rPr>
                        <a:t>ASİMETRİK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0213">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DEJENERATİF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1" i="0" u="none" strike="noStrike" cap="none" normalizeH="0" baseline="0" dirty="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Osteoartrit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Gut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Hemokromatozis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Pseudogut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0213">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İNFEKSİYÖZ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Viral hepatit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Bakteriyel artrit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Bakteriyel endokardit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DİĞERLERİ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6517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Hipertrofik osteoartropati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Kanser poliartriti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Amiloid artropatisi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Pankreatik hastalıklar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Miksödem artropatisi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3388">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Sarkoidoz (akut tip)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dirty="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İçerik Yer Tutucusu 2"/>
          <p:cNvSpPr>
            <a:spLocks noGrp="1"/>
          </p:cNvSpPr>
          <p:nvPr>
            <p:ph idx="1"/>
          </p:nvPr>
        </p:nvSpPr>
        <p:spPr>
          <a:xfrm>
            <a:off x="457200" y="1484313"/>
            <a:ext cx="8229600" cy="4176712"/>
          </a:xfrm>
        </p:spPr>
        <p:txBody>
          <a:bodyPr/>
          <a:lstStyle/>
          <a:p>
            <a:pPr eaLnBrk="1" hangingPunct="1"/>
            <a:r>
              <a:rPr lang="tr-TR" smtClean="0"/>
              <a:t>KRAMP</a:t>
            </a:r>
          </a:p>
          <a:p>
            <a:pPr eaLnBrk="1" hangingPunct="1"/>
            <a:r>
              <a:rPr lang="tr-TR" smtClean="0"/>
              <a:t>MİYALJİ</a:t>
            </a:r>
          </a:p>
          <a:p>
            <a:pPr eaLnBrk="1" hangingPunct="1"/>
            <a:r>
              <a:rPr lang="tr-TR" smtClean="0"/>
              <a:t>BEL AĞRISI</a:t>
            </a:r>
          </a:p>
          <a:p>
            <a:pPr lvl="1" eaLnBrk="1" hangingPunct="1"/>
            <a:r>
              <a:rPr lang="tr-TR" smtClean="0"/>
              <a:t>Akut Nedenler: Bağ, kas, disk yırtılması, fraktür</a:t>
            </a:r>
          </a:p>
          <a:p>
            <a:pPr lvl="1" eaLnBrk="1" hangingPunct="1"/>
            <a:r>
              <a:rPr lang="tr-TR" smtClean="0"/>
              <a:t>Kronik Nedenler: İnflamatuar, metabolik, tm</a:t>
            </a:r>
          </a:p>
          <a:p>
            <a:pPr lvl="1" eaLnBrk="1" hangingPunct="1"/>
            <a:r>
              <a:rPr lang="tr-TR" smtClean="0"/>
              <a:t>Bilateral ve L3 üzerinden kaynaklanan nedenler: Tm, enfeksiyon, inflamasyon</a:t>
            </a:r>
          </a:p>
        </p:txBody>
      </p:sp>
      <p:sp>
        <p:nvSpPr>
          <p:cNvPr id="62466" name="Başlık 1"/>
          <p:cNvSpPr>
            <a:spLocks noGrp="1"/>
          </p:cNvSpPr>
          <p:nvPr>
            <p:ph type="title"/>
          </p:nvPr>
        </p:nvSpPr>
        <p:spPr>
          <a:xfrm>
            <a:off x="457200" y="274638"/>
            <a:ext cx="8229600" cy="1138237"/>
          </a:xfrm>
        </p:spPr>
        <p:txBody>
          <a:bodyPr/>
          <a:lstStyle/>
          <a:p>
            <a:pPr eaLnBrk="1" hangingPunct="1"/>
            <a:r>
              <a:rPr lang="tr-TR" smtClean="0"/>
              <a:t>Yakınmalar</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04" name="Object 12"/>
          <p:cNvGraphicFramePr>
            <a:graphicFrameLocks noGrp="1" noChangeAspect="1"/>
          </p:cNvGraphicFramePr>
          <p:nvPr>
            <p:ph type="dgm" idx="1"/>
          </p:nvPr>
        </p:nvGraphicFramePr>
        <p:xfrm>
          <a:off x="0" y="117475"/>
          <a:ext cx="9144000" cy="6840538"/>
        </p:xfrm>
        <a:graphic>
          <a:graphicData uri="http://schemas.openxmlformats.org/presentationml/2006/ole">
            <p:oleObj spid="_x0000_s8204" name="MS Org Chart" r:id="rId3" imgW="5256793" imgH="4092645" progId="">
              <p:embed followColorScheme="full"/>
            </p:oleObj>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145" name="Picture 2"/>
          <p:cNvPicPr>
            <a:picLocks noChangeAspect="1" noChangeArrowheads="1"/>
          </p:cNvPicPr>
          <p:nvPr/>
        </p:nvPicPr>
        <p:blipFill>
          <a:blip r:embed="rId2"/>
          <a:srcRect/>
          <a:stretch>
            <a:fillRect/>
          </a:stretch>
        </p:blipFill>
        <p:spPr bwMode="auto">
          <a:xfrm>
            <a:off x="919163" y="1052513"/>
            <a:ext cx="7305675" cy="4824412"/>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title"/>
          </p:nvPr>
        </p:nvSpPr>
        <p:spPr>
          <a:xfrm>
            <a:off x="381000" y="188913"/>
            <a:ext cx="8458200" cy="954087"/>
          </a:xfrm>
          <a:solidFill>
            <a:schemeClr val="bg1"/>
          </a:solidFill>
          <a:ln>
            <a:solidFill>
              <a:schemeClr val="bg1"/>
            </a:solidFill>
          </a:ln>
        </p:spPr>
        <p:txBody>
          <a:bodyPr/>
          <a:lstStyle/>
          <a:p>
            <a:pPr eaLnBrk="1" hangingPunct="1">
              <a:lnSpc>
                <a:spcPct val="75000"/>
              </a:lnSpc>
            </a:pPr>
            <a:r>
              <a:rPr lang="tr-TR" altLang="tr-TR" sz="2800" smtClean="0">
                <a:latin typeface="Comic Sans MS" pitchFamily="66" charset="0"/>
                <a:cs typeface="Times New Roman" pitchFamily="18" charset="0"/>
              </a:rPr>
              <a:t>Kollajen doku hastalıkları ile Spondiloartropatilerin ayırıcı tanısı</a:t>
            </a:r>
            <a:r>
              <a:rPr lang="tr-TR" altLang="tr-TR" smtClean="0">
                <a:latin typeface="Comic Sans MS" pitchFamily="66" charset="0"/>
              </a:rPr>
              <a:t> </a:t>
            </a:r>
            <a:r>
              <a:rPr lang="tr-TR" altLang="tr-TR" sz="2800" smtClean="0">
                <a:latin typeface="Comic Sans MS" pitchFamily="66" charset="0"/>
              </a:rPr>
              <a:t>(1)</a:t>
            </a:r>
          </a:p>
        </p:txBody>
      </p:sp>
      <p:graphicFrame>
        <p:nvGraphicFramePr>
          <p:cNvPr id="23662" name="Group 110"/>
          <p:cNvGraphicFramePr>
            <a:graphicFrameLocks noGrp="1"/>
          </p:cNvGraphicFramePr>
          <p:nvPr>
            <p:ph type="tbl" idx="1"/>
          </p:nvPr>
        </p:nvGraphicFramePr>
        <p:xfrm>
          <a:off x="0" y="1295400"/>
          <a:ext cx="9144000" cy="5562600"/>
        </p:xfrm>
        <a:graphic>
          <a:graphicData uri="http://schemas.openxmlformats.org/drawingml/2006/table">
            <a:tbl>
              <a:tblPr/>
              <a:tblGrid>
                <a:gridCol w="3227388"/>
                <a:gridCol w="2868612"/>
                <a:gridCol w="3048000"/>
              </a:tblGrid>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Tahoma" charset="0"/>
                          <a:cs typeface="Times New Roman" pitchFamily="18" charset="0"/>
                        </a:rPr>
                        <a:t>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folHlink"/>
                          </a:solidFill>
                          <a:effectLst/>
                          <a:latin typeface="Tahoma" charset="0"/>
                          <a:cs typeface="Times New Roman" pitchFamily="18" charset="0"/>
                        </a:rPr>
                        <a:t>KVH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bg1"/>
                          </a:solidFill>
                          <a:effectLst/>
                          <a:latin typeface="Tahoma" charset="0"/>
                          <a:cs typeface="Times New Roman" pitchFamily="18" charset="0"/>
                        </a:rPr>
                        <a:t>Spondiloartropatiler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Genetik faktör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rgbClr val="FF0000"/>
                          </a:solidFill>
                          <a:effectLst/>
                          <a:latin typeface="Comic Sans MS" pitchFamily="66" charset="0"/>
                          <a:cs typeface="Times New Roman" pitchFamily="18" charset="0"/>
                        </a:rPr>
                        <a:t>Yaş</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20-40 yaşlarda sık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&lt;40 yaş</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Cinsiyet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Kadın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Erkek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6619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Konstitusyonel belirtiler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Tahoma" charset="0"/>
                          <a:cs typeface="Times New Roman" pitchFamily="18" charset="0"/>
                        </a:rPr>
                        <a:t>sık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Nadir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Raynaud fenomeni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Entesopati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Eklem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Simetrik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Asimetrik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Sakroiliit-Spondilit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8064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Mukoza bulguları</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Nadir (SLE hariç)</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Sık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Romatoid nodül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0000FF"/>
                    </a:solidFill>
                  </a:tcPr>
                </a:tc>
              </a:tr>
            </a:tbl>
          </a:graphicData>
        </a:graphic>
      </p:graphicFrame>
      <p:sp>
        <p:nvSpPr>
          <p:cNvPr id="130100" name="3 Veri Yer Tutucusu"/>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C32980-A5AE-40CD-A2DC-E3EAD0B86CC8}" type="datetime1">
              <a:rPr lang="tr-TR" smtClean="0">
                <a:solidFill>
                  <a:srgbClr val="898989"/>
                </a:solidFill>
              </a:rPr>
              <a:pPr fontAlgn="base">
                <a:spcBef>
                  <a:spcPct val="0"/>
                </a:spcBef>
                <a:spcAft>
                  <a:spcPct val="0"/>
                </a:spcAft>
                <a:defRPr/>
              </a:pPr>
              <a:t>04.11.2014</a:t>
            </a:fld>
            <a:endParaRPr lang="tr-TR" smtClean="0">
              <a:solidFill>
                <a:srgbClr val="898989"/>
              </a:solidFill>
            </a:endParaRPr>
          </a:p>
        </p:txBody>
      </p:sp>
      <p:sp>
        <p:nvSpPr>
          <p:cNvPr id="130101" name="5 Slayt Numarası Yer Tutucusu"/>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2889A4-3080-42A5-9E95-CC910ADE2581}" type="slidenum">
              <a:rPr lang="tr-TR" smtClean="0">
                <a:solidFill>
                  <a:srgbClr val="898989"/>
                </a:solidFill>
              </a:rPr>
              <a:pPr fontAlgn="base">
                <a:spcBef>
                  <a:spcPct val="0"/>
                </a:spcBef>
                <a:spcAft>
                  <a:spcPct val="0"/>
                </a:spcAft>
                <a:defRPr/>
              </a:pPr>
              <a:t>72</a:t>
            </a:fld>
            <a:endParaRPr lang="tr-TR" smtClean="0">
              <a:solidFill>
                <a:srgbClr val="898989"/>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ChangeArrowheads="1"/>
          </p:cNvSpPr>
          <p:nvPr>
            <p:ph type="title"/>
          </p:nvPr>
        </p:nvSpPr>
        <p:spPr>
          <a:xfrm>
            <a:off x="304800" y="0"/>
            <a:ext cx="8534400" cy="990600"/>
          </a:xfrm>
          <a:solidFill>
            <a:schemeClr val="bg1"/>
          </a:solidFill>
          <a:ln>
            <a:solidFill>
              <a:schemeClr val="bg1"/>
            </a:solidFill>
          </a:ln>
        </p:spPr>
        <p:txBody>
          <a:bodyPr/>
          <a:lstStyle/>
          <a:p>
            <a:pPr eaLnBrk="1" hangingPunct="1"/>
            <a:r>
              <a:rPr lang="tr-TR" altLang="tr-TR" sz="2800" smtClean="0">
                <a:latin typeface="Comic Sans MS" pitchFamily="66" charset="0"/>
                <a:cs typeface="Times New Roman" pitchFamily="18" charset="0"/>
              </a:rPr>
              <a:t>Kollajen doku hastalıkları ile Spondiloartropatilerin ayırıcı tanısı</a:t>
            </a:r>
            <a:r>
              <a:rPr lang="tr-TR" altLang="tr-TR" sz="2800" smtClean="0">
                <a:latin typeface="Comic Sans MS" pitchFamily="66" charset="0"/>
              </a:rPr>
              <a:t> (2)</a:t>
            </a:r>
          </a:p>
        </p:txBody>
      </p:sp>
      <p:graphicFrame>
        <p:nvGraphicFramePr>
          <p:cNvPr id="25800" name="Group 200"/>
          <p:cNvGraphicFramePr>
            <a:graphicFrameLocks noGrp="1"/>
          </p:cNvGraphicFramePr>
          <p:nvPr>
            <p:ph type="tbl" idx="1"/>
          </p:nvPr>
        </p:nvGraphicFramePr>
        <p:xfrm>
          <a:off x="0" y="1219200"/>
          <a:ext cx="9144000" cy="5410200"/>
        </p:xfrm>
        <a:graphic>
          <a:graphicData uri="http://schemas.openxmlformats.org/drawingml/2006/table">
            <a:tbl>
              <a:tblPr/>
              <a:tblGrid>
                <a:gridCol w="3048000"/>
                <a:gridCol w="3048000"/>
                <a:gridCol w="3048000"/>
              </a:tblGrid>
              <a:tr h="5857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smtClean="0">
                          <a:ln>
                            <a:noFill/>
                          </a:ln>
                          <a:solidFill>
                            <a:srgbClr val="0000FF"/>
                          </a:solidFill>
                          <a:effectLst/>
                          <a:latin typeface="Comic Sans MS" pitchFamily="66" charset="0"/>
                        </a:rPr>
                        <a:t>Bulgular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rPr>
                        <a:t>KVH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rPr>
                        <a:t>SpA</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r>
              <a:tr h="7921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Göz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Sekonder</a:t>
                      </a:r>
                      <a:r>
                        <a:rPr kumimoji="0" lang="tr-TR" sz="2000" b="0" i="0" u="none" strike="noStrike" cap="none" normalizeH="0" baseline="0" smtClean="0">
                          <a:ln>
                            <a:noFill/>
                          </a:ln>
                          <a:solidFill>
                            <a:schemeClr val="tx1"/>
                          </a:solidFill>
                          <a:effectLst/>
                          <a:latin typeface="Tahoma" charset="0"/>
                        </a:rPr>
                        <a:t> </a:t>
                      </a:r>
                      <a:r>
                        <a:rPr kumimoji="0" lang="tr-TR" sz="2000" b="0" i="0" u="none" strike="noStrike" cap="none" normalizeH="0" baseline="0" smtClean="0">
                          <a:ln>
                            <a:noFill/>
                          </a:ln>
                          <a:solidFill>
                            <a:schemeClr val="tx1"/>
                          </a:solidFill>
                          <a:effectLst/>
                          <a:latin typeface="Tahoma" charset="0"/>
                          <a:cs typeface="Times New Roman" pitchFamily="18" charset="0"/>
                        </a:rPr>
                        <a:t>SS, episklerit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Konjunktivit, üveit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Serözite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SSS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51593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Hipertansiyon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Otoantikorlar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Sitopeniler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HLA antijeni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DR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B27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tr>
              <a:tr h="9286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Böbrek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IgA nefropatisi</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0000FF"/>
                    </a:solidFill>
                  </a:tcPr>
                </a:tc>
              </a:tr>
            </a:tbl>
          </a:graphicData>
        </a:graphic>
      </p:graphicFrame>
      <p:sp>
        <p:nvSpPr>
          <p:cNvPr id="131116" name="3 Veri Yer Tutucusu"/>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722CF5-F4F9-4956-924A-8D31A8485201}" type="datetime1">
              <a:rPr lang="tr-TR" smtClean="0">
                <a:solidFill>
                  <a:srgbClr val="898989"/>
                </a:solidFill>
              </a:rPr>
              <a:pPr fontAlgn="base">
                <a:spcBef>
                  <a:spcPct val="0"/>
                </a:spcBef>
                <a:spcAft>
                  <a:spcPct val="0"/>
                </a:spcAft>
                <a:defRPr/>
              </a:pPr>
              <a:t>04.11.2014</a:t>
            </a:fld>
            <a:endParaRPr lang="tr-TR" smtClean="0">
              <a:solidFill>
                <a:srgbClr val="898989"/>
              </a:solidFill>
            </a:endParaRPr>
          </a:p>
        </p:txBody>
      </p:sp>
      <p:sp>
        <p:nvSpPr>
          <p:cNvPr id="131117" name="5 Slayt Numarası Yer Tutucusu"/>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2EADFC-E9E8-40CD-BCFC-E998DFEA0771}" type="slidenum">
              <a:rPr lang="tr-TR" smtClean="0">
                <a:solidFill>
                  <a:srgbClr val="898989"/>
                </a:solidFill>
              </a:rPr>
              <a:pPr fontAlgn="base">
                <a:spcBef>
                  <a:spcPct val="0"/>
                </a:spcBef>
                <a:spcAft>
                  <a:spcPct val="0"/>
                </a:spcAft>
                <a:defRPr/>
              </a:pPr>
              <a:t>73</a:t>
            </a:fld>
            <a:endParaRPr lang="tr-TR" smtClean="0">
              <a:solidFill>
                <a:srgbClr val="898989"/>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Başlık 1"/>
          <p:cNvSpPr>
            <a:spLocks noGrp="1"/>
          </p:cNvSpPr>
          <p:nvPr>
            <p:ph type="title"/>
          </p:nvPr>
        </p:nvSpPr>
        <p:spPr/>
        <p:txBody>
          <a:bodyPr/>
          <a:lstStyle/>
          <a:p>
            <a:r>
              <a:rPr lang="tr-TR" smtClean="0"/>
              <a:t>Gut</a:t>
            </a:r>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smtClean="0"/>
              <a:t>Çoğunlukla </a:t>
            </a:r>
            <a:r>
              <a:rPr lang="tr-TR" dirty="0"/>
              <a:t>orta yaşın üstü erkeklerde, en çok alt ekstremitelerde (sıklıkla ayak baş parmağında) olur. </a:t>
            </a:r>
            <a:endParaRPr lang="tr-TR" dirty="0" smtClean="0"/>
          </a:p>
          <a:p>
            <a:pPr fontAlgn="auto">
              <a:spcAft>
                <a:spcPts val="0"/>
              </a:spcAft>
              <a:buFont typeface="Arial" pitchFamily="34" charset="0"/>
              <a:buChar char="•"/>
              <a:defRPr/>
            </a:pPr>
            <a:r>
              <a:rPr lang="tr-TR" dirty="0" smtClean="0"/>
              <a:t>Daha </a:t>
            </a:r>
            <a:r>
              <a:rPr lang="tr-TR" dirty="0"/>
              <a:t>önce de benzer ataklar tanımlanır. </a:t>
            </a:r>
            <a:endParaRPr lang="tr-TR" dirty="0" smtClean="0"/>
          </a:p>
          <a:p>
            <a:pPr fontAlgn="auto">
              <a:spcAft>
                <a:spcPts val="0"/>
              </a:spcAft>
              <a:buFont typeface="Arial" pitchFamily="34" charset="0"/>
              <a:buChar char="•"/>
              <a:defRPr/>
            </a:pPr>
            <a:r>
              <a:rPr lang="tr-TR" dirty="0" smtClean="0"/>
              <a:t>Atak </a:t>
            </a:r>
            <a:r>
              <a:rPr lang="tr-TR" dirty="0"/>
              <a:t>araya giren bir hastalık, ilaç (düşük doz aspirin, heparin, bira başta olmak üzere alkol) ya da cerrahi girişim ile tetiklenebilir. </a:t>
            </a:r>
            <a:endParaRPr lang="tr-TR" dirty="0" smtClean="0"/>
          </a:p>
          <a:p>
            <a:pPr fontAlgn="auto">
              <a:spcAft>
                <a:spcPts val="0"/>
              </a:spcAft>
              <a:buFont typeface="Arial" pitchFamily="34" charset="0"/>
              <a:buChar char="•"/>
              <a:defRPr/>
            </a:pPr>
            <a:r>
              <a:rPr lang="tr-TR" dirty="0" smtClean="0"/>
              <a:t>Eklemden </a:t>
            </a:r>
            <a:r>
              <a:rPr lang="tr-TR" dirty="0"/>
              <a:t>sıvı alınabilirse 10.000-60.000/mm3 arası hücre ve polarize ışık altında ürik asit kristalleri saptanabilir. </a:t>
            </a:r>
            <a:endParaRPr lang="tr-TR" dirty="0" smtClean="0"/>
          </a:p>
          <a:p>
            <a:pPr fontAlgn="auto">
              <a:spcAft>
                <a:spcPts val="0"/>
              </a:spcAft>
              <a:buFont typeface="Arial" pitchFamily="34" charset="0"/>
              <a:buChar char="•"/>
              <a:defRPr/>
            </a:pPr>
            <a:r>
              <a:rPr lang="tr-TR" dirty="0" smtClean="0"/>
              <a:t>Akut </a:t>
            </a:r>
            <a:r>
              <a:rPr lang="tr-TR" dirty="0"/>
              <a:t>faz yanıtı (sedimentasyon, CRP yükselmesi) olabilir ancak romatoid faktörün pozitif saptanması pek olağan değildir. </a:t>
            </a:r>
            <a:endParaRPr lang="tr-TR" dirty="0" smtClean="0"/>
          </a:p>
          <a:p>
            <a:pPr fontAlgn="auto">
              <a:spcAft>
                <a:spcPts val="0"/>
              </a:spcAft>
              <a:buFont typeface="Arial" pitchFamily="34" charset="0"/>
              <a:buChar char="•"/>
              <a:defRPr/>
            </a:pPr>
            <a:r>
              <a:rPr lang="tr-TR" dirty="0" smtClean="0"/>
              <a:t>Kolşisine </a:t>
            </a:r>
            <a:r>
              <a:rPr lang="tr-TR" dirty="0"/>
              <a:t>ve/ya da NSAİİ'lere dramatik yanıt sağlanır. </a:t>
            </a:r>
            <a:endParaRPr lang="tr-TR" dirty="0" smtClean="0"/>
          </a:p>
          <a:p>
            <a:pPr fontAlgn="auto">
              <a:spcAft>
                <a:spcPts val="0"/>
              </a:spcAft>
              <a:buFont typeface="Arial" pitchFamily="34" charset="0"/>
              <a:buChar char="•"/>
              <a:defRPr/>
            </a:pPr>
            <a:r>
              <a:rPr lang="tr-TR" dirty="0" smtClean="0"/>
              <a:t>Akut </a:t>
            </a:r>
            <a:r>
              <a:rPr lang="tr-TR" dirty="0"/>
              <a:t>gut atağı sırasında ürik asit düzeyini düşürücü tedavilerin (allopurinol tedavisi: depolardan perifere ürik asit salınımını arttırır) ve buz uygulamasının (soğuk ürik asit çökmesini arttırır) yapılmaması gerekir.</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Başlık 1"/>
          <p:cNvSpPr>
            <a:spLocks noGrp="1"/>
          </p:cNvSpPr>
          <p:nvPr>
            <p:ph type="title"/>
          </p:nvPr>
        </p:nvSpPr>
        <p:spPr/>
        <p:txBody>
          <a:bodyPr/>
          <a:lstStyle/>
          <a:p>
            <a:r>
              <a:rPr lang="tr-TR" smtClean="0"/>
              <a:t>Psödogut</a:t>
            </a:r>
          </a:p>
        </p:txBody>
      </p:sp>
      <p:sp>
        <p:nvSpPr>
          <p:cNvPr id="3" name="İçerik Yer Tutucusu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tr-TR" dirty="0"/>
              <a:t>Birden çok eklemi de tutabilir. </a:t>
            </a:r>
            <a:endParaRPr lang="tr-TR" dirty="0" smtClean="0"/>
          </a:p>
          <a:p>
            <a:pPr fontAlgn="auto">
              <a:spcAft>
                <a:spcPts val="0"/>
              </a:spcAft>
              <a:buFont typeface="Arial" pitchFamily="34" charset="0"/>
              <a:buChar char="•"/>
              <a:defRPr/>
            </a:pPr>
            <a:r>
              <a:rPr lang="tr-TR" dirty="0" smtClean="0"/>
              <a:t>Yaşlı </a:t>
            </a:r>
            <a:r>
              <a:rPr lang="tr-TR" dirty="0"/>
              <a:t>hastalarda en çok diz gibi büyük eklemlerlerde olur. </a:t>
            </a:r>
            <a:endParaRPr lang="tr-TR" dirty="0" smtClean="0"/>
          </a:p>
          <a:p>
            <a:pPr fontAlgn="auto">
              <a:spcAft>
                <a:spcPts val="0"/>
              </a:spcAft>
              <a:buFont typeface="Arial" pitchFamily="34" charset="0"/>
              <a:buChar char="•"/>
              <a:defRPr/>
            </a:pPr>
            <a:r>
              <a:rPr lang="tr-TR" dirty="0" smtClean="0"/>
              <a:t>Daha </a:t>
            </a:r>
            <a:r>
              <a:rPr lang="tr-TR" dirty="0"/>
              <a:t>önce de benzer ataklar tanımlanır. </a:t>
            </a:r>
            <a:endParaRPr lang="tr-TR" dirty="0" smtClean="0"/>
          </a:p>
          <a:p>
            <a:pPr fontAlgn="auto">
              <a:spcAft>
                <a:spcPts val="0"/>
              </a:spcAft>
              <a:buFont typeface="Arial" pitchFamily="34" charset="0"/>
              <a:buChar char="•"/>
              <a:defRPr/>
            </a:pPr>
            <a:r>
              <a:rPr lang="tr-TR" dirty="0" smtClean="0"/>
              <a:t>Atak </a:t>
            </a:r>
            <a:r>
              <a:rPr lang="tr-TR" dirty="0"/>
              <a:t>araya giren bir hastalık ya da cerrahi girişim ile tetiklenebilir. </a:t>
            </a:r>
            <a:endParaRPr lang="tr-TR" dirty="0" smtClean="0"/>
          </a:p>
          <a:p>
            <a:pPr fontAlgn="auto">
              <a:spcAft>
                <a:spcPts val="0"/>
              </a:spcAft>
              <a:buFont typeface="Arial" pitchFamily="34" charset="0"/>
              <a:buChar char="•"/>
              <a:defRPr/>
            </a:pPr>
            <a:r>
              <a:rPr lang="tr-TR" dirty="0" smtClean="0"/>
              <a:t>Eklemden  </a:t>
            </a:r>
            <a:r>
              <a:rPr lang="tr-TR" dirty="0"/>
              <a:t>sıvı alınabilirse 5.000-60.000/mm3 arası hücre ve polarize ışık altında kalsiyum pirofosfat dihidrat kristalleri, eklem grafilerinde kondrokalsinoz saptanabilir.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Başlık 1"/>
          <p:cNvSpPr>
            <a:spLocks noGrp="1"/>
          </p:cNvSpPr>
          <p:nvPr>
            <p:ph type="title"/>
          </p:nvPr>
        </p:nvSpPr>
        <p:spPr/>
        <p:txBody>
          <a:bodyPr/>
          <a:lstStyle/>
          <a:p>
            <a:r>
              <a:rPr lang="tr-TR" smtClean="0"/>
              <a:t>Septik artrit</a:t>
            </a:r>
          </a:p>
        </p:txBody>
      </p:sp>
      <p:sp>
        <p:nvSpPr>
          <p:cNvPr id="3" name="İçerik Yer Tutucusu 2"/>
          <p:cNvSpPr>
            <a:spLocks noGrp="1"/>
          </p:cNvSpPr>
          <p:nvPr>
            <p:ph idx="1"/>
          </p:nvPr>
        </p:nvSpPr>
        <p:spPr/>
        <p:txBody>
          <a:bodyPr>
            <a:normAutofit/>
          </a:bodyPr>
          <a:lstStyle/>
          <a:p>
            <a:pPr>
              <a:lnSpc>
                <a:spcPct val="80000"/>
              </a:lnSpc>
            </a:pPr>
            <a:r>
              <a:rPr lang="tr-TR" sz="3000" smtClean="0"/>
              <a:t>Bir ya da daha çok eklemi  tutabilir. </a:t>
            </a:r>
          </a:p>
          <a:p>
            <a:pPr>
              <a:lnSpc>
                <a:spcPct val="80000"/>
              </a:lnSpc>
            </a:pPr>
            <a:r>
              <a:rPr lang="tr-TR" sz="3000" smtClean="0"/>
              <a:t>Altta yatan birincil septik odağı olan, hastanede yatan, genel durumu bozuk, immundeprese ya da immunsupressif ilaç alan ya da alkolik, ilaç bağımlısı hastalarda gelişir. </a:t>
            </a:r>
          </a:p>
          <a:p>
            <a:pPr>
              <a:lnSpc>
                <a:spcPct val="80000"/>
              </a:lnSpc>
            </a:pPr>
            <a:r>
              <a:rPr lang="tr-TR" sz="3000" smtClean="0"/>
              <a:t>Kırmızı, şiş eklemden yapılan ponksiyonda bulanık ya da püy halinde sıvı, 50.000-300.000/mm3 arası hücre sayılabilir. </a:t>
            </a:r>
          </a:p>
          <a:p>
            <a:pPr>
              <a:lnSpc>
                <a:spcPct val="80000"/>
              </a:lnSpc>
            </a:pPr>
            <a:r>
              <a:rPr lang="tr-TR" sz="3000" smtClean="0"/>
              <a:t>Enfeksiyöz etken eklem sıvısı yaymasında görülebilir, kültürde üretilebilir ya da antijenleri saptanabilir.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Başlık 1"/>
          <p:cNvSpPr>
            <a:spLocks noGrp="1"/>
          </p:cNvSpPr>
          <p:nvPr>
            <p:ph type="title"/>
          </p:nvPr>
        </p:nvSpPr>
        <p:spPr/>
        <p:txBody>
          <a:bodyPr/>
          <a:lstStyle/>
          <a:p>
            <a:r>
              <a:rPr lang="tr-TR" smtClean="0"/>
              <a:t>Ailevi akdeniz ateşi</a:t>
            </a:r>
          </a:p>
        </p:txBody>
      </p:sp>
      <p:sp>
        <p:nvSpPr>
          <p:cNvPr id="3" name="İçerik Yer Tutucusu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tr-TR" dirty="0"/>
              <a:t>Birden çok eklemi tutabilir. </a:t>
            </a:r>
            <a:endParaRPr lang="tr-TR" dirty="0" smtClean="0"/>
          </a:p>
          <a:p>
            <a:pPr fontAlgn="auto">
              <a:spcAft>
                <a:spcPts val="0"/>
              </a:spcAft>
              <a:buFont typeface="Arial" pitchFamily="34" charset="0"/>
              <a:buChar char="•"/>
              <a:defRPr/>
            </a:pPr>
            <a:r>
              <a:rPr lang="tr-TR" dirty="0" smtClean="0"/>
              <a:t>Ülkemizde </a:t>
            </a:r>
            <a:r>
              <a:rPr lang="tr-TR" dirty="0"/>
              <a:t>oldukça sık olan ancak çoğu kez atlanılan, yanlışlıkla ARA tanısı konulan bir hastalıktır. </a:t>
            </a:r>
            <a:endParaRPr lang="tr-TR" dirty="0" smtClean="0"/>
          </a:p>
          <a:p>
            <a:pPr fontAlgn="auto">
              <a:spcAft>
                <a:spcPts val="0"/>
              </a:spcAft>
              <a:buFont typeface="Arial" pitchFamily="34" charset="0"/>
              <a:buChar char="•"/>
              <a:defRPr/>
            </a:pPr>
            <a:r>
              <a:rPr lang="tr-TR" dirty="0" smtClean="0"/>
              <a:t>Hastalar </a:t>
            </a:r>
            <a:r>
              <a:rPr lang="tr-TR" dirty="0"/>
              <a:t>çoğunlukla Orta Anadolu, Kastamonu, Ordu, Kars, Malatya, İstanbul kökenlidir. </a:t>
            </a:r>
            <a:endParaRPr lang="tr-TR" dirty="0" smtClean="0"/>
          </a:p>
          <a:p>
            <a:pPr fontAlgn="auto">
              <a:spcAft>
                <a:spcPts val="0"/>
              </a:spcAft>
              <a:buFont typeface="Arial" pitchFamily="34" charset="0"/>
              <a:buChar char="•"/>
              <a:defRPr/>
            </a:pPr>
            <a:r>
              <a:rPr lang="tr-TR" dirty="0" smtClean="0"/>
              <a:t>Artrite </a:t>
            </a:r>
            <a:r>
              <a:rPr lang="tr-TR" dirty="0"/>
              <a:t>eşlik eden karın ve/ya da plöritik göğüs ağrısı, ateş, ayak sırtından bacak ön yüzüne doğru uzanabilen erizipel benzeri döküntü, geçmişte de benzer atakların olması ve 2-5 günde geçmiş olması ve ara dönemde benzer yakınmalarının olmaması; atak sırasında akut faz reaktanlarının (ESH, CRP, lökosit, fibrinojen) yükselmesi ve ara dönemde normal olarak saptanması, ailesinde de benzer hastalığı olan kişi olması; kolşisin tedavisi ile atak sıklığı, şiddetinde ve süresinde gerileme saptanması ile tanı konur. </a:t>
            </a:r>
            <a:endParaRPr lang="tr-TR" dirty="0" smtClean="0"/>
          </a:p>
          <a:p>
            <a:pPr fontAlgn="auto">
              <a:spcAft>
                <a:spcPts val="0"/>
              </a:spcAft>
              <a:buFont typeface="Arial" pitchFamily="34" charset="0"/>
              <a:buChar char="•"/>
              <a:defRPr/>
            </a:pPr>
            <a:r>
              <a:rPr lang="tr-TR" dirty="0" smtClean="0"/>
              <a:t>Gutta </a:t>
            </a:r>
            <a:r>
              <a:rPr lang="tr-TR" dirty="0"/>
              <a:t>olduğu gibi kolşinin ile atağın durmasını beklenmez. </a:t>
            </a:r>
            <a:endParaRPr lang="tr-TR" dirty="0" smtClean="0"/>
          </a:p>
          <a:p>
            <a:pPr fontAlgn="auto">
              <a:spcAft>
                <a:spcPts val="0"/>
              </a:spcAft>
              <a:buFont typeface="Arial" pitchFamily="34" charset="0"/>
              <a:buChar char="•"/>
              <a:defRPr/>
            </a:pPr>
            <a:r>
              <a:rPr lang="tr-TR" dirty="0" smtClean="0"/>
              <a:t>Ancak </a:t>
            </a:r>
            <a:r>
              <a:rPr lang="tr-TR" dirty="0"/>
              <a:t>bu hastaların oluşabilecek amiloidozis riskine karşı kesinlikle kolşisin tedavisi alması gereklidir.</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Başlık 1"/>
          <p:cNvSpPr>
            <a:spLocks noGrp="1"/>
          </p:cNvSpPr>
          <p:nvPr>
            <p:ph type="title"/>
          </p:nvPr>
        </p:nvSpPr>
        <p:spPr/>
        <p:txBody>
          <a:bodyPr/>
          <a:lstStyle/>
          <a:p>
            <a:r>
              <a:rPr lang="tr-TR" smtClean="0"/>
              <a:t>Behçet</a:t>
            </a:r>
          </a:p>
        </p:txBody>
      </p:sp>
      <p:sp>
        <p:nvSpPr>
          <p:cNvPr id="3" name="İçerik Yer Tutucusu 2"/>
          <p:cNvSpPr>
            <a:spLocks noGrp="1"/>
          </p:cNvSpPr>
          <p:nvPr>
            <p:ph idx="1"/>
          </p:nvPr>
        </p:nvSpPr>
        <p:spPr/>
        <p:txBody>
          <a:bodyPr>
            <a:normAutofit/>
          </a:bodyPr>
          <a:lstStyle/>
          <a:p>
            <a:pPr>
              <a:lnSpc>
                <a:spcPct val="80000"/>
              </a:lnSpc>
            </a:pPr>
            <a:r>
              <a:rPr lang="tr-TR" sz="2000" smtClean="0"/>
              <a:t>Ülkemizde oldukça sık görülmesi ve bir Türk bilim adamının ismi ile literatürde yer alan tek hastalık olması bakımından önemlidir. </a:t>
            </a:r>
          </a:p>
          <a:p>
            <a:pPr>
              <a:lnSpc>
                <a:spcPct val="80000"/>
              </a:lnSpc>
            </a:pPr>
            <a:r>
              <a:rPr lang="tr-TR" sz="2000" smtClean="0"/>
              <a:t>Çocuklarda ve 50 yaşın üstünde başlaması oldukça enderdir. </a:t>
            </a:r>
          </a:p>
          <a:p>
            <a:pPr>
              <a:lnSpc>
                <a:spcPct val="80000"/>
              </a:lnSpc>
            </a:pPr>
            <a:r>
              <a:rPr lang="tr-TR" sz="2000" smtClean="0"/>
              <a:t>Sıklıkla 20-30 yaşlarında başlayan daha sık olarak alt ekstremiteleri simetrik ya da asimetrik tutabilen, deformite bırakmadan iyileşen, bazen kronikleşen bir artrit saptanır. </a:t>
            </a:r>
          </a:p>
          <a:p>
            <a:pPr>
              <a:lnSpc>
                <a:spcPct val="80000"/>
              </a:lnSpc>
            </a:pPr>
            <a:r>
              <a:rPr lang="tr-TR" sz="2000" smtClean="0"/>
              <a:t>Her iki cinste eşit sıklıkta görülürse de erkeklerde daha ağır seyirlidir. </a:t>
            </a:r>
          </a:p>
          <a:p>
            <a:pPr>
              <a:lnSpc>
                <a:spcPct val="80000"/>
              </a:lnSpc>
            </a:pPr>
            <a:r>
              <a:rPr lang="tr-TR" sz="2000" smtClean="0"/>
              <a:t>Eritema nodozum kadınlarda daha sık görülen tek lezyondur. </a:t>
            </a:r>
          </a:p>
          <a:p>
            <a:pPr>
              <a:lnSpc>
                <a:spcPct val="80000"/>
              </a:lnSpc>
            </a:pPr>
            <a:r>
              <a:rPr lang="tr-TR" sz="2000" smtClean="0"/>
              <a:t>Eklem yakınmalarına yukarıda sayılan deri-mukoza bulguları, göz bulguları (gözde ağrı, kızarma, sinek uçuşması, puslu görme, görme azalması üveit), daha sık erkeklerde olmak üzere derin ven trombozu (baldırlarda ağrılı şişme, vena kavaları tutarsa venöz kollateraller, vena kava superior sendromu, emboli atma riski oldukça düşüktür), nörolojik belirtiler (şiddetli baş ağrısı, çift görme, konvülsiyon) ve daha ender olarak hemoptizi (pulmoner arter anevrizması), kanlı ishal gibi diğer belirtiler eşlik edebilir.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Başlık 1"/>
          <p:cNvSpPr>
            <a:spLocks noGrp="1"/>
          </p:cNvSpPr>
          <p:nvPr>
            <p:ph type="title"/>
          </p:nvPr>
        </p:nvSpPr>
        <p:spPr/>
        <p:txBody>
          <a:bodyPr/>
          <a:lstStyle/>
          <a:p>
            <a:endParaRPr lang="tr-TR" smtClean="0"/>
          </a:p>
        </p:txBody>
      </p:sp>
      <p:sp>
        <p:nvSpPr>
          <p:cNvPr id="144386" name="İçerik Yer Tutucusu 2"/>
          <p:cNvSpPr>
            <a:spLocks noGrp="1"/>
          </p:cNvSpPr>
          <p:nvPr>
            <p:ph idx="1"/>
          </p:nvPr>
        </p:nvSpPr>
        <p:spPr/>
        <p:txBody>
          <a:bodyPr/>
          <a:lstStyle/>
          <a:p>
            <a:r>
              <a:rPr lang="tr-TR" smtClean="0"/>
              <a:t>Daha seyrek olarak poliartiküler seyreden bir çok hastalık ilk kez monoartrit ya da ön planda bir eklem yakınması ile karşımıza gelebilir. </a:t>
            </a:r>
          </a:p>
          <a:p>
            <a:r>
              <a:rPr lang="tr-TR" smtClean="0"/>
              <a:t>Zaman içinde diğer eklemler tutulabilir. </a:t>
            </a:r>
          </a:p>
          <a:p>
            <a:r>
              <a:rPr lang="tr-TR" smtClean="0"/>
              <a:t>Yine eklem çevresi yumuşak dokuların inflamasyonları (bursit, tendinit, eklem üstüne yerleşen eritema nodozum gibi) yanlışlıkla artrit olarak değerlendirilebilir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4294967295"/>
          </p:nvPr>
        </p:nvSpPr>
        <p:spPr>
          <a:xfrm>
            <a:off x="457200" y="1700213"/>
            <a:ext cx="8229600" cy="4249737"/>
          </a:xfrm>
        </p:spPr>
        <p:txBody>
          <a:bodyPr rtlCol="0">
            <a:normAutofit fontScale="92500" lnSpcReduction="20000"/>
          </a:bodyPr>
          <a:lstStyle/>
          <a:p>
            <a:pPr lvl="1" eaLnBrk="1" fontAlgn="auto" hangingPunct="1">
              <a:spcAft>
                <a:spcPts val="0"/>
              </a:spcAft>
              <a:buFont typeface="Arial" pitchFamily="34" charset="0"/>
              <a:buChar char="–"/>
              <a:defRPr/>
            </a:pPr>
            <a:r>
              <a:rPr lang="tr-TR" dirty="0" smtClean="0"/>
              <a:t>ekstremite şişliği</a:t>
            </a:r>
          </a:p>
          <a:p>
            <a:pPr lvl="1" eaLnBrk="1" fontAlgn="auto" hangingPunct="1">
              <a:spcAft>
                <a:spcPts val="0"/>
              </a:spcAft>
              <a:buFont typeface="Arial" pitchFamily="34" charset="0"/>
              <a:buChar char="–"/>
              <a:defRPr/>
            </a:pPr>
            <a:r>
              <a:rPr lang="tr-TR" dirty="0" smtClean="0"/>
              <a:t>yineleyen trombozlar</a:t>
            </a:r>
          </a:p>
          <a:p>
            <a:pPr lvl="1" eaLnBrk="1" fontAlgn="auto" hangingPunct="1">
              <a:spcAft>
                <a:spcPts val="0"/>
              </a:spcAft>
              <a:buFont typeface="Arial" pitchFamily="34" charset="0"/>
              <a:buChar char="–"/>
              <a:defRPr/>
            </a:pPr>
            <a:r>
              <a:rPr lang="tr-TR" dirty="0" smtClean="0"/>
              <a:t>yineleyen düşükler </a:t>
            </a:r>
          </a:p>
          <a:p>
            <a:pPr lvl="1" eaLnBrk="1" fontAlgn="auto" hangingPunct="1">
              <a:spcAft>
                <a:spcPts val="0"/>
              </a:spcAft>
              <a:buFont typeface="Arial" pitchFamily="34" charset="0"/>
              <a:buChar char="–"/>
              <a:defRPr/>
            </a:pPr>
            <a:r>
              <a:rPr lang="tr-TR" dirty="0" smtClean="0"/>
              <a:t>deri döküntüsü</a:t>
            </a:r>
          </a:p>
          <a:p>
            <a:pPr lvl="1" eaLnBrk="1" fontAlgn="auto" hangingPunct="1">
              <a:spcAft>
                <a:spcPts val="0"/>
              </a:spcAft>
              <a:buFont typeface="Arial" pitchFamily="34" charset="0"/>
              <a:buChar char="–"/>
              <a:defRPr/>
            </a:pPr>
            <a:r>
              <a:rPr lang="tr-TR" dirty="0" smtClean="0"/>
              <a:t>üveit</a:t>
            </a:r>
          </a:p>
          <a:p>
            <a:pPr lvl="1" eaLnBrk="1" fontAlgn="auto" hangingPunct="1">
              <a:spcAft>
                <a:spcPts val="0"/>
              </a:spcAft>
              <a:buFont typeface="Arial" pitchFamily="34" charset="0"/>
              <a:buChar char="–"/>
              <a:defRPr/>
            </a:pPr>
            <a:r>
              <a:rPr lang="tr-TR" dirty="0" smtClean="0"/>
              <a:t>ağız/göz kuruluğu</a:t>
            </a:r>
          </a:p>
          <a:p>
            <a:pPr lvl="1" eaLnBrk="1" fontAlgn="auto" hangingPunct="1">
              <a:spcAft>
                <a:spcPts val="0"/>
              </a:spcAft>
              <a:buFont typeface="Arial" pitchFamily="34" charset="0"/>
              <a:buChar char="–"/>
              <a:defRPr/>
            </a:pPr>
            <a:r>
              <a:rPr lang="tr-TR" dirty="0" smtClean="0"/>
              <a:t>ağız </a:t>
            </a:r>
            <a:r>
              <a:rPr lang="tr-TR" dirty="0"/>
              <a:t>içinde ve genital bölgede </a:t>
            </a:r>
            <a:r>
              <a:rPr lang="tr-TR" dirty="0" smtClean="0"/>
              <a:t>yaralar</a:t>
            </a:r>
          </a:p>
          <a:p>
            <a:pPr lvl="1" eaLnBrk="1" fontAlgn="auto" hangingPunct="1">
              <a:spcAft>
                <a:spcPts val="0"/>
              </a:spcAft>
              <a:buFont typeface="Arial" pitchFamily="34" charset="0"/>
              <a:buChar char="–"/>
              <a:defRPr/>
            </a:pPr>
            <a:r>
              <a:rPr lang="tr-TR" dirty="0" smtClean="0"/>
              <a:t>yineleyen </a:t>
            </a:r>
            <a:r>
              <a:rPr lang="tr-TR" dirty="0"/>
              <a:t>karın </a:t>
            </a:r>
            <a:r>
              <a:rPr lang="tr-TR" dirty="0" smtClean="0"/>
              <a:t>ağrıları</a:t>
            </a:r>
          </a:p>
          <a:p>
            <a:pPr lvl="1" eaLnBrk="1" fontAlgn="auto" hangingPunct="1">
              <a:spcAft>
                <a:spcPts val="0"/>
              </a:spcAft>
              <a:buFont typeface="Arial" pitchFamily="34" charset="0"/>
              <a:buChar char="–"/>
              <a:defRPr/>
            </a:pPr>
            <a:r>
              <a:rPr lang="tr-TR" dirty="0" smtClean="0"/>
              <a:t>nedeni </a:t>
            </a:r>
            <a:r>
              <a:rPr lang="tr-TR" dirty="0"/>
              <a:t>bilinmeyen </a:t>
            </a:r>
            <a:r>
              <a:rPr lang="tr-TR" dirty="0" smtClean="0"/>
              <a:t>ateş</a:t>
            </a:r>
          </a:p>
          <a:p>
            <a:pPr lvl="1" eaLnBrk="1" fontAlgn="auto" hangingPunct="1">
              <a:spcAft>
                <a:spcPts val="0"/>
              </a:spcAft>
              <a:buFont typeface="Arial" pitchFamily="34" charset="0"/>
              <a:buChar char="–"/>
              <a:defRPr/>
            </a:pPr>
            <a:r>
              <a:rPr lang="tr-TR" dirty="0" smtClean="0"/>
              <a:t>kilo kayıpları</a:t>
            </a:r>
          </a:p>
        </p:txBody>
      </p:sp>
      <p:sp>
        <p:nvSpPr>
          <p:cNvPr id="63490" name="Başlık 1"/>
          <p:cNvSpPr>
            <a:spLocks noGrp="1"/>
          </p:cNvSpPr>
          <p:nvPr>
            <p:ph type="title"/>
          </p:nvPr>
        </p:nvSpPr>
        <p:spPr>
          <a:xfrm>
            <a:off x="457200" y="274638"/>
            <a:ext cx="8229600" cy="1138237"/>
          </a:xfrm>
        </p:spPr>
        <p:txBody>
          <a:bodyPr/>
          <a:lstStyle/>
          <a:p>
            <a:pPr eaLnBrk="1" hangingPunct="1"/>
            <a:r>
              <a:rPr lang="tr-TR" smtClean="0"/>
              <a:t>Yakınmalar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Başlık 1"/>
          <p:cNvSpPr>
            <a:spLocks noGrp="1"/>
          </p:cNvSpPr>
          <p:nvPr>
            <p:ph type="title"/>
          </p:nvPr>
        </p:nvSpPr>
        <p:spPr/>
        <p:txBody>
          <a:bodyPr/>
          <a:lstStyle/>
          <a:p>
            <a:r>
              <a:rPr lang="tr-TR" smtClean="0"/>
              <a:t>ARA</a:t>
            </a:r>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Tipik olgu ilköğrenim döneminde (ancak 2-40 yaş arası her yaşta görülebilir); son 2-4 hafta içinde beta hemolitik streptokoklara bağlı bir üst solunum yolu enfeksiyon geçiren ve gezici tarzda eklem yakınması (artralji ya da artrit) olan bir hastadır. </a:t>
            </a:r>
            <a:endParaRPr lang="tr-TR" dirty="0" smtClean="0"/>
          </a:p>
          <a:p>
            <a:pPr fontAlgn="auto">
              <a:spcAft>
                <a:spcPts val="0"/>
              </a:spcAft>
              <a:buFont typeface="Arial" pitchFamily="34" charset="0"/>
              <a:buChar char="•"/>
              <a:defRPr/>
            </a:pPr>
            <a:r>
              <a:rPr lang="tr-TR" dirty="0" smtClean="0"/>
              <a:t>Yalnızca </a:t>
            </a:r>
            <a:r>
              <a:rPr lang="tr-TR" dirty="0"/>
              <a:t>boğaz enfeksiyonun olması yetmez. </a:t>
            </a:r>
            <a:endParaRPr lang="tr-TR" dirty="0" smtClean="0"/>
          </a:p>
          <a:p>
            <a:pPr fontAlgn="auto">
              <a:spcAft>
                <a:spcPts val="0"/>
              </a:spcAft>
              <a:buFont typeface="Arial" pitchFamily="34" charset="0"/>
              <a:buChar char="•"/>
              <a:defRPr/>
            </a:pPr>
            <a:r>
              <a:rPr lang="tr-TR" dirty="0" smtClean="0"/>
              <a:t>Bu </a:t>
            </a:r>
            <a:r>
              <a:rPr lang="tr-TR" dirty="0"/>
              <a:t>enfeksiyonun beta hemolitik streptokoklara ilişkin olduğunun kanıtlanması gereklidir (kültürde üretme, bir hafta ara ile bakılan ASO titresinde ve antiDNAase B titresinde iki kat ve üstü yükselme). Ülkemizde boğaz ağrısı ve eklem ağrısı olan, hele bir de ASO’da hafif yükselmesi olan herkese çok yanlış ve gereksiz bir biçimde ARA tanısı konmaktadır. </a:t>
            </a:r>
            <a:endParaRPr lang="tr-TR" dirty="0" smtClean="0"/>
          </a:p>
          <a:p>
            <a:pPr fontAlgn="auto">
              <a:spcAft>
                <a:spcPts val="0"/>
              </a:spcAft>
              <a:buFont typeface="Arial" pitchFamily="34" charset="0"/>
              <a:buChar char="•"/>
              <a:defRPr/>
            </a:pPr>
            <a:r>
              <a:rPr lang="tr-TR" dirty="0" smtClean="0"/>
              <a:t>Hemen </a:t>
            </a:r>
            <a:r>
              <a:rPr lang="tr-TR" dirty="0"/>
              <a:t>her viral ya da bakteriyel üst solunum yolu enfeksiyonu seyrinde az çok eklem-kas ağrıları olabilir. Yine her ASO yükselmesinin ARA demek olmadığı unutulmamalıdır.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Hastanın klinik belirtileri, artritin paterni, süresi, kardit-perikardit (taşikardi, üfürümler, frotman, EKG’de PR uzaması, telekardiyografide perikardial sıvı) olması, deri altı nodül olması,  ve diğer laboratuvar (ESH, CRP, lökosit) ölçümleri de gözönüne alınmalıdır. </a:t>
            </a:r>
            <a:endParaRPr lang="tr-TR" dirty="0" smtClean="0"/>
          </a:p>
          <a:p>
            <a:pPr fontAlgn="auto">
              <a:spcAft>
                <a:spcPts val="0"/>
              </a:spcAft>
              <a:buFont typeface="Arial" pitchFamily="34" charset="0"/>
              <a:buChar char="•"/>
              <a:defRPr/>
            </a:pPr>
            <a:r>
              <a:rPr lang="tr-TR" dirty="0" smtClean="0"/>
              <a:t>Yine </a:t>
            </a:r>
            <a:r>
              <a:rPr lang="tr-TR" dirty="0"/>
              <a:t>ARA erişkin insanlarda enderdir ve kardiyak tutulum olasılığı erişkinlerde bir hayli düşüktür. </a:t>
            </a:r>
            <a:endParaRPr lang="tr-TR" dirty="0" smtClean="0"/>
          </a:p>
          <a:p>
            <a:pPr fontAlgn="auto">
              <a:spcAft>
                <a:spcPts val="0"/>
              </a:spcAft>
              <a:buFont typeface="Arial" pitchFamily="34" charset="0"/>
              <a:buChar char="•"/>
              <a:defRPr/>
            </a:pPr>
            <a:r>
              <a:rPr lang="tr-TR" dirty="0" smtClean="0"/>
              <a:t>Erken </a:t>
            </a:r>
            <a:r>
              <a:rPr lang="tr-TR" dirty="0"/>
              <a:t>tanı ve tedavi, korkulan komplikasyon olan kardiyak tutulum olasılığını azaltır. </a:t>
            </a:r>
            <a:endParaRPr lang="tr-TR" dirty="0" smtClean="0"/>
          </a:p>
          <a:p>
            <a:pPr fontAlgn="auto">
              <a:spcAft>
                <a:spcPts val="0"/>
              </a:spcAft>
              <a:buFont typeface="Arial" pitchFamily="34" charset="0"/>
              <a:buChar char="•"/>
              <a:defRPr/>
            </a:pPr>
            <a:r>
              <a:rPr lang="tr-TR" dirty="0" smtClean="0"/>
              <a:t>Son </a:t>
            </a:r>
            <a:r>
              <a:rPr lang="tr-TR" dirty="0"/>
              <a:t>zamanlarda tanımlanan ve erişkinlerde sıklıkla A ender olarak C ve G grubu streptokoklara bağlı üst solunum yolu enfeksiyonundan sonra gelişen gezici olmayan ve kardiyak tutulumun bildirilmediği poststreptokoksik reaktif artrit, ASO'su oldukça yüksek bir akut poliartritli erişkinde unutulmamalıdır.</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Başlık 1"/>
          <p:cNvSpPr>
            <a:spLocks noGrp="1"/>
          </p:cNvSpPr>
          <p:nvPr>
            <p:ph type="title"/>
          </p:nvPr>
        </p:nvSpPr>
        <p:spPr/>
        <p:txBody>
          <a:bodyPr/>
          <a:lstStyle/>
          <a:p>
            <a:r>
              <a:rPr lang="tr-TR" smtClean="0"/>
              <a:t>RA</a:t>
            </a:r>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Toplumda sık rastlanılan, deformite bırakabilen, bir kronik artrittir. </a:t>
            </a:r>
            <a:endParaRPr lang="tr-TR" dirty="0" smtClean="0"/>
          </a:p>
          <a:p>
            <a:pPr fontAlgn="auto">
              <a:spcAft>
                <a:spcPts val="0"/>
              </a:spcAft>
              <a:buFont typeface="Arial" pitchFamily="34" charset="0"/>
              <a:buChar char="•"/>
              <a:defRPr/>
            </a:pPr>
            <a:r>
              <a:rPr lang="tr-TR" dirty="0" smtClean="0"/>
              <a:t>Sıklıkla </a:t>
            </a:r>
            <a:r>
              <a:rPr lang="tr-TR" dirty="0"/>
              <a:t>genç-orta yaşta ve kadınlarda görülür. </a:t>
            </a:r>
            <a:endParaRPr lang="tr-TR" dirty="0" smtClean="0"/>
          </a:p>
          <a:p>
            <a:pPr fontAlgn="auto">
              <a:spcAft>
                <a:spcPts val="0"/>
              </a:spcAft>
              <a:buFont typeface="Arial" pitchFamily="34" charset="0"/>
              <a:buChar char="•"/>
              <a:defRPr/>
            </a:pPr>
            <a:r>
              <a:rPr lang="tr-TR" dirty="0" smtClean="0"/>
              <a:t>Ön </a:t>
            </a:r>
            <a:r>
              <a:rPr lang="tr-TR" dirty="0"/>
              <a:t>planda elin ve/ya da ayağın küçük eklemlerini simetrik olarak tutan, üç bölgeden fazla eklemi tutan, el eklemlerinde daha belirgin, sabahları bir saati geçen katılık ve deri altı nodüllerin eşlik ettiği, RF’nin yüksek titrede pozitif olduğu, ESH, CRP yüksekliği ile giden, eklem sıvısında 5.000-30.000/mm3 hücre sayılan ve altı haftayı aşan bir artrit ile başvuran her olguda RA mutlaka düşünülmelidir. </a:t>
            </a:r>
            <a:endParaRPr lang="tr-TR" dirty="0" smtClean="0"/>
          </a:p>
          <a:p>
            <a:pPr fontAlgn="auto">
              <a:spcAft>
                <a:spcPts val="0"/>
              </a:spcAft>
              <a:buFont typeface="Arial" pitchFamily="34" charset="0"/>
              <a:buChar char="•"/>
              <a:defRPr/>
            </a:pPr>
            <a:r>
              <a:rPr lang="tr-TR" dirty="0" smtClean="0"/>
              <a:t>Sıklıkla </a:t>
            </a:r>
            <a:r>
              <a:rPr lang="tr-TR" dirty="0"/>
              <a:t>yapılan yanlışlardan biri el parmaklarında daha çok DIP daha az olarak PIP'leri tutan ve bu eklemler etrafında nodüller oluşumu ile seyreden (Heberden ve Bouchard), bazen enflamasyona neden olan nodüler osteoartritin RA olarak değerlendirilmesidir.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Bu olgularda düşük titrede RF pozitifliği ve yarım saati pek geçmeyen sabah sertliği, el grafilerinde litik lezyonlar da saptanabilir. RA, DIP'leri pek tutmaz. PIP, MCP, bilekler ve dizler ön planda tutulur. </a:t>
            </a:r>
            <a:endParaRPr lang="tr-TR" dirty="0" smtClean="0"/>
          </a:p>
          <a:p>
            <a:pPr fontAlgn="auto">
              <a:spcAft>
                <a:spcPts val="0"/>
              </a:spcAft>
              <a:buFont typeface="Arial" pitchFamily="34" charset="0"/>
              <a:buChar char="•"/>
              <a:defRPr/>
            </a:pPr>
            <a:r>
              <a:rPr lang="tr-TR" dirty="0" smtClean="0"/>
              <a:t>Sabah </a:t>
            </a:r>
            <a:r>
              <a:rPr lang="tr-TR" dirty="0"/>
              <a:t>katılığı tedavi edilmeyen olgularda bir saatin üstündedir, inflamasyon belirti ve bulguları belirgindir. </a:t>
            </a:r>
            <a:endParaRPr lang="tr-TR" dirty="0" smtClean="0"/>
          </a:p>
          <a:p>
            <a:pPr fontAlgn="auto">
              <a:spcAft>
                <a:spcPts val="0"/>
              </a:spcAft>
              <a:buFont typeface="Arial" pitchFamily="34" charset="0"/>
              <a:buChar char="•"/>
              <a:defRPr/>
            </a:pPr>
            <a:r>
              <a:rPr lang="tr-TR" dirty="0" smtClean="0"/>
              <a:t>Yine </a:t>
            </a:r>
            <a:r>
              <a:rPr lang="tr-TR" dirty="0"/>
              <a:t>ender olarak gut artriti poliartiküler ve kronik seyredebilir ve RA'yı taklit edebilir. </a:t>
            </a:r>
            <a:endParaRPr lang="tr-TR" dirty="0" smtClean="0"/>
          </a:p>
          <a:p>
            <a:pPr fontAlgn="auto">
              <a:spcAft>
                <a:spcPts val="0"/>
              </a:spcAft>
              <a:buFont typeface="Arial" pitchFamily="34" charset="0"/>
              <a:buChar char="•"/>
              <a:defRPr/>
            </a:pPr>
            <a:r>
              <a:rPr lang="tr-TR" dirty="0" smtClean="0"/>
              <a:t>RF </a:t>
            </a:r>
            <a:r>
              <a:rPr lang="tr-TR" dirty="0"/>
              <a:t>pozitifliği tek başına RA tanısı için yetersizdir. </a:t>
            </a:r>
            <a:endParaRPr lang="tr-TR" dirty="0" smtClean="0"/>
          </a:p>
          <a:p>
            <a:pPr fontAlgn="auto">
              <a:spcAft>
                <a:spcPts val="0"/>
              </a:spcAft>
              <a:buFont typeface="Arial" pitchFamily="34" charset="0"/>
              <a:buChar char="•"/>
              <a:defRPr/>
            </a:pPr>
            <a:r>
              <a:rPr lang="tr-TR" dirty="0" smtClean="0"/>
              <a:t>RF </a:t>
            </a:r>
            <a:r>
              <a:rPr lang="tr-TR" dirty="0"/>
              <a:t>sağlıklı insanlarda yaşla birlikte artan oranlarda pozitif saptanabilir. </a:t>
            </a:r>
            <a:endParaRPr lang="tr-TR" dirty="0" smtClean="0"/>
          </a:p>
          <a:p>
            <a:pPr fontAlgn="auto">
              <a:spcAft>
                <a:spcPts val="0"/>
              </a:spcAft>
              <a:buFont typeface="Arial" pitchFamily="34" charset="0"/>
              <a:buChar char="•"/>
              <a:defRPr/>
            </a:pPr>
            <a:r>
              <a:rPr lang="tr-TR" dirty="0" smtClean="0"/>
              <a:t>Yine </a:t>
            </a:r>
            <a:r>
              <a:rPr lang="tr-TR" dirty="0"/>
              <a:t>pek çok viral (Epstein-Barr virus, hepatit virusları, parvo virus), bakteriyel (endokardit, tbc, brusella) enfeksiyonu seyrinde pozitif saptanabilir.</a:t>
            </a:r>
          </a:p>
          <a:p>
            <a:pPr fontAlgn="auto">
              <a:spcAft>
                <a:spcPts val="0"/>
              </a:spcAft>
              <a:buFont typeface="Arial" pitchFamily="34" charset="0"/>
              <a:buChar char="•"/>
              <a:defRPr/>
            </a:pPr>
            <a:endParaRPr lang="tr-T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a:xfrm>
            <a:off x="5292725" y="1600200"/>
            <a:ext cx="3394075" cy="4525963"/>
          </a:xfrm>
        </p:spPr>
        <p:txBody>
          <a:bodyPr rtlCol="0">
            <a:normAutofit fontScale="77500" lnSpcReduction="20000"/>
          </a:bodyPr>
          <a:lstStyle/>
          <a:p>
            <a:pPr fontAlgn="auto">
              <a:spcAft>
                <a:spcPts val="0"/>
              </a:spcAft>
              <a:buFont typeface="Arial" pitchFamily="34" charset="0"/>
              <a:buChar char="•"/>
              <a:defRPr/>
            </a:pPr>
            <a:r>
              <a:rPr lang="tr-TR" dirty="0"/>
              <a:t>Romatoid Artritli bir hastanın el grafisi. Özellikle sağ tarafta metakarpofalangeal eklemlerin dislokasyonu, proksimal interfalangeal eklem aralıklarının daraldığı görülmektedir. Karpal eklemlerde skleroz artışı ve eklemlerde artrodez gelişmiştir. </a:t>
            </a:r>
          </a:p>
        </p:txBody>
      </p:sp>
      <p:pic>
        <p:nvPicPr>
          <p:cNvPr id="149507" name="Picture 2"/>
          <p:cNvPicPr>
            <a:picLocks noChangeAspect="1" noChangeArrowheads="1"/>
          </p:cNvPicPr>
          <p:nvPr/>
        </p:nvPicPr>
        <p:blipFill>
          <a:blip r:embed="rId2"/>
          <a:srcRect/>
          <a:stretch>
            <a:fillRect/>
          </a:stretch>
        </p:blipFill>
        <p:spPr bwMode="auto">
          <a:xfrm>
            <a:off x="212725" y="1700213"/>
            <a:ext cx="4935538" cy="3816350"/>
          </a:xfrm>
          <a:prstGeom prst="rect">
            <a:avLst/>
          </a:prstGeom>
          <a:noFill/>
          <a:ln w="9525">
            <a:noFill/>
            <a:miter lim="800000"/>
            <a:headEnd/>
            <a:tailEnd/>
          </a:ln>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Başlık 1"/>
          <p:cNvSpPr>
            <a:spLocks noGrp="1"/>
          </p:cNvSpPr>
          <p:nvPr>
            <p:ph type="title"/>
          </p:nvPr>
        </p:nvSpPr>
        <p:spPr/>
        <p:txBody>
          <a:bodyPr/>
          <a:lstStyle/>
          <a:p>
            <a:r>
              <a:rPr lang="tr-TR" smtClean="0"/>
              <a:t>SLE</a:t>
            </a:r>
          </a:p>
        </p:txBody>
      </p:sp>
      <p:sp>
        <p:nvSpPr>
          <p:cNvPr id="3" name="İçerik Yer Tutucusu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tr-TR" dirty="0"/>
              <a:t>Çoğunlukla genç kadınlarda görülür. </a:t>
            </a:r>
            <a:endParaRPr lang="tr-TR" dirty="0" smtClean="0"/>
          </a:p>
          <a:p>
            <a:pPr fontAlgn="auto">
              <a:spcAft>
                <a:spcPts val="0"/>
              </a:spcAft>
              <a:buFont typeface="Arial" pitchFamily="34" charset="0"/>
              <a:buChar char="•"/>
              <a:defRPr/>
            </a:pPr>
            <a:r>
              <a:rPr lang="tr-TR" dirty="0" smtClean="0"/>
              <a:t>RA'ya </a:t>
            </a:r>
            <a:r>
              <a:rPr lang="tr-TR" dirty="0"/>
              <a:t>benzer simetrik eklem tutulumuna eşlik eden ateş, iştahsızlık, kilo kaybı, terleme gibi bedensel belirtiler, yukarıda sayılan deri bulgularından bir ya da birkaçının olması; nöropsikiyatrik belirtiler (konvülsiyon, organik beyin sendromu, gibi) basit olarak tam kan sayımı ile saptanabilecek anemi, lökopeni, trombositopeniden bir ya da birkaçının saptanması; idrar incelemesinde, proteinüri, silendirler; telekardiyografide plevral ve/ya da perikardiyal sıvı olması şiddetle SLE'yi düşündürür. </a:t>
            </a:r>
            <a:endParaRPr lang="tr-TR" dirty="0" smtClean="0"/>
          </a:p>
          <a:p>
            <a:pPr fontAlgn="auto">
              <a:spcAft>
                <a:spcPts val="0"/>
              </a:spcAft>
              <a:buFont typeface="Arial" pitchFamily="34" charset="0"/>
              <a:buChar char="•"/>
              <a:defRPr/>
            </a:pPr>
            <a:r>
              <a:rPr lang="tr-TR" dirty="0" smtClean="0"/>
              <a:t>Görüldüğü </a:t>
            </a:r>
            <a:r>
              <a:rPr lang="tr-TR" dirty="0"/>
              <a:t>gibi yeterli bir öykü, fizik bakı ve basit birkaç laboratuvar testi ile SLE'den büyük oranda uzaklaşılabilir ya da yaklaşılabilir. </a:t>
            </a:r>
            <a:endParaRPr lang="tr-TR" dirty="0" smtClean="0"/>
          </a:p>
          <a:p>
            <a:pPr fontAlgn="auto">
              <a:spcAft>
                <a:spcPts val="0"/>
              </a:spcAft>
              <a:buFont typeface="Arial" pitchFamily="34" charset="0"/>
              <a:buChar char="•"/>
              <a:defRPr/>
            </a:pPr>
            <a:r>
              <a:rPr lang="tr-TR" dirty="0" smtClean="0"/>
              <a:t>Antinükleer </a:t>
            </a:r>
            <a:r>
              <a:rPr lang="tr-TR" dirty="0"/>
              <a:t>antikor (ANA) testleri SLE için oldukça önemlidir. Ancak tek başına ANA ile tanı konulmamasına, ANA'nın özellikle yaşlı kadınlarda herhangi bir patoloji olmadan da ve antiepileptikler, prokainamid, labetolol, alfa-metil dopa, sülfonamidler, hidralazin gibi ilaçları kullananlarda pozitif saptanabileceğinin unutulmaması gereklidir.</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tr-TR" dirty="0"/>
              <a:t>SLE tanısında kullanılan diğer birçok testler ancak uzman tarafından istenip değerlendirilmelidir. </a:t>
            </a:r>
          </a:p>
          <a:p>
            <a:pPr fontAlgn="auto">
              <a:spcAft>
                <a:spcPts val="0"/>
              </a:spcAft>
              <a:buFont typeface="Arial" pitchFamily="34" charset="0"/>
              <a:buChar char="•"/>
              <a:defRPr/>
            </a:pPr>
            <a:r>
              <a:rPr lang="tr-TR" dirty="0" smtClean="0"/>
              <a:t>SLE </a:t>
            </a:r>
            <a:r>
              <a:rPr lang="tr-TR" dirty="0"/>
              <a:t>tanısında kelebek tarzında döküntünün gebelikte görülen ve malar bölgeye yerleşen hiperpigmentasyon (gebelik maskesi) ile karıştırılmaması gereklidir. </a:t>
            </a:r>
            <a:endParaRPr lang="tr-TR" dirty="0" smtClean="0"/>
          </a:p>
          <a:p>
            <a:pPr fontAlgn="auto">
              <a:spcAft>
                <a:spcPts val="0"/>
              </a:spcAft>
              <a:buFont typeface="Arial" pitchFamily="34" charset="0"/>
              <a:buChar char="•"/>
              <a:defRPr/>
            </a:pPr>
            <a:r>
              <a:rPr lang="tr-TR" dirty="0" smtClean="0"/>
              <a:t>Yine </a:t>
            </a:r>
            <a:r>
              <a:rPr lang="tr-TR" dirty="0"/>
              <a:t>aynı bölgeye yerleşen akne rozaseadan (AR) ayırt edilmelidir. </a:t>
            </a:r>
            <a:endParaRPr lang="tr-TR" dirty="0" smtClean="0"/>
          </a:p>
          <a:p>
            <a:pPr fontAlgn="auto">
              <a:spcAft>
                <a:spcPts val="0"/>
              </a:spcAft>
              <a:buFont typeface="Arial" pitchFamily="34" charset="0"/>
              <a:buChar char="•"/>
              <a:defRPr/>
            </a:pPr>
            <a:r>
              <a:rPr lang="tr-TR" dirty="0" smtClean="0"/>
              <a:t>AR</a:t>
            </a:r>
            <a:r>
              <a:rPr lang="tr-TR" dirty="0"/>
              <a:t>, daha sıklıkla 40-60 yaş arası insanlarda gelişir. </a:t>
            </a:r>
            <a:endParaRPr lang="tr-TR" dirty="0" smtClean="0"/>
          </a:p>
          <a:p>
            <a:pPr fontAlgn="auto">
              <a:spcAft>
                <a:spcPts val="0"/>
              </a:spcAft>
              <a:buFont typeface="Arial" pitchFamily="34" charset="0"/>
              <a:buChar char="•"/>
              <a:defRPr/>
            </a:pPr>
            <a:r>
              <a:rPr lang="tr-TR" dirty="0" smtClean="0"/>
              <a:t>Alkol</a:t>
            </a:r>
            <a:r>
              <a:rPr lang="tr-TR" dirty="0"/>
              <a:t>, sıcak ve baharatlı gıdalar açığa çıkmasında etkili olur. </a:t>
            </a:r>
            <a:endParaRPr lang="tr-TR" dirty="0" smtClean="0"/>
          </a:p>
          <a:p>
            <a:pPr fontAlgn="auto">
              <a:spcAft>
                <a:spcPts val="0"/>
              </a:spcAft>
              <a:buFont typeface="Arial" pitchFamily="34" charset="0"/>
              <a:buChar char="•"/>
              <a:defRPr/>
            </a:pPr>
            <a:r>
              <a:rPr lang="tr-TR" dirty="0" smtClean="0"/>
              <a:t>Üzerinde </a:t>
            </a:r>
            <a:r>
              <a:rPr lang="tr-TR" dirty="0"/>
              <a:t>papül, püstül ve telenjiektaziler bulunur ve nasolabial sulkusu içine alan dermatit tablosu vardır. </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a:xfrm>
            <a:off x="457200" y="1600200"/>
            <a:ext cx="8229600" cy="5141913"/>
          </a:xfrm>
        </p:spPr>
        <p:txBody>
          <a:bodyPr rtlCol="0">
            <a:normAutofit fontScale="77500" lnSpcReduction="20000"/>
          </a:bodyPr>
          <a:lstStyle/>
          <a:p>
            <a:pPr fontAlgn="auto">
              <a:spcAft>
                <a:spcPts val="0"/>
              </a:spcAft>
              <a:buFont typeface="Arial" pitchFamily="34" charset="0"/>
              <a:buChar char="•"/>
              <a:defRPr/>
            </a:pPr>
            <a:r>
              <a:rPr lang="tr-TR" dirty="0"/>
              <a:t>SLE malar raşında ise yaş daha küçüktür, gıda ile ilgisi yoktur, üstünde papül ve püstül saptanmaz, nasolabial sulkus tutulumu olmaksızın SLE'ye ilişkin diğer belirti ve bulgular saptanır. </a:t>
            </a:r>
          </a:p>
          <a:p>
            <a:pPr fontAlgn="auto">
              <a:spcAft>
                <a:spcPts val="0"/>
              </a:spcAft>
              <a:buFont typeface="Arial" pitchFamily="34" charset="0"/>
              <a:buChar char="•"/>
              <a:defRPr/>
            </a:pPr>
            <a:r>
              <a:rPr lang="tr-TR" dirty="0" smtClean="0"/>
              <a:t>SLE </a:t>
            </a:r>
            <a:r>
              <a:rPr lang="tr-TR" dirty="0"/>
              <a:t>dışındaki birçok otoimmün kollojen vasküler hastalıkta da eklem tutulumu olabilir. </a:t>
            </a:r>
            <a:endParaRPr lang="tr-TR" dirty="0" smtClean="0"/>
          </a:p>
          <a:p>
            <a:pPr fontAlgn="auto">
              <a:spcAft>
                <a:spcPts val="0"/>
              </a:spcAft>
              <a:buFont typeface="Arial" pitchFamily="34" charset="0"/>
              <a:buChar char="•"/>
              <a:defRPr/>
            </a:pPr>
            <a:r>
              <a:rPr lang="tr-TR" dirty="0" smtClean="0"/>
              <a:t>Sistemik </a:t>
            </a:r>
            <a:r>
              <a:rPr lang="tr-TR" dirty="0"/>
              <a:t>sklerozda Raynaud fenomeni, derinin gergin olması, pitting ülserler, dispne, disfaji, gövde ve yüzde telenjiektaziler, deri altı kalsifikasyonları ve ANA pozitifliği önemlidir.  </a:t>
            </a:r>
            <a:endParaRPr lang="tr-TR" dirty="0" smtClean="0"/>
          </a:p>
          <a:p>
            <a:pPr fontAlgn="auto">
              <a:spcAft>
                <a:spcPts val="0"/>
              </a:spcAft>
              <a:buFont typeface="Arial" pitchFamily="34" charset="0"/>
              <a:buChar char="•"/>
              <a:defRPr/>
            </a:pPr>
            <a:r>
              <a:rPr lang="tr-TR" dirty="0" smtClean="0"/>
              <a:t>Dermatopolimozitte </a:t>
            </a:r>
            <a:r>
              <a:rPr lang="tr-TR" dirty="0"/>
              <a:t>ön planda deri ve kas yakınmaları olur eklem yakınmaları daha geri planda kalabilir. </a:t>
            </a:r>
            <a:endParaRPr lang="tr-TR" dirty="0" smtClean="0"/>
          </a:p>
          <a:p>
            <a:pPr fontAlgn="auto">
              <a:spcAft>
                <a:spcPts val="0"/>
              </a:spcAft>
              <a:buFont typeface="Arial" pitchFamily="34" charset="0"/>
              <a:buChar char="•"/>
              <a:defRPr/>
            </a:pPr>
            <a:r>
              <a:rPr lang="tr-TR" dirty="0" smtClean="0"/>
              <a:t>PAN’lı </a:t>
            </a:r>
            <a:r>
              <a:rPr lang="tr-TR" dirty="0"/>
              <a:t>hasta ateş, kilo kaybı, hipertansiyon, nöropati, renal tutulum, testiküler ağrı, livedo retikülaris, renal yetersizlik ile başvurabilir.</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Başlık 1"/>
          <p:cNvSpPr>
            <a:spLocks noGrp="1"/>
          </p:cNvSpPr>
          <p:nvPr>
            <p:ph type="title"/>
          </p:nvPr>
        </p:nvSpPr>
        <p:spPr/>
        <p:txBody>
          <a:bodyPr/>
          <a:lstStyle/>
          <a:p>
            <a:r>
              <a:rPr lang="tr-TR" smtClean="0"/>
              <a:t>Spondiloartritler</a:t>
            </a:r>
          </a:p>
        </p:txBody>
      </p:sp>
      <p:sp>
        <p:nvSpPr>
          <p:cNvPr id="3" name="İçerik Yer Tutucusu 2"/>
          <p:cNvSpPr>
            <a:spLocks noGrp="1"/>
          </p:cNvSpPr>
          <p:nvPr>
            <p:ph idx="1"/>
          </p:nvPr>
        </p:nvSpPr>
        <p:spPr/>
        <p:txBody>
          <a:bodyPr>
            <a:normAutofit/>
          </a:bodyPr>
          <a:lstStyle/>
          <a:p>
            <a:pPr>
              <a:lnSpc>
                <a:spcPct val="80000"/>
              </a:lnSpc>
            </a:pPr>
            <a:r>
              <a:rPr lang="tr-TR" sz="2200" smtClean="0"/>
              <a:t>Bu hastalık grubu içinde primer ankilozan spondilit (PAS), reaktif artritler (Reiter dahil), psöriatik artrit, enteropatik artritler (ülseratif kolit, Crohn) ve sınıflandırılamayan SNSPA'lar sayılmaktadır.  </a:t>
            </a:r>
          </a:p>
          <a:p>
            <a:pPr>
              <a:lnSpc>
                <a:spcPct val="80000"/>
              </a:lnSpc>
            </a:pPr>
            <a:r>
              <a:rPr lang="tr-TR" sz="2200" smtClean="0"/>
              <a:t>Ortak özellikleri: </a:t>
            </a:r>
          </a:p>
          <a:p>
            <a:pPr lvl="1">
              <a:lnSpc>
                <a:spcPct val="80000"/>
              </a:lnSpc>
            </a:pPr>
            <a:r>
              <a:rPr lang="tr-TR" sz="2000" smtClean="0"/>
              <a:t>Çoğunlukla genç hastadır (başlangıç yaşı 40 yaşının üstünde olması oldukça enderdir). </a:t>
            </a:r>
          </a:p>
          <a:p>
            <a:pPr lvl="1">
              <a:lnSpc>
                <a:spcPct val="80000"/>
              </a:lnSpc>
            </a:pPr>
            <a:r>
              <a:rPr lang="tr-TR" sz="2000" smtClean="0"/>
              <a:t>Aile öyküsü sıklıkla vardır. </a:t>
            </a:r>
          </a:p>
          <a:p>
            <a:pPr lvl="1">
              <a:lnSpc>
                <a:spcPct val="80000"/>
              </a:lnSpc>
            </a:pPr>
            <a:r>
              <a:rPr lang="tr-TR" sz="2000" smtClean="0"/>
              <a:t>RF patogenezde rol almaz ve negatif saptanır. </a:t>
            </a:r>
          </a:p>
          <a:p>
            <a:pPr lvl="1">
              <a:lnSpc>
                <a:spcPct val="80000"/>
              </a:lnSpc>
            </a:pPr>
            <a:r>
              <a:rPr lang="tr-TR" sz="2000" smtClean="0"/>
              <a:t>HLA B27 ile yakın ilişki vardır ve PAS başta olmak üzere büyük kısmında pozitiftir. </a:t>
            </a:r>
          </a:p>
          <a:p>
            <a:pPr lvl="1">
              <a:lnSpc>
                <a:spcPct val="80000"/>
              </a:lnSpc>
            </a:pPr>
            <a:r>
              <a:rPr lang="tr-TR" sz="2000" smtClean="0"/>
              <a:t>İnflamatuvar karakterde spinal ağrı</a:t>
            </a:r>
          </a:p>
          <a:p>
            <a:pPr lvl="1">
              <a:lnSpc>
                <a:spcPct val="80000"/>
              </a:lnSpc>
            </a:pPr>
            <a:r>
              <a:rPr lang="tr-TR" sz="2200" smtClean="0"/>
              <a:t>Alt ekstremitelerde daha ağırlıklı tutulum: Sıklıkla asimetrik olarak dizler, ayak bilekleri ve ayaklarda, kalça eklemlerinde daha belirgin tutulum vardır.</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288" y="908050"/>
            <a:ext cx="8229600" cy="5473700"/>
          </a:xfrm>
        </p:spPr>
        <p:txBody>
          <a:bodyPr>
            <a:normAutofit/>
          </a:bodyPr>
          <a:lstStyle/>
          <a:p>
            <a:pPr lvl="1">
              <a:lnSpc>
                <a:spcPct val="80000"/>
              </a:lnSpc>
            </a:pPr>
            <a:r>
              <a:rPr lang="tr-TR" sz="1900" smtClean="0"/>
              <a:t>Sakroileit/Spondilit: </a:t>
            </a:r>
          </a:p>
          <a:p>
            <a:pPr lvl="2">
              <a:lnSpc>
                <a:spcPct val="80000"/>
              </a:lnSpc>
            </a:pPr>
            <a:r>
              <a:rPr lang="tr-TR" sz="1900" smtClean="0"/>
              <a:t>Sakroiliak eklemin çeşitli derecelerde tutulması birçok olguda ana bulgulardan biridir. </a:t>
            </a:r>
          </a:p>
          <a:p>
            <a:pPr lvl="2">
              <a:lnSpc>
                <a:spcPct val="80000"/>
              </a:lnSpc>
            </a:pPr>
            <a:r>
              <a:rPr lang="tr-TR" sz="1900" smtClean="0"/>
              <a:t>Basit bir ön-arka pelvis grafisi ile sakroiliak eklemin iliak ve sakral yüzlerinde düzensizlik ya da skleroz olması ile olguların büyük kısmında tanı konur. </a:t>
            </a:r>
          </a:p>
          <a:p>
            <a:pPr lvl="2">
              <a:lnSpc>
                <a:spcPct val="80000"/>
              </a:lnSpc>
            </a:pPr>
            <a:r>
              <a:rPr lang="tr-TR" sz="1900" smtClean="0"/>
              <a:t>Doğum yapmış kadınlarda sık görülen ve bilateral olarak, yalnızca iliak kanatta perifere doğru üçgen biçiminde sklerotik görüntü ile karakterize osteitis condensas ilii, sakroileit olarak yorumlanmamalıdır. </a:t>
            </a:r>
          </a:p>
          <a:p>
            <a:pPr lvl="2">
              <a:lnSpc>
                <a:spcPct val="80000"/>
              </a:lnSpc>
            </a:pPr>
            <a:r>
              <a:rPr lang="tr-TR" sz="1900" smtClean="0"/>
              <a:t>Sakroileit kuşkusunda seçkin yöntem BT ile incelemedir. </a:t>
            </a:r>
          </a:p>
          <a:p>
            <a:pPr lvl="2">
              <a:lnSpc>
                <a:spcPct val="80000"/>
              </a:lnSpc>
            </a:pPr>
            <a:r>
              <a:rPr lang="tr-TR" sz="1900" smtClean="0"/>
              <a:t>Spondilit için vertebra grafisinde ilk dönemlerde kareleşme, vertebraların alt ve üst köşelerinde Romanus lezyonu olarak adlandırılan ve osteofit oluşumuna öncelik eden parlaklık, osteofitlerin alt ve üstten birbirleri ile birleşmesi sonucu syndesmofit oluşumu ve birçok syndesmofitlerin bilateral yerleşmesi ile oluşan Bambu kamışı görüntüsü tipiktir. </a:t>
            </a:r>
          </a:p>
          <a:p>
            <a:pPr lvl="1">
              <a:lnSpc>
                <a:spcPct val="80000"/>
              </a:lnSpc>
            </a:pPr>
            <a:r>
              <a:rPr lang="tr-TR" sz="1900" smtClean="0"/>
              <a:t>Entessopatiler: Ligamanların kemiklere yapışma noktalarındaki inflamasyona bağlı gelişen kalsifik yapılardır. Topuklardaki epin kalkanei (topuk dikeni) ve iskium tüberkülleri boyunca (Whiskerring: sakal belirtisi) sık karşılaşılır.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Başlık 1"/>
          <p:cNvSpPr>
            <a:spLocks noGrp="1"/>
          </p:cNvSpPr>
          <p:nvPr>
            <p:ph type="title"/>
          </p:nvPr>
        </p:nvSpPr>
        <p:spPr/>
        <p:txBody>
          <a:bodyPr/>
          <a:lstStyle/>
          <a:p>
            <a:pPr eaLnBrk="1" hangingPunct="1"/>
            <a:r>
              <a:rPr lang="tr-TR" smtClean="0"/>
              <a:t>Öykü</a:t>
            </a:r>
          </a:p>
        </p:txBody>
      </p:sp>
      <p:sp>
        <p:nvSpPr>
          <p:cNvPr id="65538" name="İçerik Yer Tutucusu 2"/>
          <p:cNvSpPr>
            <a:spLocks noGrp="1"/>
          </p:cNvSpPr>
          <p:nvPr>
            <p:ph idx="1"/>
          </p:nvPr>
        </p:nvSpPr>
        <p:spPr>
          <a:xfrm>
            <a:off x="468313" y="1628775"/>
            <a:ext cx="8229600" cy="4525963"/>
          </a:xfrm>
        </p:spPr>
        <p:txBody>
          <a:bodyPr/>
          <a:lstStyle/>
          <a:p>
            <a:pPr eaLnBrk="1" hangingPunct="1"/>
            <a:r>
              <a:rPr lang="tr-TR" smtClean="0"/>
              <a:t>Ağrı</a:t>
            </a:r>
          </a:p>
          <a:p>
            <a:pPr lvl="1" eaLnBrk="1" hangingPunct="1"/>
            <a:r>
              <a:rPr lang="tr-TR" smtClean="0"/>
              <a:t>Nerede? Lokalize-yaygın</a:t>
            </a:r>
            <a:r>
              <a:rPr lang="tr-TR" smtClean="0">
                <a:latin typeface="Arial" charset="0"/>
              </a:rPr>
              <a:t>-EKLEM AĞRISI</a:t>
            </a:r>
          </a:p>
          <a:p>
            <a:pPr lvl="1" eaLnBrk="1" hangingPunct="1"/>
            <a:r>
              <a:rPr lang="tr-TR" smtClean="0"/>
              <a:t>Ne zamandır ağrıyor? Akut-kronik</a:t>
            </a:r>
          </a:p>
          <a:p>
            <a:pPr lvl="1" eaLnBrk="1" hangingPunct="1"/>
            <a:r>
              <a:rPr lang="tr-TR" smtClean="0"/>
              <a:t>Eşlik eden durumlar neler?</a:t>
            </a:r>
          </a:p>
          <a:p>
            <a:pPr lvl="1" eaLnBrk="1" hangingPunct="1"/>
            <a:r>
              <a:rPr lang="tr-TR" smtClean="0"/>
              <a:t>Mekanik-inflamatuar ayrımı?</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a:xfrm>
            <a:off x="457200" y="1600200"/>
            <a:ext cx="8229600" cy="4852988"/>
          </a:xfrm>
        </p:spPr>
        <p:txBody>
          <a:bodyPr>
            <a:normAutofit/>
          </a:bodyPr>
          <a:lstStyle/>
          <a:p>
            <a:pPr>
              <a:lnSpc>
                <a:spcPct val="80000"/>
              </a:lnSpc>
            </a:pPr>
            <a:r>
              <a:rPr lang="tr-TR" sz="2000" smtClean="0"/>
              <a:t>Yukarıdaki ortak özellikler dışında her hastalığın kendine özgü bazı ayırt edici özellikleri vardır. </a:t>
            </a:r>
          </a:p>
          <a:p>
            <a:pPr>
              <a:lnSpc>
                <a:spcPct val="80000"/>
              </a:lnSpc>
            </a:pPr>
            <a:r>
              <a:rPr lang="tr-TR" sz="2000" smtClean="0"/>
              <a:t>Örneğin Reiter’de artrit atağından yaklaşık bir ay önce geçirilen üretrit/servisit ya da gastrointestinal enfeksiyon öyküsü, yukarıda söz edilen deri bulguları, konjonktivit, keratit, üveit gibi göz bulgularının olması, parmakların daktilit biçiminde tutulması ve -eklem kapsülü, periartiküler yapılar ve periosteal kemiğin inflamasyonu sonucu- sosis parmak görünümüne neden olması tanı için anlamlıdır.  </a:t>
            </a:r>
          </a:p>
          <a:p>
            <a:pPr>
              <a:lnSpc>
                <a:spcPct val="80000"/>
              </a:lnSpc>
            </a:pPr>
            <a:r>
              <a:rPr lang="tr-TR" sz="2000" smtClean="0"/>
              <a:t>AIDS'te de reaktif artrite benzer artritlerin sık olması akıldan çıkarılmamalıdır. Psöriatik artritte travmaya uğrayan yüzeylerde ya da saçlı deride psöriatik lezyonlar, DIP eklemlerinin tutulması, tırnaklarda üç taneden fazla noktalanma (terzi yüzüğü belirtisi, pitting) ayırıcı tanıda önemlidir. </a:t>
            </a:r>
          </a:p>
          <a:p>
            <a:pPr>
              <a:lnSpc>
                <a:spcPct val="80000"/>
              </a:lnSpc>
            </a:pPr>
            <a:r>
              <a:rPr lang="tr-TR" sz="2000" smtClean="0"/>
              <a:t>Enteropatik artitte altta yatan bilinen bir inflamatuvar barsak hastalığının olması anlamlıdır.</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dirty="0"/>
              <a:t>Sonuç olarak romatolojik yakınmalarla başvuran hastanın mutlaka ayrıntılı öyküsü alınmalı, yalnızca ekleme odaklanmamalı, eşlik eden belirtiler mutlaka sorulmalı, fizik bakı özenli yapılmalıdır. </a:t>
            </a:r>
            <a:endParaRPr lang="tr-TR" dirty="0" smtClean="0"/>
          </a:p>
          <a:p>
            <a:pPr eaLnBrk="1" fontAlgn="auto" hangingPunct="1">
              <a:spcAft>
                <a:spcPts val="0"/>
              </a:spcAft>
              <a:buFont typeface="Arial" pitchFamily="34" charset="0"/>
              <a:buChar char="•"/>
              <a:defRPr/>
            </a:pPr>
            <a:r>
              <a:rPr lang="tr-TR" dirty="0" smtClean="0"/>
              <a:t>Uygun </a:t>
            </a:r>
            <a:r>
              <a:rPr lang="tr-TR" dirty="0"/>
              <a:t>ve pratik laboratuvar incelemelerinden yararlanılmalıdır.  </a:t>
            </a:r>
          </a:p>
          <a:p>
            <a:pPr eaLnBrk="1" fontAlgn="auto" hangingPunct="1">
              <a:spcAft>
                <a:spcPts val="0"/>
              </a:spcAft>
              <a:buFont typeface="Arial" pitchFamily="34" charset="0"/>
              <a:buChar char="•"/>
              <a:defRPr/>
            </a:pPr>
            <a:r>
              <a:rPr lang="tr-TR" dirty="0" smtClean="0"/>
              <a:t>Hastanın </a:t>
            </a:r>
            <a:r>
              <a:rPr lang="tr-TR" dirty="0"/>
              <a:t>ilk müdahalesi fazla ayrıntılı olmayan tedavi ve önlemlerle yapıldıktan sonra hasta bir romatoloji kliniğine yönlendirilmelidir. </a:t>
            </a:r>
            <a:endParaRPr lang="tr-TR" dirty="0" smtClean="0"/>
          </a:p>
          <a:p>
            <a:pPr eaLnBrk="1" fontAlgn="auto" hangingPunct="1">
              <a:spcAft>
                <a:spcPts val="0"/>
              </a:spcAft>
              <a:buFont typeface="Arial" pitchFamily="34" charset="0"/>
              <a:buChar char="•"/>
              <a:defRPr/>
            </a:pPr>
            <a:r>
              <a:rPr lang="tr-TR" dirty="0" smtClean="0"/>
              <a:t>Özellikle </a:t>
            </a:r>
            <a:r>
              <a:rPr lang="tr-TR" dirty="0"/>
              <a:t>kortikosteroidler tanısı konmamış hastaya verilmemelidir. </a:t>
            </a:r>
            <a:endParaRPr lang="tr-TR" dirty="0" smtClean="0"/>
          </a:p>
          <a:p>
            <a:pPr eaLnBrk="1" fontAlgn="auto" hangingPunct="1">
              <a:spcAft>
                <a:spcPts val="0"/>
              </a:spcAft>
              <a:buFont typeface="Arial" pitchFamily="34" charset="0"/>
              <a:buChar char="•"/>
              <a:defRPr/>
            </a:pPr>
            <a:r>
              <a:rPr lang="tr-TR" dirty="0" smtClean="0"/>
              <a:t>Hastanın </a:t>
            </a:r>
            <a:r>
              <a:rPr lang="tr-TR" dirty="0"/>
              <a:t>tanı koydurucu klinik ve laboratuvar testlerini baskılayıp tanıyı geciktirebilir.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4490</Words>
  <Application>Microsoft Office PowerPoint</Application>
  <PresentationFormat>Ekran Gösterisi (4:3)</PresentationFormat>
  <Paragraphs>761</Paragraphs>
  <Slides>91</Slides>
  <Notes>1</Notes>
  <HiddenSlides>1</HiddenSlides>
  <MMClips>0</MMClips>
  <ScaleCrop>false</ScaleCrop>
  <HeadingPairs>
    <vt:vector size="8" baseType="variant">
      <vt:variant>
        <vt:lpstr>Kullanılan Yazı Tipleri</vt:lpstr>
      </vt:variant>
      <vt:variant>
        <vt:i4>7</vt:i4>
      </vt:variant>
      <vt:variant>
        <vt:lpstr>Tasarım Şablonu</vt:lpstr>
      </vt:variant>
      <vt:variant>
        <vt:i4>29</vt:i4>
      </vt:variant>
      <vt:variant>
        <vt:lpstr>Katıştırılmış OLE Hizmet Programları</vt:lpstr>
      </vt:variant>
      <vt:variant>
        <vt:i4>1</vt:i4>
      </vt:variant>
      <vt:variant>
        <vt:lpstr>Slayt Başlıkları</vt:lpstr>
      </vt:variant>
      <vt:variant>
        <vt:i4>91</vt:i4>
      </vt:variant>
    </vt:vector>
  </HeadingPairs>
  <TitlesOfParts>
    <vt:vector size="128" baseType="lpstr">
      <vt:lpstr>Arial</vt:lpstr>
      <vt:lpstr>Calibri</vt:lpstr>
      <vt:lpstr>Comic Sans MS</vt:lpstr>
      <vt:lpstr>Times New Roman</vt:lpstr>
      <vt:lpstr>Tahoma</vt:lpstr>
      <vt:lpstr>Wingdings</vt:lpstr>
      <vt:lpstr>Verdana</vt:lpstr>
      <vt:lpstr>Ofis Teması</vt:lpstr>
      <vt:lpstr>Varsayılan Tasarım</vt:lpstr>
      <vt:lpstr>2_Ofis Teması</vt:lpstr>
      <vt:lpstr>Ofis Teması</vt:lpstr>
      <vt:lpstr>Ofis Teması</vt:lpstr>
      <vt:lpstr>Varsayılan Tasarım</vt:lpstr>
      <vt:lpstr>Varsayılan Tasarım</vt:lpstr>
      <vt:lpstr>Varsayılan Tasarım</vt:lpstr>
      <vt:lpstr>Varsayılan Tasarım</vt:lpstr>
      <vt:lpstr>Varsayılan Tasarım</vt:lpstr>
      <vt:lpstr>Varsayılan Tasarım</vt:lpstr>
      <vt:lpstr>Varsayılan Tasarım</vt:lpstr>
      <vt:lpstr>Varsayılan Tasarım</vt:lpstr>
      <vt:lpstr>Varsayılan Tasarım</vt:lpstr>
      <vt:lpstr>Varsayılan Tasarım</vt:lpstr>
      <vt:lpstr>Varsayılan Tasarım</vt:lpstr>
      <vt:lpstr>2_Ofis Teması</vt:lpstr>
      <vt:lpstr>2_Ofis Teması</vt:lpstr>
      <vt:lpstr>2_Ofis Teması</vt:lpstr>
      <vt:lpstr>2_Ofis Teması</vt:lpstr>
      <vt:lpstr>2_Ofis Teması</vt:lpstr>
      <vt:lpstr>2_Ofis Teması</vt:lpstr>
      <vt:lpstr>2_Ofis Teması</vt:lpstr>
      <vt:lpstr>2_Ofis Teması</vt:lpstr>
      <vt:lpstr>2_Ofis Teması</vt:lpstr>
      <vt:lpstr>2_Ofis Teması</vt:lpstr>
      <vt:lpstr>2_Ofis Teması</vt:lpstr>
      <vt:lpstr>2_Ofis Teması</vt:lpstr>
      <vt:lpstr>2_Ofis Teması</vt:lpstr>
      <vt:lpstr>MS Org Chart</vt:lpstr>
      <vt:lpstr>ROMATOLOJİK HASTALIKLARA YAKLAŞIM</vt:lpstr>
      <vt:lpstr>Plan</vt:lpstr>
      <vt:lpstr>Giriş</vt:lpstr>
      <vt:lpstr>Giriş</vt:lpstr>
      <vt:lpstr>Yakınmalar</vt:lpstr>
      <vt:lpstr>Yakınmalar</vt:lpstr>
      <vt:lpstr>Yakınmalar</vt:lpstr>
      <vt:lpstr>Yakınmalar</vt:lpstr>
      <vt:lpstr>Öykü</vt:lpstr>
      <vt:lpstr>Ağrı</vt:lpstr>
      <vt:lpstr>Ağrı</vt:lpstr>
      <vt:lpstr>Ağrı</vt:lpstr>
      <vt:lpstr>Ağrı</vt:lpstr>
      <vt:lpstr>Ağrı</vt:lpstr>
      <vt:lpstr>Ağrı</vt:lpstr>
      <vt:lpstr>Artrit</vt:lpstr>
      <vt:lpstr>Artrit</vt:lpstr>
      <vt:lpstr>Artrit</vt:lpstr>
      <vt:lpstr>Slayt 19</vt:lpstr>
      <vt:lpstr>Slayt 20</vt:lpstr>
      <vt:lpstr>Slayt 21</vt:lpstr>
      <vt:lpstr>İnflamatuar ve non-inflamatuar hastalıklar arasındaki farklılıklar. </vt:lpstr>
      <vt:lpstr>İnflamatuar ve non-inflamatuar hastalıklar</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Solunum sistemi belirtileri</vt:lpstr>
      <vt:lpstr>Slayt 46</vt:lpstr>
      <vt:lpstr>Slayt 47</vt:lpstr>
      <vt:lpstr>Fizik Muayene</vt:lpstr>
      <vt:lpstr>Slayt 49</vt:lpstr>
      <vt:lpstr>Slayt 50</vt:lpstr>
      <vt:lpstr>ÖZEL TESTLER</vt:lpstr>
      <vt:lpstr>Slayt 52</vt:lpstr>
      <vt:lpstr>Labaratuar</vt:lpstr>
      <vt:lpstr>Labaratuar</vt:lpstr>
      <vt:lpstr>                  Algoritm (eklem ağrılı bir hastaya yaklaşım)</vt:lpstr>
      <vt:lpstr>Slayt 56</vt:lpstr>
      <vt:lpstr>Slayt 57</vt:lpstr>
      <vt:lpstr>Ayırıcı Tanı</vt:lpstr>
      <vt:lpstr>Slayt 59</vt:lpstr>
      <vt:lpstr>Slayt 60</vt:lpstr>
      <vt:lpstr>AKUT MONOARTRİTLER</vt:lpstr>
      <vt:lpstr>KRONİK MONOARTRİTLER</vt:lpstr>
      <vt:lpstr>Slayt 63</vt:lpstr>
      <vt:lpstr>Slayt 64</vt:lpstr>
      <vt:lpstr>Poliartrit</vt:lpstr>
      <vt:lpstr>AKUT POLİARTRİTLER</vt:lpstr>
      <vt:lpstr>Kronik poliartritler</vt:lpstr>
      <vt:lpstr>OLİGO-POLİARTRİT SEBEPLERİ</vt:lpstr>
      <vt:lpstr>OLİGO-POLİARTRİT SEBEPLERİ</vt:lpstr>
      <vt:lpstr>Slayt 70</vt:lpstr>
      <vt:lpstr>Slayt 71</vt:lpstr>
      <vt:lpstr>Kollajen doku hastalıkları ile Spondiloartropatilerin ayırıcı tanısı (1)</vt:lpstr>
      <vt:lpstr>Kollajen doku hastalıkları ile Spondiloartropatilerin ayırıcı tanısı (2)</vt:lpstr>
      <vt:lpstr>Gut</vt:lpstr>
      <vt:lpstr>Psödogut</vt:lpstr>
      <vt:lpstr>Septik artrit</vt:lpstr>
      <vt:lpstr>Ailevi akdeniz ateşi</vt:lpstr>
      <vt:lpstr>Behçet</vt:lpstr>
      <vt:lpstr>Slayt 79</vt:lpstr>
      <vt:lpstr>ARA</vt:lpstr>
      <vt:lpstr>Slayt 81</vt:lpstr>
      <vt:lpstr>RA</vt:lpstr>
      <vt:lpstr>Slayt 83</vt:lpstr>
      <vt:lpstr>Slayt 84</vt:lpstr>
      <vt:lpstr>SLE</vt:lpstr>
      <vt:lpstr>Slayt 86</vt:lpstr>
      <vt:lpstr>Slayt 87</vt:lpstr>
      <vt:lpstr>Spondiloartritler</vt:lpstr>
      <vt:lpstr>Slayt 89</vt:lpstr>
      <vt:lpstr>Slayt 90</vt:lpstr>
      <vt:lpstr>Slayt 91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ROMATOLOJİK HASTAYA YAKLAŞIM</dc:title>
  <dc:creator>yurtseverler</dc:creator>
  <cp:lastModifiedBy>lenovo</cp:lastModifiedBy>
  <cp:revision>51</cp:revision>
  <dcterms:created xsi:type="dcterms:W3CDTF">2014-10-25T15:23:03Z</dcterms:created>
  <dcterms:modified xsi:type="dcterms:W3CDTF">2014-11-04T09:44:24Z</dcterms:modified>
</cp:coreProperties>
</file>