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4"/>
  </p:notesMasterIdLst>
  <p:sldIdLst>
    <p:sldId id="256" r:id="rId2"/>
    <p:sldId id="257" r:id="rId3"/>
    <p:sldId id="261" r:id="rId4"/>
    <p:sldId id="258" r:id="rId5"/>
    <p:sldId id="264" r:id="rId6"/>
    <p:sldId id="273" r:id="rId7"/>
    <p:sldId id="274" r:id="rId8"/>
    <p:sldId id="265" r:id="rId9"/>
    <p:sldId id="275" r:id="rId10"/>
    <p:sldId id="270" r:id="rId11"/>
    <p:sldId id="282" r:id="rId12"/>
    <p:sldId id="286" r:id="rId13"/>
    <p:sldId id="287" r:id="rId14"/>
    <p:sldId id="288" r:id="rId15"/>
    <p:sldId id="289" r:id="rId16"/>
    <p:sldId id="290" r:id="rId17"/>
    <p:sldId id="291" r:id="rId18"/>
    <p:sldId id="292" r:id="rId19"/>
    <p:sldId id="293" r:id="rId20"/>
    <p:sldId id="294" r:id="rId21"/>
    <p:sldId id="295" r:id="rId22"/>
    <p:sldId id="296" r:id="rId2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4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210D30-B279-4FA1-81CC-45E9262AD3B2}" type="datetimeFigureOut">
              <a:rPr lang="tr-TR" smtClean="0"/>
              <a:t>23.9.2014</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E96C2E-8EA3-4B0C-80DD-9562DDD3E4BC}" type="slidenum">
              <a:rPr lang="tr-TR" smtClean="0"/>
              <a:t>‹#›</a:t>
            </a:fld>
            <a:endParaRPr lang="tr-TR"/>
          </a:p>
        </p:txBody>
      </p:sp>
    </p:spTree>
    <p:extLst>
      <p:ext uri="{BB962C8B-B14F-4D97-AF65-F5344CB8AC3E}">
        <p14:creationId xmlns:p14="http://schemas.microsoft.com/office/powerpoint/2010/main" val="1017468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İstatistik kelimesi </a:t>
            </a:r>
            <a:r>
              <a:rPr lang="tr-TR" dirty="0" err="1" smtClean="0"/>
              <a:t>Statista</a:t>
            </a:r>
            <a:r>
              <a:rPr lang="tr-TR" dirty="0" smtClean="0"/>
              <a:t> (Devlet adamı), </a:t>
            </a:r>
            <a:r>
              <a:rPr lang="tr-TR" dirty="0" err="1" smtClean="0"/>
              <a:t>Status</a:t>
            </a:r>
            <a:r>
              <a:rPr lang="tr-TR" dirty="0" smtClean="0"/>
              <a:t> (Devlet) kelimelerinden türetildiği söylenmektedir.</a:t>
            </a:r>
          </a:p>
          <a:p>
            <a:r>
              <a:rPr lang="tr-TR" dirty="0" smtClean="0"/>
              <a:t>İstatistik : veri toplama, özetleme, sunma ve bu verilerin çözümlenmesi ile neden sonuç ilişkilerinin belirlenmesi, çeşitli alternatif kararların sınanması ile ilgili yöntemleri geliştiren bir bilim dalıdır.</a:t>
            </a:r>
          </a:p>
          <a:p>
            <a:r>
              <a:rPr lang="tr-TR" dirty="0" smtClean="0"/>
              <a:t>Matematiksel istatistik : İstatistik teorisinin matematiksel temellerini kuran, yeni kuramsal yaklaşımlarla teknikler geliştiren bilim dalıdır.</a:t>
            </a:r>
          </a:p>
          <a:p>
            <a:r>
              <a:rPr lang="tr-TR" dirty="0" smtClean="0"/>
              <a:t>Uygulamalı istatistik : Teorilerine yöntemleri ortaya konmuş tekniklerin gerçek yaşam problemlerine uygulanarak kullanmasını sağlayan bilim dalıdır.</a:t>
            </a:r>
          </a:p>
          <a:p>
            <a:pPr eaLnBrk="1" hangingPunct="1"/>
            <a:r>
              <a:rPr lang="en-US" b="1" dirty="0" smtClean="0"/>
              <a:t>Statistics</a:t>
            </a:r>
            <a:r>
              <a:rPr lang="en-US" dirty="0" smtClean="0"/>
              <a:t> is the study of the collection, organization, analysis, interpretation, and presentation of data. It deals with all aspects of this, including the planning of data collection in terms of the design of surveys and experiments.</a:t>
            </a:r>
          </a:p>
          <a:p>
            <a:pPr eaLnBrk="1" hangingPunct="1"/>
            <a:r>
              <a:rPr lang="en-US" b="1" dirty="0" smtClean="0"/>
              <a:t>Biostatistics</a:t>
            </a:r>
            <a:r>
              <a:rPr lang="en-US" dirty="0" smtClean="0"/>
              <a:t> is the application of statistics to a wide range of topics in biology.</a:t>
            </a:r>
            <a:endParaRPr lang="tr-TR" dirty="0" smtClean="0"/>
          </a:p>
        </p:txBody>
      </p:sp>
      <p:sp>
        <p:nvSpPr>
          <p:cNvPr id="4" name="Slayt Numarası Yer Tutucusu 3"/>
          <p:cNvSpPr>
            <a:spLocks noGrp="1"/>
          </p:cNvSpPr>
          <p:nvPr>
            <p:ph type="sldNum" sz="quarter" idx="10"/>
          </p:nvPr>
        </p:nvSpPr>
        <p:spPr/>
        <p:txBody>
          <a:bodyPr/>
          <a:lstStyle/>
          <a:p>
            <a:fld id="{45E96C2E-8EA3-4B0C-80DD-9562DDD3E4BC}" type="slidenum">
              <a:rPr lang="tr-TR" smtClean="0"/>
              <a:t>2</a:t>
            </a:fld>
            <a:endParaRPr lang="tr-TR"/>
          </a:p>
        </p:txBody>
      </p:sp>
    </p:spTree>
    <p:extLst>
      <p:ext uri="{BB962C8B-B14F-4D97-AF65-F5344CB8AC3E}">
        <p14:creationId xmlns:p14="http://schemas.microsoft.com/office/powerpoint/2010/main" val="2111192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Bu nedenle istatistik son derece önemlidir.</a:t>
            </a:r>
          </a:p>
          <a:p>
            <a:endParaRPr lang="tr-TR" dirty="0"/>
          </a:p>
        </p:txBody>
      </p:sp>
      <p:sp>
        <p:nvSpPr>
          <p:cNvPr id="4" name="Slayt Numarası Yer Tutucusu 3"/>
          <p:cNvSpPr>
            <a:spLocks noGrp="1"/>
          </p:cNvSpPr>
          <p:nvPr>
            <p:ph type="sldNum" sz="quarter" idx="10"/>
          </p:nvPr>
        </p:nvSpPr>
        <p:spPr/>
        <p:txBody>
          <a:bodyPr/>
          <a:lstStyle/>
          <a:p>
            <a:fld id="{45E96C2E-8EA3-4B0C-80DD-9562DDD3E4BC}" type="slidenum">
              <a:rPr lang="tr-TR" smtClean="0"/>
              <a:t>3</a:t>
            </a:fld>
            <a:endParaRPr lang="tr-TR"/>
          </a:p>
        </p:txBody>
      </p:sp>
    </p:spTree>
    <p:extLst>
      <p:ext uri="{BB962C8B-B14F-4D97-AF65-F5344CB8AC3E}">
        <p14:creationId xmlns:p14="http://schemas.microsoft.com/office/powerpoint/2010/main" val="204314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3">
        <a:schemeClr val="bg1"/>
      </p:bgRef>
    </p:bg>
    <p:spTree>
      <p:nvGrpSpPr>
        <p:cNvPr id="1" name=""/>
        <p:cNvGrpSpPr/>
        <p:nvPr/>
      </p:nvGrpSpPr>
      <p:grpSpPr>
        <a:xfrm>
          <a:off x="0" y="0"/>
          <a:ext cx="0" cy="0"/>
          <a:chOff x="0" y="0"/>
          <a:chExt cx="0" cy="0"/>
        </a:xfrm>
      </p:grpSpPr>
      <p:sp>
        <p:nvSpPr>
          <p:cNvPr id="12" name="Dikdörtgen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Yuvarlatılmış Dikdörtgen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Alt Başlık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p:txBody>
          <a:bodyPr/>
          <a:lstStyle/>
          <a:p>
            <a:fld id="{A23720DD-5B6D-40BF-8493-A6B52D484E6B}" type="datetimeFigureOut">
              <a:rPr lang="tr-TR" smtClean="0"/>
              <a:t>23.9.2014</a:t>
            </a:fld>
            <a:endParaRPr lang="tr-TR"/>
          </a:p>
        </p:txBody>
      </p:sp>
      <p:sp>
        <p:nvSpPr>
          <p:cNvPr id="17" name="Altbilgi Yer Tutucusu 16"/>
          <p:cNvSpPr>
            <a:spLocks noGrp="1"/>
          </p:cNvSpPr>
          <p:nvPr>
            <p:ph type="ftr" sz="quarter" idx="11"/>
          </p:nvPr>
        </p:nvSpPr>
        <p:spPr/>
        <p:txBody>
          <a:bodyPr/>
          <a:lstStyle/>
          <a:p>
            <a:endParaRPr lang="tr-TR"/>
          </a:p>
        </p:txBody>
      </p:sp>
      <p:sp>
        <p:nvSpPr>
          <p:cNvPr id="29" name="Slayt Numarası Yer Tutucusu 28"/>
          <p:cNvSpPr>
            <a:spLocks noGrp="1"/>
          </p:cNvSpPr>
          <p:nvPr>
            <p:ph type="sldNum" sz="quarter" idx="12"/>
          </p:nvPr>
        </p:nvSpPr>
        <p:spPr/>
        <p:txBody>
          <a:bodyPr lIns="0" tIns="0" rIns="0" bIns="0">
            <a:noAutofit/>
          </a:bodyPr>
          <a:lstStyle>
            <a:lvl1pPr>
              <a:defRPr sz="1400">
                <a:solidFill>
                  <a:srgbClr val="FFFFFF"/>
                </a:solidFill>
              </a:defRPr>
            </a:lvl1pPr>
          </a:lstStyle>
          <a:p>
            <a:fld id="{F302176B-0E47-46AC-8F43-DAB4B8A37D06}" type="slidenum">
              <a:rPr lang="tr-TR" smtClean="0"/>
              <a:t>‹#›</a:t>
            </a:fld>
            <a:endParaRPr lang="tr-TR"/>
          </a:p>
        </p:txBody>
      </p:sp>
      <p:sp>
        <p:nvSpPr>
          <p:cNvPr id="7" name="Dikdörtgen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Dikdörtgen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ikdörtgen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Başlık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t>23.9.2014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41"/>
            <a:ext cx="201168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914400" y="274640"/>
            <a:ext cx="55626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t>23.9.2014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t>23.9.2014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
        <p:nvSpPr>
          <p:cNvPr id="8" name="İçerik Yer Tutucusu 7"/>
          <p:cNvSpPr>
            <a:spLocks noGrp="1"/>
          </p:cNvSpPr>
          <p:nvPr>
            <p:ph sz="quarter" idx="1"/>
          </p:nvPr>
        </p:nvSpPr>
        <p:spPr>
          <a:xfrm>
            <a:off x="914400" y="1447800"/>
            <a:ext cx="777240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sp>
        <p:nvSpPr>
          <p:cNvPr id="11" name="Dikdörtgen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Yuvarlatılmış Dikdörtgen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Başlık 1"/>
          <p:cNvSpPr>
            <a:spLocks noGrp="1"/>
          </p:cNvSpPr>
          <p:nvPr>
            <p:ph type="title"/>
          </p:nvPr>
        </p:nvSpPr>
        <p:spPr>
          <a:xfrm>
            <a:off x="722313" y="952500"/>
            <a:ext cx="7772400" cy="1362075"/>
          </a:xfrm>
        </p:spPr>
        <p:txBody>
          <a:bodyPr anchor="b" anchorCtr="0"/>
          <a:lstStyle>
            <a:lvl1pPr algn="l">
              <a:buNone/>
              <a:defRPr sz="4000" b="0" cap="none"/>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p>
            <a:fld id="{A23720DD-5B6D-40BF-8493-A6B52D484E6B}" type="datetimeFigureOut">
              <a:rPr lang="tr-TR" smtClean="0"/>
              <a:t>23.9.2014</a:t>
            </a:fld>
            <a:endParaRPr lang="tr-TR"/>
          </a:p>
        </p:txBody>
      </p:sp>
      <p:sp>
        <p:nvSpPr>
          <p:cNvPr id="5" name="Altbilgi Yer Tutucusu 4"/>
          <p:cNvSpPr>
            <a:spLocks noGrp="1"/>
          </p:cNvSpPr>
          <p:nvPr>
            <p:ph type="ftr" sz="quarter" idx="11"/>
          </p:nvPr>
        </p:nvSpPr>
        <p:spPr>
          <a:xfrm>
            <a:off x="800100" y="6172200"/>
            <a:ext cx="4000500" cy="457200"/>
          </a:xfrm>
        </p:spPr>
        <p:txBody>
          <a:bodyPr/>
          <a:lstStyle/>
          <a:p>
            <a:endParaRPr lang="tr-TR"/>
          </a:p>
        </p:txBody>
      </p:sp>
      <p:sp>
        <p:nvSpPr>
          <p:cNvPr id="7" name="Dikdörtgen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Dikdörtgen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Dikdörtgen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ayt Numarası Yer Tutucusu 5"/>
          <p:cNvSpPr>
            <a:spLocks noGrp="1"/>
          </p:cNvSpPr>
          <p:nvPr>
            <p:ph type="sldNum" sz="quarter" idx="12"/>
          </p:nvPr>
        </p:nvSpPr>
        <p:spPr>
          <a:xfrm>
            <a:off x="146304" y="6208776"/>
            <a:ext cx="457200" cy="457200"/>
          </a:xfrm>
        </p:spPr>
        <p:txBody>
          <a:bodyPr/>
          <a:lstStyle/>
          <a:p>
            <a:fld id="{F302176B-0E47-46AC-8F43-DAB4B8A37D06}"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p>
            <a:fld id="{A23720DD-5B6D-40BF-8493-A6B52D484E6B}" type="datetimeFigureOut">
              <a:rPr lang="tr-TR" smtClean="0"/>
              <a:t>23.9.2014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
        <p:nvSpPr>
          <p:cNvPr id="9" name="İçerik Yer Tutucusu 8"/>
          <p:cNvSpPr>
            <a:spLocks noGrp="1"/>
          </p:cNvSpPr>
          <p:nvPr>
            <p:ph sz="quarter" idx="1"/>
          </p:nvPr>
        </p:nvSpPr>
        <p:spPr>
          <a:xfrm>
            <a:off x="914400" y="1447800"/>
            <a:ext cx="374904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İçerik Yer Tutucusu 10"/>
          <p:cNvSpPr>
            <a:spLocks noGrp="1"/>
          </p:cNvSpPr>
          <p:nvPr>
            <p:ph sz="quarter" idx="2"/>
          </p:nvPr>
        </p:nvSpPr>
        <p:spPr>
          <a:xfrm>
            <a:off x="4933950" y="1447800"/>
            <a:ext cx="374904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914400" y="273050"/>
            <a:ext cx="7772400" cy="1143000"/>
          </a:xfrm>
        </p:spPr>
        <p:txBody>
          <a:bodyPr anchor="b" anchorCtr="0"/>
          <a:lstStyle>
            <a:lvl1pPr>
              <a:defRPr/>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Veri Yer Tutucusu 6"/>
          <p:cNvSpPr>
            <a:spLocks noGrp="1"/>
          </p:cNvSpPr>
          <p:nvPr>
            <p:ph type="dt" sz="half" idx="10"/>
          </p:nvPr>
        </p:nvSpPr>
        <p:spPr/>
        <p:txBody>
          <a:bodyPr/>
          <a:lstStyle/>
          <a:p>
            <a:fld id="{A23720DD-5B6D-40BF-8493-A6B52D484E6B}" type="datetimeFigureOut">
              <a:rPr lang="tr-TR" smtClean="0"/>
              <a:t>23.9.2014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302176B-0E47-46AC-8F43-DAB4B8A37D06}" type="slidenum">
              <a:rPr lang="tr-TR" smtClean="0"/>
              <a:t>‹#›</a:t>
            </a:fld>
            <a:endParaRPr lang="tr-TR"/>
          </a:p>
        </p:txBody>
      </p:sp>
      <p:sp>
        <p:nvSpPr>
          <p:cNvPr id="11" name="İçerik Yer Tutucusu 10"/>
          <p:cNvSpPr>
            <a:spLocks noGrp="1"/>
          </p:cNvSpPr>
          <p:nvPr>
            <p:ph sz="half" idx="2"/>
          </p:nvPr>
        </p:nvSpPr>
        <p:spPr>
          <a:xfrm>
            <a:off x="914400" y="2247900"/>
            <a:ext cx="37338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half" idx="4"/>
          </p:nvPr>
        </p:nvSpPr>
        <p:spPr>
          <a:xfrm>
            <a:off x="4953000" y="2247900"/>
            <a:ext cx="37338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p>
            <a:fld id="{A23720DD-5B6D-40BF-8493-A6B52D484E6B}" type="datetimeFigureOut">
              <a:rPr lang="tr-TR" smtClean="0"/>
              <a:t>23.9.2014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23720DD-5B6D-40BF-8493-A6B52D484E6B}" type="datetimeFigureOut">
              <a:rPr lang="tr-TR" smtClean="0"/>
              <a:t>23.9.2014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Dikdörtgen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Yuvarlatılmış Dikdörtgen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Başlık 1"/>
          <p:cNvSpPr>
            <a:spLocks noGrp="1"/>
          </p:cNvSpPr>
          <p:nvPr>
            <p:ph type="title"/>
          </p:nvPr>
        </p:nvSpPr>
        <p:spPr>
          <a:xfrm>
            <a:off x="914400" y="273050"/>
            <a:ext cx="7772400" cy="1143000"/>
          </a:xfrm>
        </p:spPr>
        <p:txBody>
          <a:bodyPr anchor="b" anchorCtr="0"/>
          <a:lstStyle>
            <a:lvl1pPr algn="l">
              <a:buNone/>
              <a:defRPr sz="4000" b="0"/>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t>23.9.2014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
        <p:nvSpPr>
          <p:cNvPr id="11" name="İçerik Yer Tutucusu 10"/>
          <p:cNvSpPr>
            <a:spLocks noGrp="1"/>
          </p:cNvSpPr>
          <p:nvPr>
            <p:ph sz="quarter" idx="1"/>
          </p:nvPr>
        </p:nvSpPr>
        <p:spPr>
          <a:xfrm>
            <a:off x="2971800" y="1600200"/>
            <a:ext cx="5715000" cy="44958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tr-TR" smtClean="0"/>
              <a:t>Asıl başlık stili için tıklatın</a:t>
            </a:r>
            <a:endParaRPr kumimoji="0" lang="en-US"/>
          </a:p>
        </p:txBody>
      </p:sp>
      <p:sp>
        <p:nvSpPr>
          <p:cNvPr id="4" name="Metin Yer Tutucusu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t>23.9.2014</a:t>
            </a:fld>
            <a:endParaRPr lang="tr-TR"/>
          </a:p>
        </p:txBody>
      </p:sp>
      <p:sp>
        <p:nvSpPr>
          <p:cNvPr id="6" name="Altbilgi Yer Tutucusu 5"/>
          <p:cNvSpPr>
            <a:spLocks noGrp="1"/>
          </p:cNvSpPr>
          <p:nvPr>
            <p:ph type="ftr" sz="quarter" idx="11"/>
          </p:nvPr>
        </p:nvSpPr>
        <p:spPr>
          <a:xfrm>
            <a:off x="914400" y="6172200"/>
            <a:ext cx="3886200" cy="457200"/>
          </a:xfrm>
        </p:spPr>
        <p:txBody>
          <a:bodyPr/>
          <a:lstStyle/>
          <a:p>
            <a:endParaRPr lang="tr-TR"/>
          </a:p>
        </p:txBody>
      </p:sp>
      <p:sp>
        <p:nvSpPr>
          <p:cNvPr id="7" name="Slayt Numarası Yer Tutucusu 6"/>
          <p:cNvSpPr>
            <a:spLocks noGrp="1"/>
          </p:cNvSpPr>
          <p:nvPr>
            <p:ph type="sldNum" sz="quarter" idx="12"/>
          </p:nvPr>
        </p:nvSpPr>
        <p:spPr>
          <a:xfrm>
            <a:off x="146304" y="6208776"/>
            <a:ext cx="457200" cy="457200"/>
          </a:xfrm>
        </p:spPr>
        <p:txBody>
          <a:bodyPr/>
          <a:lstStyle/>
          <a:p>
            <a:fld id="{F302176B-0E47-46AC-8F43-DAB4B8A37D06}" type="slidenum">
              <a:rPr lang="tr-TR" smtClean="0"/>
              <a:t>‹#›</a:t>
            </a:fld>
            <a:endParaRPr lang="tr-TR"/>
          </a:p>
        </p:txBody>
      </p:sp>
      <p:sp>
        <p:nvSpPr>
          <p:cNvPr id="11" name="Dikdörtgen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ikdörtgen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Resim Yer Tutucusu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tr-TR" smtClean="0"/>
              <a:t>Resim eklemek için simgeyi tıklatın</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Dikdörtgen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Yuvarlatılmış Dikdörtgen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Başlık Yer Tutucusu 21"/>
          <p:cNvSpPr>
            <a:spLocks noGrp="1"/>
          </p:cNvSpPr>
          <p:nvPr>
            <p:ph type="title"/>
          </p:nvPr>
        </p:nvSpPr>
        <p:spPr>
          <a:xfrm>
            <a:off x="914400" y="274638"/>
            <a:ext cx="7772400" cy="1143000"/>
          </a:xfrm>
          <a:prstGeom prst="rect">
            <a:avLst/>
          </a:prstGeom>
        </p:spPr>
        <p:txBody>
          <a:bodyPr bIns="91440" anchor="b" anchorCtr="0">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A23720DD-5B6D-40BF-8493-A6B52D484E6B}" type="datetimeFigureOut">
              <a:rPr lang="tr-TR" smtClean="0"/>
              <a:t>23.9.2014</a:t>
            </a:fld>
            <a:endParaRPr lang="tr-TR"/>
          </a:p>
        </p:txBody>
      </p:sp>
      <p:sp>
        <p:nvSpPr>
          <p:cNvPr id="3" name="Altbilgi Yer Tutucusu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tr-TR"/>
          </a:p>
        </p:txBody>
      </p:sp>
      <p:sp>
        <p:nvSpPr>
          <p:cNvPr id="23" name="Slayt Numarası Yer Tutucusu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p:txBody>
          <a:bodyPr>
            <a:normAutofit/>
          </a:bodyPr>
          <a:lstStyle/>
          <a:p>
            <a:r>
              <a:rPr lang="tr-TR" dirty="0" smtClean="0"/>
              <a:t>Doç. Dr. Turan SET</a:t>
            </a:r>
          </a:p>
          <a:p>
            <a:r>
              <a:rPr lang="tr-TR" dirty="0" smtClean="0"/>
              <a:t>Karadeniz Teknik Üniversitesi Tıp Fakültesi Aile Hekimliği Anabilim Dalı</a:t>
            </a:r>
            <a:endParaRPr lang="tr-TR" dirty="0"/>
          </a:p>
        </p:txBody>
      </p:sp>
      <p:sp>
        <p:nvSpPr>
          <p:cNvPr id="2" name="Başlık 1"/>
          <p:cNvSpPr>
            <a:spLocks noGrp="1"/>
          </p:cNvSpPr>
          <p:nvPr>
            <p:ph type="ctrTitle"/>
          </p:nvPr>
        </p:nvSpPr>
        <p:spPr/>
        <p:txBody>
          <a:bodyPr/>
          <a:lstStyle/>
          <a:p>
            <a:r>
              <a:rPr lang="tr-TR" dirty="0" smtClean="0"/>
              <a:t>BİYOİSTATİSTİĞE GİRİŞ</a:t>
            </a:r>
            <a:endParaRPr lang="tr-T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4869160"/>
            <a:ext cx="1524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6231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457200" y="274638"/>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tr-TR" smtClean="0"/>
              <a:t>Hipotez kurma</a:t>
            </a:r>
          </a:p>
        </p:txBody>
      </p:sp>
      <p:sp>
        <p:nvSpPr>
          <p:cNvPr id="3" name="Rectangle 3"/>
          <p:cNvSpPr txBox="1">
            <a:spLocks noChangeArrowheads="1"/>
          </p:cNvSpPr>
          <p:nvPr/>
        </p:nvSpPr>
        <p:spPr>
          <a:xfrm>
            <a:off x="685800" y="1981200"/>
            <a:ext cx="7772400" cy="4114800"/>
          </a:xfrm>
          <a:prstGeom prst="rect">
            <a:avLst/>
          </a:prstGeom>
        </p:spPr>
        <p:txBody>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tr-TR" sz="2800" dirty="0" smtClean="0"/>
              <a:t>H</a:t>
            </a:r>
            <a:r>
              <a:rPr lang="tr-TR" sz="2800" baseline="-25000" dirty="0" smtClean="0"/>
              <a:t>0</a:t>
            </a:r>
            <a:r>
              <a:rPr lang="tr-TR" sz="2800" dirty="0" smtClean="0"/>
              <a:t> </a:t>
            </a:r>
          </a:p>
          <a:p>
            <a:pPr lvl="1"/>
            <a:r>
              <a:rPr lang="tr-TR" dirty="0" smtClean="0"/>
              <a:t>Şişmanlığın tedavisinde kalori diyeti ile </a:t>
            </a:r>
            <a:r>
              <a:rPr lang="tr-TR" dirty="0" err="1" smtClean="0"/>
              <a:t>glisemik</a:t>
            </a:r>
            <a:r>
              <a:rPr lang="tr-TR" dirty="0" smtClean="0"/>
              <a:t> endekse bağlı bir diyet arasında vücut kitle endeksini düşürme ve yaşam kalitesini artırma açısından fark yoktur.</a:t>
            </a:r>
          </a:p>
          <a:p>
            <a:r>
              <a:rPr lang="tr-TR" sz="2800" dirty="0" smtClean="0"/>
              <a:t>H</a:t>
            </a:r>
            <a:r>
              <a:rPr lang="tr-TR" sz="2800" baseline="-25000" dirty="0" smtClean="0"/>
              <a:t>1</a:t>
            </a:r>
            <a:r>
              <a:rPr lang="tr-TR" sz="2800" dirty="0" smtClean="0"/>
              <a:t> </a:t>
            </a:r>
          </a:p>
          <a:p>
            <a:pPr lvl="1"/>
            <a:r>
              <a:rPr lang="tr-TR" dirty="0" smtClean="0"/>
              <a:t>Şişmanlığın tedavisinde kalori diyeti ile </a:t>
            </a:r>
            <a:r>
              <a:rPr lang="tr-TR" dirty="0" err="1" smtClean="0"/>
              <a:t>glisemik</a:t>
            </a:r>
            <a:r>
              <a:rPr lang="tr-TR" dirty="0" smtClean="0"/>
              <a:t> endekse bağlı bir diyet arasında vücut kitle endeksini düşürme ve yaşam kalitesini artırma açısından fark vardır.</a:t>
            </a:r>
          </a:p>
        </p:txBody>
      </p:sp>
    </p:spTree>
    <p:extLst>
      <p:ext uri="{BB962C8B-B14F-4D97-AF65-F5344CB8AC3E}">
        <p14:creationId xmlns:p14="http://schemas.microsoft.com/office/powerpoint/2010/main" val="139529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57200" y="485800"/>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tr-TR" dirty="0" smtClean="0"/>
              <a:t>Yöntem Belirleme</a:t>
            </a:r>
          </a:p>
          <a:p>
            <a:endParaRPr lang="tr-TR" dirty="0" smtClean="0"/>
          </a:p>
          <a:p>
            <a:r>
              <a:rPr lang="tr-TR" sz="3200" dirty="0" smtClean="0"/>
              <a:t>Araştırma yöntemleri</a:t>
            </a:r>
            <a:r>
              <a:rPr lang="tr-TR" dirty="0" smtClean="0"/>
              <a:t/>
            </a:r>
            <a:br>
              <a:rPr lang="tr-TR" dirty="0" smtClean="0"/>
            </a:br>
            <a:endParaRPr lang="tr-TR" sz="3200" dirty="0" smtClean="0"/>
          </a:p>
        </p:txBody>
      </p:sp>
      <p:sp>
        <p:nvSpPr>
          <p:cNvPr id="5" name="Rectangle 3"/>
          <p:cNvSpPr txBox="1">
            <a:spLocks noChangeArrowheads="1"/>
          </p:cNvSpPr>
          <p:nvPr/>
        </p:nvSpPr>
        <p:spPr>
          <a:xfrm>
            <a:off x="1120775" y="2636912"/>
            <a:ext cx="7772400" cy="2448272"/>
          </a:xfrm>
          <a:prstGeom prst="rect">
            <a:avLst/>
          </a:prstGeom>
        </p:spPr>
        <p:txBody>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nSpc>
                <a:spcPct val="90000"/>
              </a:lnSpc>
            </a:pPr>
            <a:r>
              <a:rPr lang="tr-TR" sz="2800" dirty="0" smtClean="0"/>
              <a:t>Gözlemsel</a:t>
            </a:r>
          </a:p>
          <a:p>
            <a:pPr>
              <a:lnSpc>
                <a:spcPct val="90000"/>
              </a:lnSpc>
            </a:pPr>
            <a:r>
              <a:rPr lang="tr-TR" sz="2800" dirty="0" smtClean="0"/>
              <a:t>Deneysel</a:t>
            </a:r>
          </a:p>
          <a:p>
            <a:pPr>
              <a:lnSpc>
                <a:spcPct val="90000"/>
              </a:lnSpc>
            </a:pPr>
            <a:r>
              <a:rPr lang="tr-TR" sz="2800" dirty="0" smtClean="0"/>
              <a:t>Metodolojik</a:t>
            </a:r>
          </a:p>
        </p:txBody>
      </p:sp>
    </p:spTree>
    <p:extLst>
      <p:ext uri="{BB962C8B-B14F-4D97-AF65-F5344CB8AC3E}">
        <p14:creationId xmlns:p14="http://schemas.microsoft.com/office/powerpoint/2010/main" val="26596715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457200" y="274638"/>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tr-TR" smtClean="0"/>
              <a:t>İstatistik Analiz</a:t>
            </a:r>
            <a:endParaRPr lang="tr-TR" dirty="0" smtClean="0"/>
          </a:p>
        </p:txBody>
      </p:sp>
      <p:sp>
        <p:nvSpPr>
          <p:cNvPr id="3" name="Rectangle 3"/>
          <p:cNvSpPr txBox="1">
            <a:spLocks noChangeArrowheads="1"/>
          </p:cNvSpPr>
          <p:nvPr/>
        </p:nvSpPr>
        <p:spPr>
          <a:xfrm>
            <a:off x="1858963" y="1196975"/>
            <a:ext cx="5927725" cy="4618038"/>
          </a:xfrm>
          <a:prstGeom prst="rect">
            <a:avLst/>
          </a:prstGeom>
        </p:spPr>
        <p:txBody>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tr-TR" sz="2800" b="1" dirty="0" smtClean="0"/>
              <a:t>Tanımlayıcı istatistikler</a:t>
            </a:r>
          </a:p>
          <a:p>
            <a:pPr lvl="1"/>
            <a:r>
              <a:rPr lang="tr-TR" dirty="0" smtClean="0"/>
              <a:t>Frekans dağılımları, yüzdeler</a:t>
            </a:r>
          </a:p>
          <a:p>
            <a:pPr lvl="1"/>
            <a:r>
              <a:rPr lang="tr-TR" dirty="0" smtClean="0"/>
              <a:t>Ortalamalar, sapmalar</a:t>
            </a:r>
          </a:p>
          <a:p>
            <a:r>
              <a:rPr lang="tr-TR" sz="2800" b="1" dirty="0" smtClean="0"/>
              <a:t>Önemlilik testleri (hipotez testleri)</a:t>
            </a:r>
          </a:p>
          <a:p>
            <a:pPr lvl="1"/>
            <a:r>
              <a:rPr lang="tr-TR" dirty="0" err="1" smtClean="0"/>
              <a:t>Student</a:t>
            </a:r>
            <a:r>
              <a:rPr lang="tr-TR" dirty="0" smtClean="0"/>
              <a:t> t-test</a:t>
            </a:r>
          </a:p>
          <a:p>
            <a:pPr lvl="1"/>
            <a:r>
              <a:rPr lang="tr-TR" dirty="0" smtClean="0"/>
              <a:t>ANOVA</a:t>
            </a:r>
          </a:p>
          <a:p>
            <a:pPr lvl="1"/>
            <a:r>
              <a:rPr lang="tr-TR" dirty="0" smtClean="0"/>
              <a:t>Ki kare</a:t>
            </a:r>
          </a:p>
          <a:p>
            <a:pPr lvl="1"/>
            <a:r>
              <a:rPr lang="tr-TR" dirty="0" smtClean="0"/>
              <a:t>Mann-</a:t>
            </a:r>
            <a:r>
              <a:rPr lang="tr-TR" dirty="0" err="1" smtClean="0"/>
              <a:t>Whitney</a:t>
            </a:r>
            <a:r>
              <a:rPr lang="tr-TR" dirty="0" smtClean="0"/>
              <a:t> U testi</a:t>
            </a:r>
          </a:p>
          <a:p>
            <a:pPr lvl="1"/>
            <a:r>
              <a:rPr lang="tr-TR" dirty="0" err="1" smtClean="0"/>
              <a:t>McNemar</a:t>
            </a:r>
            <a:r>
              <a:rPr lang="tr-TR" dirty="0" smtClean="0"/>
              <a:t> testi</a:t>
            </a:r>
          </a:p>
          <a:p>
            <a:pPr lvl="1"/>
            <a:r>
              <a:rPr lang="tr-TR" dirty="0" err="1" smtClean="0"/>
              <a:t>Wilcoxon</a:t>
            </a:r>
            <a:r>
              <a:rPr lang="tr-TR" dirty="0" smtClean="0"/>
              <a:t> </a:t>
            </a:r>
          </a:p>
          <a:p>
            <a:pPr lvl="1"/>
            <a:r>
              <a:rPr lang="tr-TR" dirty="0" smtClean="0"/>
              <a:t>…</a:t>
            </a:r>
          </a:p>
        </p:txBody>
      </p:sp>
    </p:spTree>
    <p:extLst>
      <p:ext uri="{BB962C8B-B14F-4D97-AF65-F5344CB8AC3E}">
        <p14:creationId xmlns:p14="http://schemas.microsoft.com/office/powerpoint/2010/main" val="2427701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dissolv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dissolv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dissolv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dissolve">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dissolve">
                                      <p:cBhvr>
                                        <p:cTn id="40" dur="500"/>
                                        <p:tgtEl>
                                          <p:spTgt spid="3">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dissolve">
                                      <p:cBhvr>
                                        <p:cTn id="45" dur="500"/>
                                        <p:tgtEl>
                                          <p:spTgt spid="3">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Effect transition="in" filter="dissolve">
                                      <p:cBhvr>
                                        <p:cTn id="50" dur="500"/>
                                        <p:tgtEl>
                                          <p:spTgt spid="3">
                                            <p:txEl>
                                              <p:pRg st="9" end="9"/>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Effect transition="in" filter="dissolve">
                                      <p:cBhvr>
                                        <p:cTn id="5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t>Örnek</a:t>
            </a:r>
            <a:endParaRPr lang="tr-TR" dirty="0"/>
          </a:p>
        </p:txBody>
      </p:sp>
      <p:sp>
        <p:nvSpPr>
          <p:cNvPr id="3" name="İçerik Yer Tutucusu 2"/>
          <p:cNvSpPr>
            <a:spLocks noGrp="1"/>
          </p:cNvSpPr>
          <p:nvPr>
            <p:ph sz="quarter" idx="1"/>
          </p:nvPr>
        </p:nvSpPr>
        <p:spPr/>
        <p:txBody>
          <a:bodyPr/>
          <a:lstStyle/>
          <a:p>
            <a:pPr marL="609600" indent="-609600"/>
            <a:r>
              <a:rPr lang="tr-TR" sz="2800" dirty="0"/>
              <a:t>Bir araştırmanın aşamaları</a:t>
            </a:r>
          </a:p>
          <a:p>
            <a:pPr marL="1813560" lvl="4" indent="-533400"/>
            <a:r>
              <a:rPr lang="tr-TR" sz="2400" dirty="0"/>
              <a:t>Cevaplanabilir bir soru sormak</a:t>
            </a:r>
          </a:p>
          <a:p>
            <a:pPr marL="1813560" lvl="4" indent="-533400"/>
            <a:r>
              <a:rPr lang="tr-TR" sz="2400" dirty="0"/>
              <a:t>Sorunuz daha önce cevaplanmış mı?</a:t>
            </a:r>
          </a:p>
          <a:p>
            <a:pPr marL="1813560" lvl="4" indent="-533400"/>
            <a:r>
              <a:rPr lang="tr-TR" sz="2400" dirty="0"/>
              <a:t>Hipotez kurma</a:t>
            </a:r>
          </a:p>
          <a:p>
            <a:pPr marL="1813560" lvl="4" indent="-533400"/>
            <a:r>
              <a:rPr lang="tr-TR" sz="2400" dirty="0"/>
              <a:t>Yöntem belirleme</a:t>
            </a:r>
          </a:p>
          <a:p>
            <a:pPr marL="1813560" lvl="4" indent="-533400"/>
            <a:r>
              <a:rPr lang="tr-TR" sz="2400" dirty="0"/>
              <a:t>Uygulama</a:t>
            </a:r>
          </a:p>
          <a:p>
            <a:pPr marL="1813560" lvl="4" indent="-533400"/>
            <a:r>
              <a:rPr lang="tr-TR" sz="2400" dirty="0"/>
              <a:t>İstatistik</a:t>
            </a:r>
          </a:p>
          <a:p>
            <a:pPr marL="1813560" lvl="4" indent="-533400"/>
            <a:r>
              <a:rPr lang="tr-TR" sz="2400" dirty="0"/>
              <a:t>Yorum</a:t>
            </a:r>
          </a:p>
          <a:p>
            <a:pPr marL="1813560" lvl="4" indent="-533400"/>
            <a:r>
              <a:rPr lang="tr-TR" sz="2400" dirty="0"/>
              <a:t>Rapor </a:t>
            </a:r>
            <a:r>
              <a:rPr lang="tr-TR" sz="2400" dirty="0" smtClean="0"/>
              <a:t>yazımı</a:t>
            </a:r>
            <a:endParaRPr lang="tr-TR" sz="2400" dirty="0"/>
          </a:p>
        </p:txBody>
      </p:sp>
    </p:spTree>
    <p:extLst>
      <p:ext uri="{BB962C8B-B14F-4D97-AF65-F5344CB8AC3E}">
        <p14:creationId xmlns:p14="http://schemas.microsoft.com/office/powerpoint/2010/main" val="34836116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952" y="118492"/>
            <a:ext cx="381000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4938" y="95622"/>
            <a:ext cx="3200400"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1614" y="3981450"/>
            <a:ext cx="4187047" cy="2786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http://www.alternatif-tip.net/wp-content/uploads/2013/03/kekik2-528x300.jpg"/>
          <p:cNvPicPr>
            <a:picLocks noChangeAspect="1" noChangeArrowheads="1"/>
          </p:cNvPicPr>
          <p:nvPr/>
        </p:nvPicPr>
        <p:blipFill rotWithShape="1">
          <a:blip r:embed="rId5">
            <a:extLst>
              <a:ext uri="{28A0092B-C50C-407E-A947-70E740481C1C}">
                <a14:useLocalDpi xmlns:a14="http://schemas.microsoft.com/office/drawing/2010/main" val="0"/>
              </a:ext>
            </a:extLst>
          </a:blip>
          <a:srcRect r="9412"/>
          <a:stretch/>
        </p:blipFill>
        <p:spPr bwMode="auto">
          <a:xfrm>
            <a:off x="165768" y="3492441"/>
            <a:ext cx="4555846" cy="2857500"/>
          </a:xfrm>
          <a:prstGeom prst="rect">
            <a:avLst/>
          </a:prstGeom>
          <a:noFill/>
          <a:extLst>
            <a:ext uri="{909E8E84-426E-40DD-AFC4-6F175D3DCCD1}">
              <a14:hiddenFill xmlns:a14="http://schemas.microsoft.com/office/drawing/2010/main">
                <a:solidFill>
                  <a:srgbClr val="FFFFFF"/>
                </a:solidFill>
              </a14:hiddenFill>
            </a:ext>
          </a:extLst>
        </p:spPr>
      </p:pic>
      <p:sp>
        <p:nvSpPr>
          <p:cNvPr id="7" name="Dikdörtgen 6"/>
          <p:cNvSpPr/>
          <p:nvPr/>
        </p:nvSpPr>
        <p:spPr>
          <a:xfrm rot="18479494">
            <a:off x="2819719" y="1556954"/>
            <a:ext cx="2640466" cy="110799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6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KEKİK</a:t>
            </a:r>
            <a:endParaRPr lang="tr-TR" sz="6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018238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barn(inVertical)">
                                      <p:cBhvr>
                                        <p:cTn id="17" dur="5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barn(inVertical)">
                                      <p:cBhvr>
                                        <p:cTn id="22" dur="500"/>
                                        <p:tgtEl>
                                          <p:spTgt spid="102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Yanıtlanabilir soru</a:t>
            </a:r>
          </a:p>
        </p:txBody>
      </p:sp>
      <p:sp>
        <p:nvSpPr>
          <p:cNvPr id="3" name="İçerik Yer Tutucusu 2"/>
          <p:cNvSpPr>
            <a:spLocks noGrp="1"/>
          </p:cNvSpPr>
          <p:nvPr>
            <p:ph sz="quarter" idx="1"/>
          </p:nvPr>
        </p:nvSpPr>
        <p:spPr/>
        <p:txBody>
          <a:bodyPr/>
          <a:lstStyle/>
          <a:p>
            <a:r>
              <a:rPr lang="tr-TR" dirty="0" smtClean="0"/>
              <a:t>Kekik bitkisini tanıma açısından aile hekimleri ve yardımcı sağlık personeli arasında bir fark var mıdır?</a:t>
            </a:r>
            <a:endParaRPr lang="tr-TR" dirty="0"/>
          </a:p>
        </p:txBody>
      </p:sp>
    </p:spTree>
    <p:extLst>
      <p:ext uri="{BB962C8B-B14F-4D97-AF65-F5344CB8AC3E}">
        <p14:creationId xmlns:p14="http://schemas.microsoft.com/office/powerpoint/2010/main" val="40789659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27584" y="-99392"/>
            <a:ext cx="7772400" cy="1143000"/>
          </a:xfrm>
        </p:spPr>
        <p:txBody>
          <a:bodyPr/>
          <a:lstStyle/>
          <a:p>
            <a:r>
              <a:rPr lang="tr-TR" dirty="0"/>
              <a:t>Soru daha önce cevaplanmış mı?</a:t>
            </a:r>
          </a:p>
        </p:txBody>
      </p:sp>
      <p:sp>
        <p:nvSpPr>
          <p:cNvPr id="3" name="İçerik Yer Tutucusu 2"/>
          <p:cNvSpPr>
            <a:spLocks noGrp="1"/>
          </p:cNvSpPr>
          <p:nvPr>
            <p:ph sz="quarter" idx="1"/>
          </p:nvPr>
        </p:nvSpPr>
        <p:spPr/>
        <p:txBody>
          <a:bodyPr/>
          <a:lstStyle/>
          <a:p>
            <a:r>
              <a:rPr lang="tr-TR" dirty="0" smtClean="0"/>
              <a:t>…</a:t>
            </a:r>
            <a:endParaRPr lang="tr-TR"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145" t="15833" r="27731" b="17532"/>
          <a:stretch/>
        </p:blipFill>
        <p:spPr bwMode="auto">
          <a:xfrm>
            <a:off x="323528" y="1434879"/>
            <a:ext cx="8473440" cy="4874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8216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Hipotez</a:t>
            </a:r>
          </a:p>
        </p:txBody>
      </p:sp>
      <p:sp>
        <p:nvSpPr>
          <p:cNvPr id="3" name="İçerik Yer Tutucusu 2"/>
          <p:cNvSpPr>
            <a:spLocks noGrp="1"/>
          </p:cNvSpPr>
          <p:nvPr>
            <p:ph sz="quarter" idx="1"/>
          </p:nvPr>
        </p:nvSpPr>
        <p:spPr>
          <a:xfrm>
            <a:off x="914400" y="1665312"/>
            <a:ext cx="7772400" cy="4572000"/>
          </a:xfrm>
        </p:spPr>
        <p:txBody>
          <a:bodyPr/>
          <a:lstStyle/>
          <a:p>
            <a:pPr>
              <a:lnSpc>
                <a:spcPct val="150000"/>
              </a:lnSpc>
            </a:pPr>
            <a:r>
              <a:rPr lang="tr-TR" dirty="0"/>
              <a:t>H</a:t>
            </a:r>
            <a:r>
              <a:rPr lang="tr-TR" baseline="-25000" dirty="0"/>
              <a:t>0</a:t>
            </a:r>
            <a:r>
              <a:rPr lang="tr-TR" dirty="0"/>
              <a:t>: </a:t>
            </a:r>
            <a:r>
              <a:rPr lang="tr-TR" dirty="0" smtClean="0"/>
              <a:t>Aile hekimleri </a:t>
            </a:r>
            <a:r>
              <a:rPr lang="tr-TR" dirty="0"/>
              <a:t>ve </a:t>
            </a:r>
            <a:r>
              <a:rPr lang="tr-TR" dirty="0" smtClean="0"/>
              <a:t>yardımcı sağlık personeli </a:t>
            </a:r>
            <a:r>
              <a:rPr lang="tr-TR" dirty="0"/>
              <a:t>arasında kekik bitkisinin resmini tanıma açısından fark yoktur</a:t>
            </a:r>
            <a:r>
              <a:rPr lang="tr-TR" dirty="0" smtClean="0"/>
              <a:t>.</a:t>
            </a:r>
          </a:p>
          <a:p>
            <a:pPr>
              <a:lnSpc>
                <a:spcPct val="150000"/>
              </a:lnSpc>
            </a:pPr>
            <a:endParaRPr lang="tr-TR" dirty="0"/>
          </a:p>
          <a:p>
            <a:pPr>
              <a:lnSpc>
                <a:spcPct val="150000"/>
              </a:lnSpc>
            </a:pPr>
            <a:r>
              <a:rPr lang="tr-TR" dirty="0"/>
              <a:t>H</a:t>
            </a:r>
            <a:r>
              <a:rPr lang="tr-TR" baseline="-25000" dirty="0"/>
              <a:t>1</a:t>
            </a:r>
            <a:r>
              <a:rPr lang="tr-TR" dirty="0"/>
              <a:t>: Aile hekimleri ve yardımcı sağlık personeli</a:t>
            </a:r>
            <a:r>
              <a:rPr lang="tr-TR" dirty="0" smtClean="0"/>
              <a:t> </a:t>
            </a:r>
            <a:r>
              <a:rPr lang="tr-TR" dirty="0"/>
              <a:t>arasında kekik bitkisinin resmini tanıma açısından fark vardır</a:t>
            </a:r>
            <a:r>
              <a:rPr lang="tr-TR" dirty="0" smtClean="0"/>
              <a:t>.</a:t>
            </a:r>
            <a:endParaRPr lang="tr-TR" dirty="0"/>
          </a:p>
        </p:txBody>
      </p:sp>
    </p:spTree>
    <p:extLst>
      <p:ext uri="{BB962C8B-B14F-4D97-AF65-F5344CB8AC3E}">
        <p14:creationId xmlns:p14="http://schemas.microsoft.com/office/powerpoint/2010/main" val="33713018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57200" y="274638"/>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tr-TR" smtClean="0"/>
              <a:t>Yöntem</a:t>
            </a:r>
          </a:p>
        </p:txBody>
      </p:sp>
      <p:sp>
        <p:nvSpPr>
          <p:cNvPr id="5" name="Rectangle 3"/>
          <p:cNvSpPr txBox="1">
            <a:spLocks noChangeArrowheads="1"/>
          </p:cNvSpPr>
          <p:nvPr/>
        </p:nvSpPr>
        <p:spPr>
          <a:xfrm>
            <a:off x="685800" y="1981200"/>
            <a:ext cx="7772400" cy="4114800"/>
          </a:xfrm>
          <a:prstGeom prst="rect">
            <a:avLst/>
          </a:prstGeom>
        </p:spPr>
        <p:txBody>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tr-TR" dirty="0" smtClean="0"/>
              <a:t>Aile hekimleri ve yardımcı sağlık personeline aşağıdaki resim gösterildi</a:t>
            </a:r>
          </a:p>
        </p:txBody>
      </p:sp>
      <p:pic>
        <p:nvPicPr>
          <p:cNvPr id="6"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34662"/>
          <a:stretch/>
        </p:blipFill>
        <p:spPr bwMode="auto">
          <a:xfrm>
            <a:off x="3563888" y="2924944"/>
            <a:ext cx="2017762"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57537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556792"/>
            <a:ext cx="7403575"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4149080"/>
            <a:ext cx="7295132" cy="2035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1 Başlık"/>
          <p:cNvSpPr txBox="1">
            <a:spLocks/>
          </p:cNvSpPr>
          <p:nvPr/>
        </p:nvSpPr>
        <p:spPr bwMode="auto">
          <a:xfrm>
            <a:off x="457200" y="274638"/>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tr-TR" smtClean="0"/>
              <a:t>İstatistik. Frekans Dağılımları</a:t>
            </a:r>
            <a:endParaRPr lang="tr-TR" dirty="0" smtClean="0"/>
          </a:p>
        </p:txBody>
      </p:sp>
    </p:spTree>
    <p:extLst>
      <p:ext uri="{BB962C8B-B14F-4D97-AF65-F5344CB8AC3E}">
        <p14:creationId xmlns:p14="http://schemas.microsoft.com/office/powerpoint/2010/main" val="29906482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123728" y="2564904"/>
            <a:ext cx="4680520" cy="1143000"/>
          </a:xfrm>
        </p:spPr>
        <p:txBody>
          <a:bodyPr>
            <a:normAutofit/>
          </a:bodyPr>
          <a:lstStyle/>
          <a:p>
            <a:r>
              <a:rPr lang="tr-TR" sz="4400" dirty="0" smtClean="0"/>
              <a:t>İstatistik nedir?</a:t>
            </a:r>
            <a:endParaRPr lang="tr-TR" sz="4400" dirty="0"/>
          </a:p>
        </p:txBody>
      </p:sp>
    </p:spTree>
    <p:extLst>
      <p:ext uri="{BB962C8B-B14F-4D97-AF65-F5344CB8AC3E}">
        <p14:creationId xmlns:p14="http://schemas.microsoft.com/office/powerpoint/2010/main" val="20442774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4164287"/>
            <a:ext cx="5836163" cy="241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3558"/>
          <a:stretch/>
        </p:blipFill>
        <p:spPr bwMode="auto">
          <a:xfrm>
            <a:off x="1619672" y="1249919"/>
            <a:ext cx="5755670" cy="2539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1 Başlık"/>
          <p:cNvSpPr txBox="1">
            <a:spLocks/>
          </p:cNvSpPr>
          <p:nvPr/>
        </p:nvSpPr>
        <p:spPr bwMode="auto">
          <a:xfrm>
            <a:off x="457200" y="274638"/>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tr-TR" smtClean="0"/>
              <a:t>İstatistik: Hipotez Testi</a:t>
            </a:r>
            <a:endParaRPr lang="tr-TR" dirty="0" smtClean="0"/>
          </a:p>
        </p:txBody>
      </p:sp>
    </p:spTree>
    <p:extLst>
      <p:ext uri="{BB962C8B-B14F-4D97-AF65-F5344CB8AC3E}">
        <p14:creationId xmlns:p14="http://schemas.microsoft.com/office/powerpoint/2010/main" val="11581985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Yorum </a:t>
            </a:r>
            <a:endParaRPr lang="tr-TR" dirty="0"/>
          </a:p>
        </p:txBody>
      </p:sp>
      <p:sp>
        <p:nvSpPr>
          <p:cNvPr id="3" name="İçerik Yer Tutucusu 2"/>
          <p:cNvSpPr>
            <a:spLocks noGrp="1"/>
          </p:cNvSpPr>
          <p:nvPr>
            <p:ph sz="quarter" idx="1"/>
          </p:nvPr>
        </p:nvSpPr>
        <p:spPr/>
        <p:txBody>
          <a:bodyPr/>
          <a:lstStyle/>
          <a:p>
            <a:pPr>
              <a:lnSpc>
                <a:spcPct val="150000"/>
              </a:lnSpc>
            </a:pPr>
            <a:r>
              <a:rPr lang="tr-TR" sz="2400" dirty="0" smtClean="0"/>
              <a:t>Aile hekimlerinin %2,5</a:t>
            </a:r>
            <a:r>
              <a:rPr lang="tr-TR" altLang="en-US" sz="2400" dirty="0" smtClean="0"/>
              <a:t>’</a:t>
            </a:r>
            <a:r>
              <a:rPr lang="tr-TR" sz="2400" dirty="0" smtClean="0"/>
              <a:t>i </a:t>
            </a:r>
            <a:r>
              <a:rPr lang="tr-TR" sz="2400" dirty="0"/>
              <a:t>kekik bitkisini tanırken </a:t>
            </a:r>
            <a:r>
              <a:rPr lang="tr-TR" sz="2400" dirty="0" smtClean="0"/>
              <a:t>yardımcı sağlık personellerinde </a:t>
            </a:r>
            <a:r>
              <a:rPr lang="tr-TR" sz="2400" dirty="0"/>
              <a:t>bu oran </a:t>
            </a:r>
            <a:r>
              <a:rPr lang="tr-TR" sz="2400" dirty="0" smtClean="0"/>
              <a:t>%2,3</a:t>
            </a:r>
            <a:r>
              <a:rPr lang="tr-TR" altLang="en-US" sz="2400" dirty="0" smtClean="0"/>
              <a:t>’</a:t>
            </a:r>
            <a:r>
              <a:rPr lang="tr-TR" sz="2400" dirty="0" smtClean="0"/>
              <a:t>dür.</a:t>
            </a:r>
            <a:endParaRPr lang="tr-TR" sz="2400" dirty="0"/>
          </a:p>
          <a:p>
            <a:pPr>
              <a:lnSpc>
                <a:spcPct val="150000"/>
              </a:lnSpc>
            </a:pPr>
            <a:r>
              <a:rPr lang="tr-TR" sz="2400" dirty="0" smtClean="0"/>
              <a:t>Aile hekimleri ve yardımcı sağlık personelleri </a:t>
            </a:r>
            <a:r>
              <a:rPr lang="tr-TR" sz="2400" dirty="0"/>
              <a:t>arasında kekik bitkisinin resmini tanıma açısından anlamlı bir fark </a:t>
            </a:r>
            <a:r>
              <a:rPr lang="tr-TR" sz="2400" dirty="0" smtClean="0"/>
              <a:t>yoktur (p&gt;0,05).</a:t>
            </a:r>
            <a:endParaRPr lang="tr-TR" sz="2400" dirty="0"/>
          </a:p>
          <a:p>
            <a:pPr>
              <a:lnSpc>
                <a:spcPct val="150000"/>
              </a:lnSpc>
            </a:pPr>
            <a:r>
              <a:rPr lang="tr-TR" sz="2400" dirty="0" smtClean="0"/>
              <a:t>Sağlık personelinin kekiği tanıma oranı çok düşüktür. </a:t>
            </a:r>
          </a:p>
          <a:p>
            <a:pPr>
              <a:lnSpc>
                <a:spcPct val="150000"/>
              </a:lnSpc>
            </a:pPr>
            <a:endParaRPr lang="tr-TR" dirty="0"/>
          </a:p>
        </p:txBody>
      </p:sp>
    </p:spTree>
    <p:extLst>
      <p:ext uri="{BB962C8B-B14F-4D97-AF65-F5344CB8AC3E}">
        <p14:creationId xmlns:p14="http://schemas.microsoft.com/office/powerpoint/2010/main" val="6529419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Kaynaklar</a:t>
            </a:r>
            <a:endParaRPr lang="tr-TR" dirty="0"/>
          </a:p>
        </p:txBody>
      </p:sp>
      <p:sp>
        <p:nvSpPr>
          <p:cNvPr id="3" name="İçerik Yer Tutucusu 2"/>
          <p:cNvSpPr>
            <a:spLocks noGrp="1"/>
          </p:cNvSpPr>
          <p:nvPr>
            <p:ph sz="quarter" idx="1"/>
          </p:nvPr>
        </p:nvSpPr>
        <p:spPr/>
        <p:txBody>
          <a:bodyPr/>
          <a:lstStyle/>
          <a:p>
            <a:pPr marL="514350" indent="-514350">
              <a:buFont typeface="+mj-lt"/>
              <a:buAutoNum type="arabicPeriod"/>
            </a:pPr>
            <a:r>
              <a:rPr lang="tr-TR" dirty="0" smtClean="0"/>
              <a:t>Aktürk Z, Acemoğlu H. Sağlık Çalışanları İçin Araştırma ve Pratik İstatistik. Anadolu Ofset: İstanbul, 2011.</a:t>
            </a:r>
            <a:endParaRPr lang="tr-TR" dirty="0"/>
          </a:p>
        </p:txBody>
      </p:sp>
    </p:spTree>
    <p:extLst>
      <p:ext uri="{BB962C8B-B14F-4D97-AF65-F5344CB8AC3E}">
        <p14:creationId xmlns:p14="http://schemas.microsoft.com/office/powerpoint/2010/main" val="1615044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Biyoistatistik</a:t>
            </a:r>
            <a:r>
              <a:rPr lang="tr-TR" dirty="0" smtClean="0"/>
              <a:t> </a:t>
            </a:r>
            <a:endParaRPr lang="tr-TR" dirty="0"/>
          </a:p>
        </p:txBody>
      </p:sp>
      <p:sp>
        <p:nvSpPr>
          <p:cNvPr id="3" name="İçerik Yer Tutucusu 2"/>
          <p:cNvSpPr>
            <a:spLocks noGrp="1"/>
          </p:cNvSpPr>
          <p:nvPr>
            <p:ph sz="quarter" idx="1"/>
          </p:nvPr>
        </p:nvSpPr>
        <p:spPr>
          <a:xfrm>
            <a:off x="914400" y="1593304"/>
            <a:ext cx="7772400" cy="4572000"/>
          </a:xfrm>
        </p:spPr>
        <p:txBody>
          <a:bodyPr>
            <a:normAutofit/>
          </a:bodyPr>
          <a:lstStyle/>
          <a:p>
            <a:r>
              <a:rPr lang="tr-TR" dirty="0"/>
              <a:t>Uygulamalı istatistiğin tıp ve sağlık bilimlerinde kullanılmasıdır.</a:t>
            </a:r>
          </a:p>
          <a:p>
            <a:r>
              <a:rPr lang="tr-TR" dirty="0"/>
              <a:t>Tıp alanına özel uygulamalar, yöntemler geliştirir.</a:t>
            </a:r>
          </a:p>
          <a:p>
            <a:r>
              <a:rPr lang="tr-TR" dirty="0"/>
              <a:t>Sağlık bilimlerinde bilimsel araştırmalara konu olan olaylar, ilişkiler, gözlemler ve veriler kompleks, yapısal özellikleri farklıdır. </a:t>
            </a:r>
          </a:p>
          <a:p>
            <a:pPr lvl="1"/>
            <a:r>
              <a:rPr lang="tr-TR" dirty="0" smtClean="0"/>
              <a:t>Tıbbi </a:t>
            </a:r>
            <a:r>
              <a:rPr lang="tr-TR" dirty="0"/>
              <a:t>genellemeler, yorumlar ve kararlar ancak istatistikle desteklenirse dikkate alınır.</a:t>
            </a:r>
          </a:p>
          <a:p>
            <a:r>
              <a:rPr lang="tr-TR" dirty="0"/>
              <a:t>Bu nedenle istatistik </a:t>
            </a:r>
            <a:r>
              <a:rPr lang="tr-TR" dirty="0" smtClean="0"/>
              <a:t>diğer </a:t>
            </a:r>
            <a:r>
              <a:rPr lang="tr-TR" dirty="0"/>
              <a:t>bilim dallarında olduğu gibi SAĞLIK BİLİMLERİNİN </a:t>
            </a:r>
            <a:r>
              <a:rPr lang="tr-TR" dirty="0" smtClean="0"/>
              <a:t>DİLİ</a:t>
            </a:r>
            <a:endParaRPr lang="tr-TR" dirty="0"/>
          </a:p>
          <a:p>
            <a:endParaRPr lang="tr-TR" dirty="0"/>
          </a:p>
        </p:txBody>
      </p:sp>
    </p:spTree>
    <p:extLst>
      <p:ext uri="{BB962C8B-B14F-4D97-AF65-F5344CB8AC3E}">
        <p14:creationId xmlns:p14="http://schemas.microsoft.com/office/powerpoint/2010/main" val="162303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arn(inVertical)">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arn(inVertical)">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14400" y="413792"/>
            <a:ext cx="5241776" cy="1143000"/>
          </a:xfrm>
        </p:spPr>
        <p:txBody>
          <a:bodyPr/>
          <a:lstStyle/>
          <a:p>
            <a:r>
              <a:rPr lang="tr-TR" dirty="0" smtClean="0"/>
              <a:t>Bir araştırma yapalım</a:t>
            </a:r>
            <a:endParaRPr lang="tr-TR" dirty="0"/>
          </a:p>
        </p:txBody>
      </p:sp>
    </p:spTree>
    <p:extLst>
      <p:ext uri="{BB962C8B-B14F-4D97-AF65-F5344CB8AC3E}">
        <p14:creationId xmlns:p14="http://schemas.microsoft.com/office/powerpoint/2010/main" val="24060679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57200" y="454422"/>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tr-TR" smtClean="0"/>
              <a:t>Bir araştırmanın aşamaları</a:t>
            </a:r>
            <a:endParaRPr lang="tr-TR" dirty="0" smtClean="0"/>
          </a:p>
        </p:txBody>
      </p:sp>
      <p:sp>
        <p:nvSpPr>
          <p:cNvPr id="5" name="Rectangle 3"/>
          <p:cNvSpPr txBox="1">
            <a:spLocks noChangeArrowheads="1"/>
          </p:cNvSpPr>
          <p:nvPr/>
        </p:nvSpPr>
        <p:spPr>
          <a:xfrm>
            <a:off x="1763713" y="1800622"/>
            <a:ext cx="6694487" cy="4471987"/>
          </a:xfrm>
          <a:prstGeom prst="rect">
            <a:avLst/>
          </a:prstGeom>
        </p:spPr>
        <p:txBody>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609600" indent="-609600">
              <a:buFontTx/>
              <a:buAutoNum type="arabicPeriod"/>
            </a:pPr>
            <a:r>
              <a:rPr lang="tr-TR" sz="2800" dirty="0" smtClean="0"/>
              <a:t>Yanıtlanabilir bir soru sormak</a:t>
            </a:r>
          </a:p>
          <a:p>
            <a:pPr marL="609600" indent="-609600">
              <a:buFontTx/>
              <a:buAutoNum type="arabicPeriod"/>
            </a:pPr>
            <a:r>
              <a:rPr lang="tr-TR" sz="2800" dirty="0" smtClean="0"/>
              <a:t>Sorunuz daha önce cevaplanmış mı?</a:t>
            </a:r>
          </a:p>
          <a:p>
            <a:pPr marL="609600" indent="-609600">
              <a:buFontTx/>
              <a:buAutoNum type="arabicPeriod"/>
            </a:pPr>
            <a:r>
              <a:rPr lang="tr-TR" sz="2800" dirty="0" smtClean="0"/>
              <a:t>Hipotez kurma</a:t>
            </a:r>
          </a:p>
          <a:p>
            <a:pPr marL="609600" indent="-609600">
              <a:buFontTx/>
              <a:buAutoNum type="arabicPeriod"/>
            </a:pPr>
            <a:r>
              <a:rPr lang="tr-TR" sz="2800" dirty="0" smtClean="0"/>
              <a:t>Yöntem belirleme</a:t>
            </a:r>
          </a:p>
          <a:p>
            <a:pPr marL="609600" indent="-609600">
              <a:buFontTx/>
              <a:buAutoNum type="arabicPeriod"/>
            </a:pPr>
            <a:r>
              <a:rPr lang="tr-TR" sz="2800" dirty="0" smtClean="0"/>
              <a:t>Uygulama</a:t>
            </a:r>
          </a:p>
          <a:p>
            <a:pPr marL="609600" indent="-609600">
              <a:buFontTx/>
              <a:buAutoNum type="arabicPeriod"/>
            </a:pPr>
            <a:r>
              <a:rPr lang="tr-TR" sz="2800" dirty="0" smtClean="0"/>
              <a:t>İstatistik</a:t>
            </a:r>
          </a:p>
          <a:p>
            <a:pPr marL="609600" indent="-609600">
              <a:buFontTx/>
              <a:buAutoNum type="arabicPeriod"/>
            </a:pPr>
            <a:r>
              <a:rPr lang="tr-TR" sz="2800" dirty="0" smtClean="0"/>
              <a:t>Yorum</a:t>
            </a:r>
          </a:p>
          <a:p>
            <a:pPr marL="609600" indent="-609600">
              <a:buFontTx/>
              <a:buAutoNum type="arabicPeriod"/>
            </a:pPr>
            <a:r>
              <a:rPr lang="tr-TR" sz="2800" dirty="0" smtClean="0"/>
              <a:t>Rapor yazımı</a:t>
            </a:r>
          </a:p>
        </p:txBody>
      </p:sp>
      <p:sp>
        <p:nvSpPr>
          <p:cNvPr id="6" name="Rectangle 5"/>
          <p:cNvSpPr>
            <a:spLocks noChangeArrowheads="1"/>
          </p:cNvSpPr>
          <p:nvPr/>
        </p:nvSpPr>
        <p:spPr bwMode="auto">
          <a:xfrm>
            <a:off x="3575050" y="6396434"/>
            <a:ext cx="20050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spcBef>
                <a:spcPct val="0"/>
              </a:spcBef>
            </a:pPr>
            <a:r>
              <a:rPr lang="tr-TR" sz="1400" b="0"/>
              <a:t>Tyler CW, Epidemiyoloji</a:t>
            </a:r>
            <a:endParaRPr lang="en-US" sz="1400"/>
          </a:p>
        </p:txBody>
      </p:sp>
    </p:spTree>
    <p:extLst>
      <p:ext uri="{BB962C8B-B14F-4D97-AF65-F5344CB8AC3E}">
        <p14:creationId xmlns:p14="http://schemas.microsoft.com/office/powerpoint/2010/main" val="2424507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dissolv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dissolv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dissolv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dissolve">
                                      <p:cBhvr>
                                        <p:cTn id="4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Yanıtlanabilir bir soru</a:t>
            </a:r>
          </a:p>
        </p:txBody>
      </p:sp>
      <p:sp>
        <p:nvSpPr>
          <p:cNvPr id="3" name="İçerik Yer Tutucusu 2"/>
          <p:cNvSpPr>
            <a:spLocks noGrp="1"/>
          </p:cNvSpPr>
          <p:nvPr>
            <p:ph sz="quarter" idx="1"/>
          </p:nvPr>
        </p:nvSpPr>
        <p:spPr>
          <a:xfrm>
            <a:off x="971600" y="1663824"/>
            <a:ext cx="7715200" cy="4501480"/>
          </a:xfrm>
        </p:spPr>
        <p:txBody>
          <a:bodyPr>
            <a:normAutofit/>
          </a:bodyPr>
          <a:lstStyle/>
          <a:p>
            <a:pPr marL="0" indent="0">
              <a:lnSpc>
                <a:spcPct val="220000"/>
              </a:lnSpc>
            </a:pPr>
            <a:r>
              <a:rPr lang="tr-TR" b="1" dirty="0" err="1">
                <a:solidFill>
                  <a:srgbClr val="FF0000"/>
                </a:solidFill>
              </a:rPr>
              <a:t>P</a:t>
            </a:r>
            <a:r>
              <a:rPr lang="tr-TR" dirty="0" err="1"/>
              <a:t>atient</a:t>
            </a:r>
            <a:r>
              <a:rPr lang="tr-TR" dirty="0"/>
              <a:t>/problem	Hasta/problem</a:t>
            </a:r>
          </a:p>
          <a:p>
            <a:pPr marL="0" indent="0">
              <a:lnSpc>
                <a:spcPct val="220000"/>
              </a:lnSpc>
            </a:pPr>
            <a:r>
              <a:rPr lang="tr-TR" b="1" dirty="0" err="1">
                <a:solidFill>
                  <a:srgbClr val="FF0000"/>
                </a:solidFill>
              </a:rPr>
              <a:t>I</a:t>
            </a:r>
            <a:r>
              <a:rPr lang="tr-TR" dirty="0" err="1"/>
              <a:t>ntervention</a:t>
            </a:r>
            <a:r>
              <a:rPr lang="tr-TR" dirty="0"/>
              <a:t>		Girişim</a:t>
            </a:r>
          </a:p>
          <a:p>
            <a:pPr marL="0" indent="0">
              <a:lnSpc>
                <a:spcPct val="220000"/>
              </a:lnSpc>
            </a:pPr>
            <a:r>
              <a:rPr lang="tr-TR" b="1" dirty="0" err="1">
                <a:solidFill>
                  <a:srgbClr val="FF0000"/>
                </a:solidFill>
              </a:rPr>
              <a:t>C</a:t>
            </a:r>
            <a:r>
              <a:rPr lang="tr-TR" dirty="0" err="1"/>
              <a:t>omparison</a:t>
            </a:r>
            <a:r>
              <a:rPr lang="tr-TR" dirty="0"/>
              <a:t>		Karşılaştırma</a:t>
            </a:r>
          </a:p>
          <a:p>
            <a:pPr marL="0" indent="0">
              <a:lnSpc>
                <a:spcPct val="220000"/>
              </a:lnSpc>
            </a:pPr>
            <a:r>
              <a:rPr lang="tr-TR" b="1" dirty="0" err="1">
                <a:solidFill>
                  <a:srgbClr val="FF0000"/>
                </a:solidFill>
              </a:rPr>
              <a:t>O</a:t>
            </a:r>
            <a:r>
              <a:rPr lang="tr-TR" dirty="0" err="1"/>
              <a:t>utcomes</a:t>
            </a:r>
            <a:r>
              <a:rPr lang="tr-TR" dirty="0"/>
              <a:t>		</a:t>
            </a:r>
            <a:r>
              <a:rPr lang="tr-TR" dirty="0" smtClean="0"/>
              <a:t>Sonuç/Çıktı</a:t>
            </a:r>
            <a:endParaRPr lang="tr-TR" dirty="0"/>
          </a:p>
        </p:txBody>
      </p:sp>
    </p:spTree>
    <p:extLst>
      <p:ext uri="{BB962C8B-B14F-4D97-AF65-F5344CB8AC3E}">
        <p14:creationId xmlns:p14="http://schemas.microsoft.com/office/powerpoint/2010/main" val="21308989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Yanıtlanabilir bir soru</a:t>
            </a:r>
          </a:p>
        </p:txBody>
      </p:sp>
      <p:sp>
        <p:nvSpPr>
          <p:cNvPr id="3" name="İçerik Yer Tutucusu 2"/>
          <p:cNvSpPr>
            <a:spLocks noGrp="1"/>
          </p:cNvSpPr>
          <p:nvPr>
            <p:ph sz="quarter" idx="1"/>
          </p:nvPr>
        </p:nvSpPr>
        <p:spPr/>
        <p:txBody>
          <a:bodyPr/>
          <a:lstStyle/>
          <a:p>
            <a:pPr>
              <a:lnSpc>
                <a:spcPct val="150000"/>
              </a:lnSpc>
            </a:pPr>
            <a:r>
              <a:rPr lang="tr-TR" dirty="0"/>
              <a:t>Şişmanlığın tedavisinde kalori diyeti ile </a:t>
            </a:r>
            <a:r>
              <a:rPr lang="tr-TR" dirty="0" err="1"/>
              <a:t>glisemik</a:t>
            </a:r>
            <a:r>
              <a:rPr lang="tr-TR" dirty="0"/>
              <a:t> endekse bağlı bir diyet arasında vücut kitle endeksini düşürme ve yaşam kalitesini artırma açısından fark var mıdır?</a:t>
            </a:r>
          </a:p>
        </p:txBody>
      </p:sp>
    </p:spTree>
    <p:extLst>
      <p:ext uri="{BB962C8B-B14F-4D97-AF65-F5344CB8AC3E}">
        <p14:creationId xmlns:p14="http://schemas.microsoft.com/office/powerpoint/2010/main" val="3931710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738" y="160876"/>
            <a:ext cx="8516937" cy="654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53876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457200" y="413792"/>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tr-TR" dirty="0" smtClean="0"/>
              <a:t>Sorunuz cevaplanmış mı?</a:t>
            </a:r>
          </a:p>
        </p:txBody>
      </p:sp>
      <p:sp>
        <p:nvSpPr>
          <p:cNvPr id="3" name="Rectangle 3"/>
          <p:cNvSpPr txBox="1">
            <a:spLocks noChangeArrowheads="1"/>
          </p:cNvSpPr>
          <p:nvPr/>
        </p:nvSpPr>
        <p:spPr>
          <a:xfrm>
            <a:off x="2125663" y="1773238"/>
            <a:ext cx="6550025" cy="4114800"/>
          </a:xfrm>
          <a:prstGeom prst="rect">
            <a:avLst/>
          </a:prstGeom>
        </p:spPr>
        <p:txBody>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tr-TR" smtClean="0"/>
              <a:t>Literatür taraması</a:t>
            </a:r>
          </a:p>
          <a:p>
            <a:r>
              <a:rPr lang="tr-TR" smtClean="0"/>
              <a:t>Hocalarınız</a:t>
            </a:r>
          </a:p>
          <a:p>
            <a:r>
              <a:rPr lang="tr-TR" smtClean="0"/>
              <a:t>Diğer meslektaşlarınız</a:t>
            </a:r>
          </a:p>
          <a:p>
            <a:r>
              <a:rPr lang="tr-TR" smtClean="0"/>
              <a:t>Arkadaşlarınız</a:t>
            </a:r>
          </a:p>
          <a:p>
            <a:r>
              <a:rPr lang="tr-TR" smtClean="0"/>
              <a:t>Kitaplar</a:t>
            </a:r>
          </a:p>
          <a:p>
            <a:r>
              <a:rPr lang="tr-TR" smtClean="0"/>
              <a:t>İnternet</a:t>
            </a:r>
          </a:p>
          <a:p>
            <a:r>
              <a:rPr lang="tr-TR" smtClean="0"/>
              <a:t>…</a:t>
            </a:r>
            <a:endParaRPr lang="tr-TR" dirty="0" smtClean="0"/>
          </a:p>
        </p:txBody>
      </p:sp>
    </p:spTree>
    <p:extLst>
      <p:ext uri="{BB962C8B-B14F-4D97-AF65-F5344CB8AC3E}">
        <p14:creationId xmlns:p14="http://schemas.microsoft.com/office/powerpoint/2010/main" val="140714923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isse Senedi">
  <a:themeElements>
    <a:clrScheme name="Hisse Senedi">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Hisse Senedi">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isse Senedi">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4640</TotalTime>
  <Words>551</Words>
  <Application>Microsoft Office PowerPoint</Application>
  <PresentationFormat>Ekran Gösterisi (4:3)</PresentationFormat>
  <Paragraphs>97</Paragraphs>
  <Slides>22</Slides>
  <Notes>2</Notes>
  <HiddenSlides>0</HiddenSlides>
  <MMClips>0</MMClips>
  <ScaleCrop>false</ScaleCrop>
  <HeadingPairs>
    <vt:vector size="4" baseType="variant">
      <vt:variant>
        <vt:lpstr>Tema</vt:lpstr>
      </vt:variant>
      <vt:variant>
        <vt:i4>1</vt:i4>
      </vt:variant>
      <vt:variant>
        <vt:lpstr>Slayt Başlıkları</vt:lpstr>
      </vt:variant>
      <vt:variant>
        <vt:i4>22</vt:i4>
      </vt:variant>
    </vt:vector>
  </HeadingPairs>
  <TitlesOfParts>
    <vt:vector size="23" baseType="lpstr">
      <vt:lpstr>Hisse Senedi</vt:lpstr>
      <vt:lpstr>BİYOİSTATİSTİĞE GİRİŞ</vt:lpstr>
      <vt:lpstr>İstatistik nedir?</vt:lpstr>
      <vt:lpstr>Biyoistatistik </vt:lpstr>
      <vt:lpstr>Bir araştırma yapalım</vt:lpstr>
      <vt:lpstr>PowerPoint Sunusu</vt:lpstr>
      <vt:lpstr>Yanıtlanabilir bir soru</vt:lpstr>
      <vt:lpstr>Yanıtlanabilir bir soru</vt:lpstr>
      <vt:lpstr>PowerPoint Sunusu</vt:lpstr>
      <vt:lpstr>PowerPoint Sunusu</vt:lpstr>
      <vt:lpstr>PowerPoint Sunusu</vt:lpstr>
      <vt:lpstr>PowerPoint Sunusu</vt:lpstr>
      <vt:lpstr>PowerPoint Sunusu</vt:lpstr>
      <vt:lpstr>Örnek</vt:lpstr>
      <vt:lpstr>PowerPoint Sunusu</vt:lpstr>
      <vt:lpstr>Yanıtlanabilir soru</vt:lpstr>
      <vt:lpstr>Soru daha önce cevaplanmış mı?</vt:lpstr>
      <vt:lpstr>Hipotez</vt:lpstr>
      <vt:lpstr>PowerPoint Sunusu</vt:lpstr>
      <vt:lpstr>PowerPoint Sunusu</vt:lpstr>
      <vt:lpstr>PowerPoint Sunusu</vt:lpstr>
      <vt:lpstr>Yorum </vt:lpstr>
      <vt:lpstr>Kaynaklar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Biyoistatistik 1</dc:title>
  <dc:creator>Turan</dc:creator>
  <cp:lastModifiedBy>Turan S</cp:lastModifiedBy>
  <cp:revision>34</cp:revision>
  <dcterms:created xsi:type="dcterms:W3CDTF">2014-09-19T11:26:00Z</dcterms:created>
  <dcterms:modified xsi:type="dcterms:W3CDTF">2014-09-23T13:39:23Z</dcterms:modified>
</cp:coreProperties>
</file>