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84" r:id="rId9"/>
    <p:sldId id="285" r:id="rId10"/>
    <p:sldId id="257" r:id="rId11"/>
    <p:sldId id="258" r:id="rId12"/>
    <p:sldId id="259" r:id="rId13"/>
    <p:sldId id="260" r:id="rId14"/>
    <p:sldId id="262" r:id="rId15"/>
    <p:sldId id="263" r:id="rId16"/>
    <p:sldId id="276" r:id="rId17"/>
    <p:sldId id="277" r:id="rId18"/>
    <p:sldId id="278" r:id="rId19"/>
    <p:sldId id="279" r:id="rId20"/>
    <p:sldId id="264" r:id="rId21"/>
    <p:sldId id="265" r:id="rId22"/>
    <p:sldId id="261" r:id="rId23"/>
    <p:sldId id="266" r:id="rId24"/>
    <p:sldId id="267" r:id="rId25"/>
    <p:sldId id="269" r:id="rId26"/>
    <p:sldId id="268" r:id="rId27"/>
    <p:sldId id="281" r:id="rId28"/>
    <p:sldId id="282" r:id="rId29"/>
    <p:sldId id="283" r:id="rId30"/>
    <p:sldId id="280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10D30-B279-4FA1-81CC-45E9262AD3B2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96C2E-8EA3-4B0C-80DD-9562DDD3E4B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4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7.12.2015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Doç. Dr. Turan SET</a:t>
            </a:r>
          </a:p>
          <a:p>
            <a:r>
              <a:rPr lang="tr-TR" dirty="0" smtClean="0"/>
              <a:t>Karadeniz Teknik Üniversitesi Tıp Fakültesi Aile Hekimliği Anabilim Dalı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GÜVEN ARALIĞI </a:t>
            </a:r>
            <a:br>
              <a:rPr lang="tr-TR" sz="2400" b="1" dirty="0" smtClean="0"/>
            </a:br>
            <a:r>
              <a:rPr lang="tr-TR" sz="2400" b="1" dirty="0" smtClean="0"/>
              <a:t>HİPOTEZ TESTLERİ</a:t>
            </a:r>
            <a:br>
              <a:rPr lang="tr-TR" sz="2400" b="1" dirty="0" smtClean="0"/>
            </a:br>
            <a:r>
              <a:rPr lang="tr-TR" sz="2400" b="1" dirty="0" smtClean="0"/>
              <a:t>P DEĞERİ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69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Hipotez testlerinde genel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tr-TR" dirty="0"/>
              <a:t>Hipotez testleri, </a:t>
            </a:r>
            <a:r>
              <a:rPr lang="tr-TR" dirty="0" smtClean="0"/>
              <a:t>araştırmamızın başında </a:t>
            </a:r>
            <a:r>
              <a:rPr lang="tr-TR" dirty="0"/>
              <a:t>sorduğumuz sorunun ve kurduğumuz hipotezin kabulü veya reddi için ne kadar kanıt olduğunu anlamamıza yardım eder. </a:t>
            </a:r>
            <a:endParaRPr lang="tr-TR" dirty="0" smtClean="0"/>
          </a:p>
          <a:p>
            <a:pPr>
              <a:spcAft>
                <a:spcPts val="600"/>
              </a:spcAft>
            </a:pPr>
            <a:r>
              <a:rPr lang="tr-TR" dirty="0" smtClean="0"/>
              <a:t>Hipotez </a:t>
            </a:r>
            <a:r>
              <a:rPr lang="tr-TR" dirty="0"/>
              <a:t>testlerinde kural olarak </a:t>
            </a:r>
            <a:r>
              <a:rPr lang="tr-TR" dirty="0" smtClean="0"/>
              <a:t>aşağıdaki </a:t>
            </a:r>
            <a:r>
              <a:rPr lang="tr-TR" dirty="0"/>
              <a:t>5 </a:t>
            </a:r>
            <a:r>
              <a:rPr lang="tr-TR" dirty="0" smtClean="0"/>
              <a:t>aşama </a:t>
            </a:r>
            <a:r>
              <a:rPr lang="tr-TR" dirty="0"/>
              <a:t>izlenir: 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tr-TR" dirty="0"/>
              <a:t>1. Sıfır hipotezi (H</a:t>
            </a:r>
            <a:r>
              <a:rPr lang="tr-TR" baseline="-25000" dirty="0"/>
              <a:t>0</a:t>
            </a:r>
            <a:r>
              <a:rPr lang="tr-TR" dirty="0"/>
              <a:t>) ve alternatif hipotezin (H</a:t>
            </a:r>
            <a:r>
              <a:rPr lang="tr-TR" baseline="-25000" dirty="0"/>
              <a:t>1</a:t>
            </a:r>
            <a:r>
              <a:rPr lang="tr-TR" dirty="0"/>
              <a:t>) tanımlanması 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tr-TR" dirty="0"/>
              <a:t>2. Verilerin toplanması 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tr-TR" dirty="0"/>
              <a:t>3. </a:t>
            </a:r>
            <a:r>
              <a:rPr lang="tr-TR" dirty="0" smtClean="0"/>
              <a:t>İlgili </a:t>
            </a:r>
            <a:r>
              <a:rPr lang="tr-TR" dirty="0"/>
              <a:t>sıfır hipotezi için </a:t>
            </a:r>
            <a:r>
              <a:rPr lang="tr-TR" i="1" dirty="0"/>
              <a:t>test istatistiğinin </a:t>
            </a:r>
            <a:r>
              <a:rPr lang="tr-TR" dirty="0"/>
              <a:t>hesaplanması 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tr-TR" dirty="0"/>
              <a:t>4. Test istatistiğinden elde edilen değerin bilinen bir olasılık </a:t>
            </a:r>
            <a:r>
              <a:rPr lang="tr-TR" dirty="0" smtClean="0"/>
              <a:t>      dağılımı </a:t>
            </a:r>
            <a:r>
              <a:rPr lang="tr-TR" dirty="0"/>
              <a:t>ile </a:t>
            </a:r>
            <a:r>
              <a:rPr lang="tr-TR" dirty="0" smtClean="0"/>
              <a:t>karşılaştırılması </a:t>
            </a:r>
            <a:endParaRPr lang="tr-TR" dirty="0"/>
          </a:p>
          <a:p>
            <a:pPr marL="274320" lvl="1" indent="0">
              <a:spcAft>
                <a:spcPts val="600"/>
              </a:spcAft>
              <a:buNone/>
            </a:pPr>
            <a:r>
              <a:rPr lang="tr-TR" dirty="0"/>
              <a:t>5. </a:t>
            </a:r>
            <a:r>
              <a:rPr lang="tr-TR" i="1" dirty="0"/>
              <a:t>P değerinin </a:t>
            </a:r>
            <a:r>
              <a:rPr lang="tr-TR" dirty="0"/>
              <a:t>ve sonuçların yorumlanması </a:t>
            </a:r>
          </a:p>
          <a:p>
            <a:pPr>
              <a:spcAft>
                <a:spcPts val="6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501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t="46875" r="27496" b="49828"/>
          <a:stretch/>
        </p:blipFill>
        <p:spPr bwMode="auto">
          <a:xfrm>
            <a:off x="323528" y="764704"/>
            <a:ext cx="8394320" cy="44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t="50626" r="27496" b="19758"/>
          <a:stretch/>
        </p:blipFill>
        <p:spPr bwMode="auto">
          <a:xfrm>
            <a:off x="323528" y="1700808"/>
            <a:ext cx="85186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 yönlü ve tek yönlü hipotez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Karşılaştırılan </a:t>
            </a:r>
            <a:r>
              <a:rPr lang="tr-TR" dirty="0"/>
              <a:t>grupların herhangi birisinin fazla olabileceği duruma </a:t>
            </a:r>
            <a:r>
              <a:rPr lang="tr-TR" b="1" dirty="0"/>
              <a:t>iki yönlü hipotez </a:t>
            </a:r>
            <a:r>
              <a:rPr lang="tr-TR" dirty="0"/>
              <a:t>(</a:t>
            </a:r>
            <a:r>
              <a:rPr lang="tr-TR" dirty="0" err="1"/>
              <a:t>two-tailed</a:t>
            </a:r>
            <a:r>
              <a:rPr lang="tr-TR" dirty="0"/>
              <a:t>) denir. </a:t>
            </a:r>
            <a:endParaRPr lang="tr-TR" dirty="0" smtClean="0"/>
          </a:p>
          <a:p>
            <a:r>
              <a:rPr lang="tr-TR" dirty="0" smtClean="0"/>
              <a:t>Araştırmanın başında </a:t>
            </a:r>
            <a:r>
              <a:rPr lang="tr-TR" dirty="0"/>
              <a:t>bir grubun kesinlikle ötekinden küçük </a:t>
            </a:r>
            <a:r>
              <a:rPr lang="tr-TR" dirty="0" smtClean="0"/>
              <a:t>ya </a:t>
            </a:r>
            <a:r>
              <a:rPr lang="tr-TR" dirty="0"/>
              <a:t>da </a:t>
            </a:r>
            <a:r>
              <a:rPr lang="tr-TR" dirty="0" smtClean="0"/>
              <a:t>büyük </a:t>
            </a:r>
            <a:r>
              <a:rPr lang="tr-TR" dirty="0"/>
              <a:t>olacağını çoğunlukla bilemediğimizden genelde iki yönlü hipotez kurulur. </a:t>
            </a:r>
          </a:p>
        </p:txBody>
      </p:sp>
    </p:spTree>
    <p:extLst>
      <p:ext uri="{BB962C8B-B14F-4D97-AF65-F5344CB8AC3E}">
        <p14:creationId xmlns:p14="http://schemas.microsoft.com/office/powerpoint/2010/main" val="52495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 yönlü ve tek yönlü hipotez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Tek </a:t>
            </a:r>
            <a:r>
              <a:rPr lang="tr-TR" sz="2800" b="1" dirty="0"/>
              <a:t>yönlü hipotez </a:t>
            </a:r>
            <a:r>
              <a:rPr lang="tr-TR" sz="2800" dirty="0"/>
              <a:t>ise gruplardan birinin ötekinden kesinlikle daha </a:t>
            </a:r>
            <a:r>
              <a:rPr lang="tr-TR" sz="2800" dirty="0" smtClean="0"/>
              <a:t>düşük </a:t>
            </a:r>
            <a:r>
              <a:rPr lang="tr-TR" sz="2800" dirty="0"/>
              <a:t>(veya yüksek) olamayacağının bilindiği nadir durumlarda kurulur. </a:t>
            </a:r>
            <a:r>
              <a:rPr lang="tr-TR" sz="2800" dirty="0" err="1"/>
              <a:t>Örn</a:t>
            </a:r>
            <a:r>
              <a:rPr lang="tr-TR" sz="2800" dirty="0"/>
              <a:t>: </a:t>
            </a:r>
          </a:p>
          <a:p>
            <a:pPr lvl="1"/>
            <a:r>
              <a:rPr lang="tr-TR" sz="2800" i="1" dirty="0"/>
              <a:t>AIDS hastalığında A ilacı kullanılması durumunda hastaların tamamı (%100) bir süre sonra ölmektedir. </a:t>
            </a:r>
            <a:r>
              <a:rPr lang="tr-TR" sz="2800" i="1" dirty="0" smtClean="0"/>
              <a:t> Yeni </a:t>
            </a:r>
            <a:r>
              <a:rPr lang="tr-TR" sz="2800" i="1" dirty="0"/>
              <a:t>bir B ilacı A ilacıyla karşılaştırılmak isteniyor. Ölümü önlemede B ilacının A ilacından daha kötü olma olasılığı olmadığından hipotezimizi tek yönlü kurabiliriz. Bu durumda H</a:t>
            </a:r>
            <a:r>
              <a:rPr lang="tr-TR" sz="2800" i="1" baseline="-25000" dirty="0"/>
              <a:t>0</a:t>
            </a:r>
            <a:r>
              <a:rPr lang="tr-TR" sz="2800" i="1" dirty="0"/>
              <a:t> şöyle olur: </a:t>
            </a:r>
            <a:endParaRPr lang="tr-TR" sz="2800" dirty="0"/>
          </a:p>
          <a:p>
            <a:pPr lvl="2"/>
            <a:r>
              <a:rPr lang="tr-TR" sz="2400" i="1" dirty="0"/>
              <a:t>“AIDS’ten ölümleri önlemede B ilacı A ilacından daha üstün değildir.”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01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 yönlü ve tek yönlü hipotez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r>
              <a:rPr lang="tr-TR" sz="2800" dirty="0"/>
              <a:t>Aynı </a:t>
            </a:r>
            <a:r>
              <a:rPr lang="tr-TR" sz="2800" dirty="0" smtClean="0"/>
              <a:t>şey </a:t>
            </a:r>
            <a:r>
              <a:rPr lang="tr-TR" sz="2800" dirty="0"/>
              <a:t>eşdeğerlik</a:t>
            </a:r>
            <a:r>
              <a:rPr lang="tr-TR" sz="2800" b="1" dirty="0"/>
              <a:t> </a:t>
            </a:r>
            <a:r>
              <a:rPr lang="tr-TR" sz="2800" dirty="0" smtClean="0"/>
              <a:t>araştırmaları </a:t>
            </a:r>
            <a:r>
              <a:rPr lang="tr-TR" sz="2800" dirty="0"/>
              <a:t>için de geçerlidir. Piyasada klasik olarak kullanılan bir orijinal </a:t>
            </a:r>
            <a:r>
              <a:rPr lang="tr-TR" sz="2800" dirty="0" err="1" smtClean="0"/>
              <a:t>amoksisillin</a:t>
            </a:r>
            <a:r>
              <a:rPr lang="tr-TR" sz="2800" dirty="0" smtClean="0"/>
              <a:t> ürünü </a:t>
            </a:r>
            <a:r>
              <a:rPr lang="tr-TR" sz="2800" dirty="0"/>
              <a:t>olduğunu </a:t>
            </a:r>
            <a:r>
              <a:rPr lang="tr-TR" sz="2800" dirty="0" smtClean="0"/>
              <a:t>düşünelim</a:t>
            </a:r>
            <a:r>
              <a:rPr lang="tr-TR" sz="2800" dirty="0"/>
              <a:t>. </a:t>
            </a:r>
            <a:endParaRPr lang="tr-TR" sz="2800" dirty="0" smtClean="0"/>
          </a:p>
          <a:p>
            <a:pPr lvl="1"/>
            <a:r>
              <a:rPr lang="tr-TR" dirty="0" smtClean="0"/>
              <a:t>Farklı </a:t>
            </a:r>
            <a:r>
              <a:rPr lang="tr-TR" dirty="0"/>
              <a:t>bir ilaç firması aynı etken maddede bir ürünü piyasaya sürmek istiyor. </a:t>
            </a:r>
            <a:endParaRPr lang="tr-TR" dirty="0" smtClean="0"/>
          </a:p>
          <a:p>
            <a:pPr lvl="1"/>
            <a:r>
              <a:rPr lang="tr-TR" dirty="0" smtClean="0"/>
              <a:t>Bu </a:t>
            </a:r>
            <a:r>
              <a:rPr lang="tr-TR" dirty="0"/>
              <a:t>durumda yeni ilacın orijinali kadar etkili olduğunu ispat etmesi yeterli olacaktır. </a:t>
            </a:r>
            <a:endParaRPr lang="tr-TR" dirty="0" smtClean="0"/>
          </a:p>
          <a:p>
            <a:pPr lvl="1"/>
            <a:r>
              <a:rPr lang="tr-TR" dirty="0" smtClean="0"/>
              <a:t>Zaten </a:t>
            </a:r>
            <a:r>
              <a:rPr lang="tr-TR" dirty="0"/>
              <a:t>aynı etken maddesi olduğundan orijinal ilaçtan daha etkili olduğu gibi bir iddiası yoktur. H</a:t>
            </a:r>
            <a:r>
              <a:rPr lang="tr-TR" baseline="-25000" dirty="0"/>
              <a:t>0</a:t>
            </a:r>
            <a:r>
              <a:rPr lang="tr-TR" dirty="0"/>
              <a:t> hipotezimiz </a:t>
            </a:r>
            <a:r>
              <a:rPr lang="tr-TR" dirty="0" smtClean="0"/>
              <a:t>şöyle </a:t>
            </a:r>
            <a:r>
              <a:rPr lang="tr-TR" dirty="0"/>
              <a:t>olur: </a:t>
            </a:r>
            <a:endParaRPr lang="tr-TR" dirty="0" smtClean="0"/>
          </a:p>
          <a:p>
            <a:pPr marL="320040" lvl="1" indent="0">
              <a:buNone/>
            </a:pPr>
            <a:r>
              <a:rPr lang="tr-TR" sz="2800" i="1" dirty="0" smtClean="0"/>
              <a:t>“</a:t>
            </a:r>
            <a:r>
              <a:rPr lang="tr-TR" sz="2800" i="1" dirty="0" err="1"/>
              <a:t>Otitis</a:t>
            </a:r>
            <a:r>
              <a:rPr lang="tr-TR" sz="2800" i="1" dirty="0"/>
              <a:t> </a:t>
            </a:r>
            <a:r>
              <a:rPr lang="tr-TR" sz="2800" i="1" dirty="0" err="1"/>
              <a:t>medianın</a:t>
            </a:r>
            <a:r>
              <a:rPr lang="tr-TR" sz="2800" i="1" dirty="0"/>
              <a:t> tedavisinde yeni çıkarılan B ilacı orijinal A </a:t>
            </a:r>
            <a:r>
              <a:rPr lang="tr-TR" sz="2800" i="1" dirty="0" smtClean="0"/>
              <a:t>ilacından </a:t>
            </a:r>
            <a:r>
              <a:rPr lang="tr-TR" sz="2800" i="1" dirty="0"/>
              <a:t>daha az etkili değildir.”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760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İki yönlü ve tek yönlü hipotez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İki </a:t>
            </a:r>
            <a:r>
              <a:rPr lang="tr-TR" sz="2800" dirty="0"/>
              <a:t>yönlü hipoteze göre tek yönlü hipotezi test </a:t>
            </a:r>
            <a:r>
              <a:rPr lang="tr-TR" sz="2800" dirty="0" smtClean="0"/>
              <a:t>etmek </a:t>
            </a:r>
            <a:r>
              <a:rPr lang="tr-TR" sz="2800" dirty="0"/>
              <a:t>daha kolay </a:t>
            </a:r>
            <a:r>
              <a:rPr lang="tr-TR" sz="2800" dirty="0" smtClean="0"/>
              <a:t>olacak </a:t>
            </a:r>
            <a:r>
              <a:rPr lang="tr-TR" sz="2800" dirty="0"/>
              <a:t>ve </a:t>
            </a:r>
            <a:r>
              <a:rPr lang="tr-TR" sz="2800" dirty="0" smtClean="0"/>
              <a:t>araştırma </a:t>
            </a:r>
            <a:r>
              <a:rPr lang="tr-TR" sz="2800" dirty="0"/>
              <a:t>için daha az vaka </a:t>
            </a:r>
            <a:r>
              <a:rPr lang="tr-TR" sz="2800" dirty="0" smtClean="0"/>
              <a:t>gerekecektir. </a:t>
            </a:r>
          </a:p>
          <a:p>
            <a:r>
              <a:rPr lang="tr-TR" sz="2400" dirty="0"/>
              <a:t>Hipotez kurulduktan sonra uygun bir istatistik yöntem seçilir ve istatistik test uygulanır. </a:t>
            </a:r>
            <a:endParaRPr lang="tr-TR" sz="2400" dirty="0" smtClean="0"/>
          </a:p>
          <a:p>
            <a:r>
              <a:rPr lang="tr-TR" sz="2400" dirty="0" smtClean="0"/>
              <a:t>Uygulanacak </a:t>
            </a:r>
            <a:r>
              <a:rPr lang="tr-TR" sz="2400" dirty="0"/>
              <a:t>formülden elde edilecek değer H</a:t>
            </a:r>
            <a:r>
              <a:rPr lang="tr-TR" sz="2400" baseline="-25000" dirty="0"/>
              <a:t>0</a:t>
            </a:r>
            <a:r>
              <a:rPr lang="tr-TR" sz="2400" dirty="0"/>
              <a:t> hipotezini reddetmeye </a:t>
            </a:r>
            <a:r>
              <a:rPr lang="tr-TR" sz="2400" dirty="0" smtClean="0"/>
              <a:t>yöneliktir.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735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şlık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6632"/>
                <a:ext cx="7467600" cy="70609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tr-T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hipotezleri</a:t>
                </a:r>
                <a:endParaRPr lang="tr-TR" dirty="0"/>
              </a:p>
            </p:txBody>
          </p:sp>
        </mc:Choice>
        <mc:Fallback xmlns="">
          <p:sp>
            <p:nvSpPr>
              <p:cNvPr id="2" name="Başlı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6632"/>
                <a:ext cx="7467600" cy="706090"/>
              </a:xfrm>
              <a:blipFill rotWithShape="1">
                <a:blip r:embed="rId2"/>
                <a:stretch>
                  <a:fillRect t="-10345" b="-2586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9552" y="954382"/>
                <a:ext cx="7467600" cy="3255210"/>
              </a:xfrm>
            </p:spPr>
            <p:txBody>
              <a:bodyPr>
                <a:normAutofit/>
              </a:bodyPr>
              <a:lstStyle/>
              <a:p>
                <a:r>
                  <a:rPr lang="tr-TR" dirty="0"/>
                  <a:t>Yapılması gereken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/>
                  <a:t>  hipotezini ret edecek kanıt aramaktır. Kanıt bulunursa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 reddedilir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r-TR" dirty="0" smtClean="0"/>
                  <a:t> kabul edilir ve </a:t>
                </a:r>
                <a:r>
                  <a:rPr lang="tr-TR" dirty="0"/>
                  <a:t>fark vardır </a:t>
                </a:r>
                <a:r>
                  <a:rPr lang="tr-TR" dirty="0" smtClean="0"/>
                  <a:t>denir aksi halde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kabul edilerek </a:t>
                </a:r>
                <a:r>
                  <a:rPr lang="tr-TR" dirty="0" smtClean="0"/>
                  <a:t>karşılaştırılan değişkenler </a:t>
                </a:r>
                <a:r>
                  <a:rPr lang="tr-TR" dirty="0"/>
                  <a:t>arasında bir fark yoktur denilir.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tr-TR" dirty="0" smtClean="0"/>
                  <a:t> :  Tek yönlü ise farklı olup olmadığına aksi halde büyük ya da küçük olduğuna göre test sonucu değişir ve tek yönlü karar verilir.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9552" y="954382"/>
                <a:ext cx="7467600" cy="3255210"/>
              </a:xfrm>
              <a:blipFill rotWithShape="1">
                <a:blip r:embed="rId3"/>
                <a:stretch>
                  <a:fillRect l="-816" t="-1311" r="-195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21088"/>
            <a:ext cx="2191056" cy="581106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78246"/>
            <a:ext cx="2200582" cy="5239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54" y="5257515"/>
            <a:ext cx="21336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36" y="5710544"/>
            <a:ext cx="21240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 descr="Ekran Kırpm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2" y="5186037"/>
            <a:ext cx="2191056" cy="581106"/>
          </a:xfrm>
          <a:prstGeom prst="rect">
            <a:avLst/>
          </a:prstGeom>
        </p:spPr>
      </p:pic>
      <p:sp>
        <p:nvSpPr>
          <p:cNvPr id="7" name="Satır Belirtme Çizgisi 1 6"/>
          <p:cNvSpPr/>
          <p:nvPr/>
        </p:nvSpPr>
        <p:spPr>
          <a:xfrm>
            <a:off x="6804248" y="4077072"/>
            <a:ext cx="1800200" cy="612648"/>
          </a:xfrm>
          <a:prstGeom prst="borderCallout1">
            <a:avLst>
              <a:gd name="adj1" fmla="val 103006"/>
              <a:gd name="adj2" fmla="val -5875"/>
              <a:gd name="adj3" fmla="val 105278"/>
              <a:gd name="adj4" fmla="val -333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Çift  Yönlü</a:t>
            </a:r>
            <a:endParaRPr lang="tr-TR" dirty="0"/>
          </a:p>
        </p:txBody>
      </p:sp>
      <p:sp>
        <p:nvSpPr>
          <p:cNvPr id="11" name="Satır Belirtme Çizgisi 1 10"/>
          <p:cNvSpPr/>
          <p:nvPr/>
        </p:nvSpPr>
        <p:spPr>
          <a:xfrm>
            <a:off x="6769589" y="5476590"/>
            <a:ext cx="1800200" cy="612648"/>
          </a:xfrm>
          <a:prstGeom prst="borderCallout1">
            <a:avLst>
              <a:gd name="adj1" fmla="val 103006"/>
              <a:gd name="adj2" fmla="val -5875"/>
              <a:gd name="adj3" fmla="val 105278"/>
              <a:gd name="adj4" fmla="val -333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 Yönlü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4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şlık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Kabul ve Red Bölgeleri (Çift Yönlü)</a:t>
                </a:r>
                <a:endParaRPr lang="tr-TR" dirty="0"/>
              </a:p>
            </p:txBody>
          </p:sp>
        </mc:Choice>
        <mc:Fallback xmlns="">
          <p:sp>
            <p:nvSpPr>
              <p:cNvPr id="2" name="Başlı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4"/>
          <p:cNvSpPr>
            <a:spLocks/>
          </p:cNvSpPr>
          <p:nvPr/>
        </p:nvSpPr>
        <p:spPr bwMode="auto">
          <a:xfrm>
            <a:off x="1137673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Line 37"/>
          <p:cNvSpPr>
            <a:spLocks noChangeShapeType="1"/>
          </p:cNvSpPr>
          <p:nvPr/>
        </p:nvSpPr>
        <p:spPr bwMode="auto">
          <a:xfrm>
            <a:off x="2699792" y="2420888"/>
            <a:ext cx="0" cy="285253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6012160" y="2420888"/>
            <a:ext cx="0" cy="283751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483768" y="53732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A1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796136" y="530120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3511578" y="2867301"/>
                <a:ext cx="1790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Kabul Bölgesi</a:t>
                </a:r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78" y="2867301"/>
                <a:ext cx="179081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41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3977287" y="4149080"/>
                <a:ext cx="6667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1-</a:t>
                </a:r>
                <a14:m>
                  <m:oMath xmlns:m="http://schemas.openxmlformats.org/officeDocument/2006/math">
                    <m:r>
                      <a:rPr lang="tr-TR" sz="3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87" y="4149080"/>
                <a:ext cx="66672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273" b="-56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atır Belirtme Çizgisi 2 10"/>
              <p:cNvSpPr/>
              <p:nvPr/>
            </p:nvSpPr>
            <p:spPr>
              <a:xfrm>
                <a:off x="6804248" y="3429000"/>
                <a:ext cx="1440160" cy="720080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29245"/>
                  <a:gd name="adj6" fmla="val -408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Red</a:t>
                </a:r>
                <a:r>
                  <a:rPr lang="tr-TR" dirty="0" smtClean="0"/>
                  <a:t> Bölgesi</a:t>
                </a:r>
                <a:endParaRPr lang="tr-TR" dirty="0"/>
              </a:p>
            </p:txBody>
          </p:sp>
        </mc:Choice>
        <mc:Fallback xmlns="">
          <p:sp>
            <p:nvSpPr>
              <p:cNvPr id="11" name="Satır Belirtme Çizgisi 2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429000"/>
                <a:ext cx="1440160" cy="720080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29245"/>
                  <a:gd name="adj6" fmla="val -40864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7190967" y="4452448"/>
                <a:ext cx="655500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tr-TR" dirty="0" smtClean="0"/>
                  <a:t>/2</a:t>
                </a:r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67" y="4452448"/>
                <a:ext cx="655500" cy="633571"/>
              </a:xfrm>
              <a:prstGeom prst="rect">
                <a:avLst/>
              </a:prstGeom>
              <a:blipFill rotWithShape="1">
                <a:blip r:embed="rId6"/>
                <a:stretch>
                  <a:fillRect r="-7477" b="-67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1691680" y="4452447"/>
                <a:ext cx="655500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tr-TR" dirty="0" smtClean="0"/>
                  <a:t>/2</a:t>
                </a:r>
                <a:endParaRPr lang="tr-TR" dirty="0"/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52447"/>
                <a:ext cx="655500" cy="633571"/>
              </a:xfrm>
              <a:prstGeom prst="rect">
                <a:avLst/>
              </a:prstGeom>
              <a:blipFill rotWithShape="1">
                <a:blip r:embed="rId7"/>
                <a:stretch>
                  <a:fillRect r="-7477" b="-67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atır Belirtme Çizgisi 2 14"/>
              <p:cNvSpPr/>
              <p:nvPr/>
            </p:nvSpPr>
            <p:spPr>
              <a:xfrm>
                <a:off x="258416" y="3429000"/>
                <a:ext cx="1440160" cy="720080"/>
              </a:xfrm>
              <a:prstGeom prst="borderCallout2">
                <a:avLst>
                  <a:gd name="adj1" fmla="val 24894"/>
                  <a:gd name="adj2" fmla="val 102268"/>
                  <a:gd name="adj3" fmla="val 76098"/>
                  <a:gd name="adj4" fmla="val 108271"/>
                  <a:gd name="adj5" fmla="val 245631"/>
                  <a:gd name="adj6" fmla="val 15063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Red</a:t>
                </a:r>
                <a:r>
                  <a:rPr lang="tr-TR" dirty="0" smtClean="0"/>
                  <a:t> Bölgesi</a:t>
                </a:r>
                <a:endParaRPr lang="tr-TR" dirty="0"/>
              </a:p>
            </p:txBody>
          </p:sp>
        </mc:Choice>
        <mc:Fallback xmlns="">
          <p:sp>
            <p:nvSpPr>
              <p:cNvPr id="15" name="Satır Belirtme Çizgisi 2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6" y="3429000"/>
                <a:ext cx="1440160" cy="720080"/>
              </a:xfrm>
              <a:prstGeom prst="borderCallout2">
                <a:avLst>
                  <a:gd name="adj1" fmla="val 24894"/>
                  <a:gd name="adj2" fmla="val 102268"/>
                  <a:gd name="adj3" fmla="val 76098"/>
                  <a:gd name="adj4" fmla="val 108271"/>
                  <a:gd name="adj5" fmla="val 245631"/>
                  <a:gd name="adj6" fmla="val 150638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Düz Bağlayıcı 18"/>
          <p:cNvCxnSpPr/>
          <p:nvPr/>
        </p:nvCxnSpPr>
        <p:spPr>
          <a:xfrm>
            <a:off x="1137673" y="5742548"/>
            <a:ext cx="65306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403008" y="530120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4283968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7696426" y="555788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Z</a:t>
            </a:r>
          </a:p>
        </p:txBody>
      </p:sp>
      <p:sp>
        <p:nvSpPr>
          <p:cNvPr id="24" name="Dikdörtgen 23"/>
          <p:cNvSpPr/>
          <p:nvPr/>
        </p:nvSpPr>
        <p:spPr>
          <a:xfrm>
            <a:off x="2699792" y="3240639"/>
            <a:ext cx="3323329" cy="2060569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6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şlık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274638"/>
                <a:ext cx="8712968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Kabul ve Red Bölgeleri (tek yönlü büyük)</a:t>
                </a:r>
                <a:endParaRPr lang="tr-TR" dirty="0"/>
              </a:p>
            </p:txBody>
          </p:sp>
        </mc:Choice>
        <mc:Fallback xmlns="">
          <p:sp>
            <p:nvSpPr>
              <p:cNvPr id="2" name="Başlı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274638"/>
                <a:ext cx="8712968" cy="1143000"/>
              </a:xfrm>
              <a:blipFill rotWithShape="1">
                <a:blip r:embed="rId2"/>
                <a:stretch>
                  <a:fillRect r="-1049" b="-15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4"/>
          <p:cNvSpPr>
            <a:spLocks/>
          </p:cNvSpPr>
          <p:nvPr/>
        </p:nvSpPr>
        <p:spPr bwMode="auto">
          <a:xfrm>
            <a:off x="1137673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6012160" y="2420888"/>
            <a:ext cx="0" cy="283751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5796136" y="530120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3511578" y="2867301"/>
                <a:ext cx="1790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Kabul Bölgesi</a:t>
                </a:r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78" y="2867301"/>
                <a:ext cx="179081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41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3977287" y="4149080"/>
                <a:ext cx="6667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1-</a:t>
                </a:r>
                <a14:m>
                  <m:oMath xmlns:m="http://schemas.openxmlformats.org/officeDocument/2006/math">
                    <m:r>
                      <a:rPr lang="tr-TR" sz="3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87" y="4149080"/>
                <a:ext cx="66672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273" b="-56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atır Belirtme Çizgisi 2 10"/>
              <p:cNvSpPr/>
              <p:nvPr/>
            </p:nvSpPr>
            <p:spPr>
              <a:xfrm>
                <a:off x="6804248" y="3429000"/>
                <a:ext cx="1440160" cy="720080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29245"/>
                  <a:gd name="adj6" fmla="val -408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Red</a:t>
                </a:r>
                <a:r>
                  <a:rPr lang="tr-TR" dirty="0" smtClean="0"/>
                  <a:t> Bölgesi</a:t>
                </a:r>
                <a:endParaRPr lang="tr-TR" dirty="0"/>
              </a:p>
            </p:txBody>
          </p:sp>
        </mc:Choice>
        <mc:Fallback xmlns="">
          <p:sp>
            <p:nvSpPr>
              <p:cNvPr id="11" name="Satır Belirtme Çizgisi 2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429000"/>
                <a:ext cx="1440160" cy="720080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229245"/>
                  <a:gd name="adj6" fmla="val -40864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7190967" y="4452448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67" y="4452448"/>
                <a:ext cx="60420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Düz Bağlayıcı 18"/>
          <p:cNvCxnSpPr/>
          <p:nvPr/>
        </p:nvCxnSpPr>
        <p:spPr>
          <a:xfrm>
            <a:off x="1137673" y="5742548"/>
            <a:ext cx="65306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403008" y="530120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4283968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7696426" y="555788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1953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Başlık 1"/>
              <p:cNvSpPr>
                <a:spLocks noGrp="1"/>
              </p:cNvSpPr>
              <p:nvPr>
                <p:ph type="title"/>
              </p:nvPr>
            </p:nvSpPr>
            <p:spPr>
              <a:xfrm>
                <a:off x="241934" y="274638"/>
                <a:ext cx="8722554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Kabul ve Red Bölgeleri (tek yönlü küçük)</a:t>
                </a:r>
                <a:endParaRPr lang="tr-TR" dirty="0"/>
              </a:p>
            </p:txBody>
          </p:sp>
        </mc:Choice>
        <mc:Fallback xmlns="">
          <p:sp>
            <p:nvSpPr>
              <p:cNvPr id="2" name="Başlık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1934" y="274638"/>
                <a:ext cx="8722554" cy="1143000"/>
              </a:xfrm>
              <a:blipFill rotWithShape="1">
                <a:blip r:embed="rId2"/>
                <a:stretch>
                  <a:fillRect r="-1048" b="-159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4"/>
          <p:cNvSpPr>
            <a:spLocks/>
          </p:cNvSpPr>
          <p:nvPr/>
        </p:nvSpPr>
        <p:spPr bwMode="auto">
          <a:xfrm>
            <a:off x="1137673" y="3240639"/>
            <a:ext cx="6530671" cy="2047527"/>
          </a:xfrm>
          <a:custGeom>
            <a:avLst/>
            <a:gdLst>
              <a:gd name="T0" fmla="*/ 269 w 17885"/>
              <a:gd name="T1" fmla="*/ 9053 h 9062"/>
              <a:gd name="T2" fmla="*/ 628 w 17885"/>
              <a:gd name="T3" fmla="*/ 9036 h 9062"/>
              <a:gd name="T4" fmla="*/ 987 w 17885"/>
              <a:gd name="T5" fmla="*/ 9011 h 9062"/>
              <a:gd name="T6" fmla="*/ 1348 w 17885"/>
              <a:gd name="T7" fmla="*/ 8972 h 9062"/>
              <a:gd name="T8" fmla="*/ 1707 w 17885"/>
              <a:gd name="T9" fmla="*/ 8918 h 9062"/>
              <a:gd name="T10" fmla="*/ 2067 w 17885"/>
              <a:gd name="T11" fmla="*/ 8842 h 9062"/>
              <a:gd name="T12" fmla="*/ 2426 w 17885"/>
              <a:gd name="T13" fmla="*/ 8734 h 9062"/>
              <a:gd name="T14" fmla="*/ 2786 w 17885"/>
              <a:gd name="T15" fmla="*/ 8589 h 9062"/>
              <a:gd name="T16" fmla="*/ 3145 w 17885"/>
              <a:gd name="T17" fmla="*/ 8399 h 9062"/>
              <a:gd name="T18" fmla="*/ 3504 w 17885"/>
              <a:gd name="T19" fmla="*/ 8152 h 9062"/>
              <a:gd name="T20" fmla="*/ 3864 w 17885"/>
              <a:gd name="T21" fmla="*/ 7840 h 9062"/>
              <a:gd name="T22" fmla="*/ 4223 w 17885"/>
              <a:gd name="T23" fmla="*/ 7456 h 9062"/>
              <a:gd name="T24" fmla="*/ 4583 w 17885"/>
              <a:gd name="T25" fmla="*/ 6995 h 9062"/>
              <a:gd name="T26" fmla="*/ 4942 w 17885"/>
              <a:gd name="T27" fmla="*/ 6454 h 9062"/>
              <a:gd name="T28" fmla="*/ 5301 w 17885"/>
              <a:gd name="T29" fmla="*/ 5838 h 9062"/>
              <a:gd name="T30" fmla="*/ 5662 w 17885"/>
              <a:gd name="T31" fmla="*/ 5155 h 9062"/>
              <a:gd name="T32" fmla="*/ 6021 w 17885"/>
              <a:gd name="T33" fmla="*/ 4420 h 9062"/>
              <a:gd name="T34" fmla="*/ 6381 w 17885"/>
              <a:gd name="T35" fmla="*/ 3655 h 9062"/>
              <a:gd name="T36" fmla="*/ 6740 w 17885"/>
              <a:gd name="T37" fmla="*/ 2888 h 9062"/>
              <a:gd name="T38" fmla="*/ 7100 w 17885"/>
              <a:gd name="T39" fmla="*/ 2149 h 9062"/>
              <a:gd name="T40" fmla="*/ 7459 w 17885"/>
              <a:gd name="T41" fmla="*/ 1472 h 9062"/>
              <a:gd name="T42" fmla="*/ 7818 w 17885"/>
              <a:gd name="T43" fmla="*/ 893 h 9062"/>
              <a:gd name="T44" fmla="*/ 8178 w 17885"/>
              <a:gd name="T45" fmla="*/ 438 h 9062"/>
              <a:gd name="T46" fmla="*/ 8537 w 17885"/>
              <a:gd name="T47" fmla="*/ 137 h 9062"/>
              <a:gd name="T48" fmla="*/ 8898 w 17885"/>
              <a:gd name="T49" fmla="*/ 5 h 9062"/>
              <a:gd name="T50" fmla="*/ 9256 w 17885"/>
              <a:gd name="T51" fmla="*/ 49 h 9062"/>
              <a:gd name="T52" fmla="*/ 9615 w 17885"/>
              <a:gd name="T53" fmla="*/ 268 h 9062"/>
              <a:gd name="T54" fmla="*/ 9976 w 17885"/>
              <a:gd name="T55" fmla="*/ 648 h 9062"/>
              <a:gd name="T56" fmla="*/ 10335 w 17885"/>
              <a:gd name="T57" fmla="*/ 1168 h 9062"/>
              <a:gd name="T58" fmla="*/ 10695 w 17885"/>
              <a:gd name="T59" fmla="*/ 1801 h 9062"/>
              <a:gd name="T60" fmla="*/ 11054 w 17885"/>
              <a:gd name="T61" fmla="*/ 2513 h 9062"/>
              <a:gd name="T62" fmla="*/ 11414 w 17885"/>
              <a:gd name="T63" fmla="*/ 3270 h 9062"/>
              <a:gd name="T64" fmla="*/ 11773 w 17885"/>
              <a:gd name="T65" fmla="*/ 4040 h 9062"/>
              <a:gd name="T66" fmla="*/ 12132 w 17885"/>
              <a:gd name="T67" fmla="*/ 4793 h 9062"/>
              <a:gd name="T68" fmla="*/ 12492 w 17885"/>
              <a:gd name="T69" fmla="*/ 5504 h 9062"/>
              <a:gd name="T70" fmla="*/ 12851 w 17885"/>
              <a:gd name="T71" fmla="*/ 6155 h 9062"/>
              <a:gd name="T72" fmla="*/ 13212 w 17885"/>
              <a:gd name="T73" fmla="*/ 6734 h 9062"/>
              <a:gd name="T74" fmla="*/ 13571 w 17885"/>
              <a:gd name="T75" fmla="*/ 7236 h 9062"/>
              <a:gd name="T76" fmla="*/ 13931 w 17885"/>
              <a:gd name="T77" fmla="*/ 7658 h 9062"/>
              <a:gd name="T78" fmla="*/ 14290 w 17885"/>
              <a:gd name="T79" fmla="*/ 8005 h 9062"/>
              <a:gd name="T80" fmla="*/ 14649 w 17885"/>
              <a:gd name="T81" fmla="*/ 8283 h 9062"/>
              <a:gd name="T82" fmla="*/ 15009 w 17885"/>
              <a:gd name="T83" fmla="*/ 8501 h 9062"/>
              <a:gd name="T84" fmla="*/ 15368 w 17885"/>
              <a:gd name="T85" fmla="*/ 8667 h 9062"/>
              <a:gd name="T86" fmla="*/ 15728 w 17885"/>
              <a:gd name="T87" fmla="*/ 8793 h 9062"/>
              <a:gd name="T88" fmla="*/ 16087 w 17885"/>
              <a:gd name="T89" fmla="*/ 8883 h 9062"/>
              <a:gd name="T90" fmla="*/ 16446 w 17885"/>
              <a:gd name="T91" fmla="*/ 8948 h 9062"/>
              <a:gd name="T92" fmla="*/ 16806 w 17885"/>
              <a:gd name="T93" fmla="*/ 8993 h 9062"/>
              <a:gd name="T94" fmla="*/ 17165 w 17885"/>
              <a:gd name="T95" fmla="*/ 9024 h 9062"/>
              <a:gd name="T96" fmla="*/ 17526 w 17885"/>
              <a:gd name="T97" fmla="*/ 9046 h 9062"/>
              <a:gd name="T98" fmla="*/ 17885 w 17885"/>
              <a:gd name="T99" fmla="*/ 9059 h 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85" h="9062">
                <a:moveTo>
                  <a:pt x="0" y="9062"/>
                </a:moveTo>
                <a:lnTo>
                  <a:pt x="89" y="9059"/>
                </a:lnTo>
                <a:lnTo>
                  <a:pt x="179" y="9057"/>
                </a:lnTo>
                <a:lnTo>
                  <a:pt x="269" y="9053"/>
                </a:lnTo>
                <a:lnTo>
                  <a:pt x="359" y="9050"/>
                </a:lnTo>
                <a:lnTo>
                  <a:pt x="448" y="9046"/>
                </a:lnTo>
                <a:lnTo>
                  <a:pt x="539" y="9041"/>
                </a:lnTo>
                <a:lnTo>
                  <a:pt x="628" y="9036"/>
                </a:lnTo>
                <a:lnTo>
                  <a:pt x="718" y="9031"/>
                </a:lnTo>
                <a:lnTo>
                  <a:pt x="809" y="9024"/>
                </a:lnTo>
                <a:lnTo>
                  <a:pt x="898" y="9018"/>
                </a:lnTo>
                <a:lnTo>
                  <a:pt x="987" y="9011"/>
                </a:lnTo>
                <a:lnTo>
                  <a:pt x="1078" y="9002"/>
                </a:lnTo>
                <a:lnTo>
                  <a:pt x="1167" y="8993"/>
                </a:lnTo>
                <a:lnTo>
                  <a:pt x="1257" y="8984"/>
                </a:lnTo>
                <a:lnTo>
                  <a:pt x="1348" y="8972"/>
                </a:lnTo>
                <a:lnTo>
                  <a:pt x="1437" y="8961"/>
                </a:lnTo>
                <a:lnTo>
                  <a:pt x="1528" y="8948"/>
                </a:lnTo>
                <a:lnTo>
                  <a:pt x="1617" y="8934"/>
                </a:lnTo>
                <a:lnTo>
                  <a:pt x="1707" y="8918"/>
                </a:lnTo>
                <a:lnTo>
                  <a:pt x="1797" y="8901"/>
                </a:lnTo>
                <a:lnTo>
                  <a:pt x="1887" y="8883"/>
                </a:lnTo>
                <a:lnTo>
                  <a:pt x="1976" y="8862"/>
                </a:lnTo>
                <a:lnTo>
                  <a:pt x="2067" y="8842"/>
                </a:lnTo>
                <a:lnTo>
                  <a:pt x="2156" y="8817"/>
                </a:lnTo>
                <a:lnTo>
                  <a:pt x="2246" y="8793"/>
                </a:lnTo>
                <a:lnTo>
                  <a:pt x="2336" y="8764"/>
                </a:lnTo>
                <a:lnTo>
                  <a:pt x="2426" y="8734"/>
                </a:lnTo>
                <a:lnTo>
                  <a:pt x="2515" y="8702"/>
                </a:lnTo>
                <a:lnTo>
                  <a:pt x="2606" y="8667"/>
                </a:lnTo>
                <a:lnTo>
                  <a:pt x="2695" y="8630"/>
                </a:lnTo>
                <a:lnTo>
                  <a:pt x="2786" y="8589"/>
                </a:lnTo>
                <a:lnTo>
                  <a:pt x="2875" y="8547"/>
                </a:lnTo>
                <a:lnTo>
                  <a:pt x="2965" y="8501"/>
                </a:lnTo>
                <a:lnTo>
                  <a:pt x="3056" y="8451"/>
                </a:lnTo>
                <a:lnTo>
                  <a:pt x="3145" y="8399"/>
                </a:lnTo>
                <a:lnTo>
                  <a:pt x="3234" y="8342"/>
                </a:lnTo>
                <a:lnTo>
                  <a:pt x="3325" y="8283"/>
                </a:lnTo>
                <a:lnTo>
                  <a:pt x="3415" y="8219"/>
                </a:lnTo>
                <a:lnTo>
                  <a:pt x="3504" y="8152"/>
                </a:lnTo>
                <a:lnTo>
                  <a:pt x="3595" y="8081"/>
                </a:lnTo>
                <a:lnTo>
                  <a:pt x="3684" y="8005"/>
                </a:lnTo>
                <a:lnTo>
                  <a:pt x="3774" y="7924"/>
                </a:lnTo>
                <a:lnTo>
                  <a:pt x="3864" y="7840"/>
                </a:lnTo>
                <a:lnTo>
                  <a:pt x="3954" y="7751"/>
                </a:lnTo>
                <a:lnTo>
                  <a:pt x="4043" y="7658"/>
                </a:lnTo>
                <a:lnTo>
                  <a:pt x="4134" y="7559"/>
                </a:lnTo>
                <a:lnTo>
                  <a:pt x="4223" y="7456"/>
                </a:lnTo>
                <a:lnTo>
                  <a:pt x="4314" y="7348"/>
                </a:lnTo>
                <a:lnTo>
                  <a:pt x="4403" y="7236"/>
                </a:lnTo>
                <a:lnTo>
                  <a:pt x="4493" y="7118"/>
                </a:lnTo>
                <a:lnTo>
                  <a:pt x="4583" y="6995"/>
                </a:lnTo>
                <a:lnTo>
                  <a:pt x="4673" y="6867"/>
                </a:lnTo>
                <a:lnTo>
                  <a:pt x="4762" y="6734"/>
                </a:lnTo>
                <a:lnTo>
                  <a:pt x="4853" y="6597"/>
                </a:lnTo>
                <a:lnTo>
                  <a:pt x="4942" y="6454"/>
                </a:lnTo>
                <a:lnTo>
                  <a:pt x="5032" y="6307"/>
                </a:lnTo>
                <a:lnTo>
                  <a:pt x="5123" y="6155"/>
                </a:lnTo>
                <a:lnTo>
                  <a:pt x="5212" y="5999"/>
                </a:lnTo>
                <a:lnTo>
                  <a:pt x="5301" y="5838"/>
                </a:lnTo>
                <a:lnTo>
                  <a:pt x="5392" y="5673"/>
                </a:lnTo>
                <a:lnTo>
                  <a:pt x="5482" y="5504"/>
                </a:lnTo>
                <a:lnTo>
                  <a:pt x="5572" y="5331"/>
                </a:lnTo>
                <a:lnTo>
                  <a:pt x="5662" y="5155"/>
                </a:lnTo>
                <a:lnTo>
                  <a:pt x="5751" y="4975"/>
                </a:lnTo>
                <a:lnTo>
                  <a:pt x="5842" y="4793"/>
                </a:lnTo>
                <a:lnTo>
                  <a:pt x="5931" y="4608"/>
                </a:lnTo>
                <a:lnTo>
                  <a:pt x="6021" y="4420"/>
                </a:lnTo>
                <a:lnTo>
                  <a:pt x="6111" y="4231"/>
                </a:lnTo>
                <a:lnTo>
                  <a:pt x="6201" y="4040"/>
                </a:lnTo>
                <a:lnTo>
                  <a:pt x="6290" y="3848"/>
                </a:lnTo>
                <a:lnTo>
                  <a:pt x="6381" y="3655"/>
                </a:lnTo>
                <a:lnTo>
                  <a:pt x="6470" y="3462"/>
                </a:lnTo>
                <a:lnTo>
                  <a:pt x="6560" y="3270"/>
                </a:lnTo>
                <a:lnTo>
                  <a:pt x="6650" y="3078"/>
                </a:lnTo>
                <a:lnTo>
                  <a:pt x="6740" y="2888"/>
                </a:lnTo>
                <a:lnTo>
                  <a:pt x="6829" y="2699"/>
                </a:lnTo>
                <a:lnTo>
                  <a:pt x="6920" y="2513"/>
                </a:lnTo>
                <a:lnTo>
                  <a:pt x="7009" y="2329"/>
                </a:lnTo>
                <a:lnTo>
                  <a:pt x="7100" y="2149"/>
                </a:lnTo>
                <a:lnTo>
                  <a:pt x="7190" y="1973"/>
                </a:lnTo>
                <a:lnTo>
                  <a:pt x="7279" y="1801"/>
                </a:lnTo>
                <a:lnTo>
                  <a:pt x="7370" y="1634"/>
                </a:lnTo>
                <a:lnTo>
                  <a:pt x="7459" y="1472"/>
                </a:lnTo>
                <a:lnTo>
                  <a:pt x="7548" y="1317"/>
                </a:lnTo>
                <a:lnTo>
                  <a:pt x="7639" y="1168"/>
                </a:lnTo>
                <a:lnTo>
                  <a:pt x="7729" y="1027"/>
                </a:lnTo>
                <a:lnTo>
                  <a:pt x="7818" y="893"/>
                </a:lnTo>
                <a:lnTo>
                  <a:pt x="7909" y="766"/>
                </a:lnTo>
                <a:lnTo>
                  <a:pt x="7998" y="648"/>
                </a:lnTo>
                <a:lnTo>
                  <a:pt x="8088" y="539"/>
                </a:lnTo>
                <a:lnTo>
                  <a:pt x="8178" y="438"/>
                </a:lnTo>
                <a:lnTo>
                  <a:pt x="8268" y="348"/>
                </a:lnTo>
                <a:lnTo>
                  <a:pt x="8358" y="268"/>
                </a:lnTo>
                <a:lnTo>
                  <a:pt x="8448" y="198"/>
                </a:lnTo>
                <a:lnTo>
                  <a:pt x="8537" y="137"/>
                </a:lnTo>
                <a:lnTo>
                  <a:pt x="8628" y="88"/>
                </a:lnTo>
                <a:lnTo>
                  <a:pt x="8717" y="49"/>
                </a:lnTo>
                <a:lnTo>
                  <a:pt x="8807" y="22"/>
                </a:lnTo>
                <a:lnTo>
                  <a:pt x="8898" y="5"/>
                </a:lnTo>
                <a:lnTo>
                  <a:pt x="8987" y="0"/>
                </a:lnTo>
                <a:lnTo>
                  <a:pt x="9076" y="5"/>
                </a:lnTo>
                <a:lnTo>
                  <a:pt x="9167" y="22"/>
                </a:lnTo>
                <a:lnTo>
                  <a:pt x="9256" y="49"/>
                </a:lnTo>
                <a:lnTo>
                  <a:pt x="9346" y="88"/>
                </a:lnTo>
                <a:lnTo>
                  <a:pt x="9437" y="137"/>
                </a:lnTo>
                <a:lnTo>
                  <a:pt x="9526" y="198"/>
                </a:lnTo>
                <a:lnTo>
                  <a:pt x="9615" y="268"/>
                </a:lnTo>
                <a:lnTo>
                  <a:pt x="9706" y="348"/>
                </a:lnTo>
                <a:lnTo>
                  <a:pt x="9796" y="438"/>
                </a:lnTo>
                <a:lnTo>
                  <a:pt x="9886" y="539"/>
                </a:lnTo>
                <a:lnTo>
                  <a:pt x="9976" y="648"/>
                </a:lnTo>
                <a:lnTo>
                  <a:pt x="10065" y="766"/>
                </a:lnTo>
                <a:lnTo>
                  <a:pt x="10156" y="893"/>
                </a:lnTo>
                <a:lnTo>
                  <a:pt x="10245" y="1027"/>
                </a:lnTo>
                <a:lnTo>
                  <a:pt x="10335" y="1168"/>
                </a:lnTo>
                <a:lnTo>
                  <a:pt x="10425" y="1317"/>
                </a:lnTo>
                <a:lnTo>
                  <a:pt x="10515" y="1472"/>
                </a:lnTo>
                <a:lnTo>
                  <a:pt x="10604" y="1634"/>
                </a:lnTo>
                <a:lnTo>
                  <a:pt x="10695" y="1801"/>
                </a:lnTo>
                <a:lnTo>
                  <a:pt x="10784" y="1973"/>
                </a:lnTo>
                <a:lnTo>
                  <a:pt x="10874" y="2149"/>
                </a:lnTo>
                <a:lnTo>
                  <a:pt x="10964" y="2329"/>
                </a:lnTo>
                <a:lnTo>
                  <a:pt x="11054" y="2513"/>
                </a:lnTo>
                <a:lnTo>
                  <a:pt x="11145" y="2699"/>
                </a:lnTo>
                <a:lnTo>
                  <a:pt x="11234" y="2888"/>
                </a:lnTo>
                <a:lnTo>
                  <a:pt x="11323" y="3078"/>
                </a:lnTo>
                <a:lnTo>
                  <a:pt x="11414" y="3270"/>
                </a:lnTo>
                <a:lnTo>
                  <a:pt x="11504" y="3462"/>
                </a:lnTo>
                <a:lnTo>
                  <a:pt x="11593" y="3655"/>
                </a:lnTo>
                <a:lnTo>
                  <a:pt x="11684" y="3848"/>
                </a:lnTo>
                <a:lnTo>
                  <a:pt x="11773" y="4040"/>
                </a:lnTo>
                <a:lnTo>
                  <a:pt x="11863" y="4231"/>
                </a:lnTo>
                <a:lnTo>
                  <a:pt x="11953" y="4420"/>
                </a:lnTo>
                <a:lnTo>
                  <a:pt x="12043" y="4608"/>
                </a:lnTo>
                <a:lnTo>
                  <a:pt x="12132" y="4793"/>
                </a:lnTo>
                <a:lnTo>
                  <a:pt x="12223" y="4975"/>
                </a:lnTo>
                <a:lnTo>
                  <a:pt x="12312" y="5155"/>
                </a:lnTo>
                <a:lnTo>
                  <a:pt x="12402" y="5331"/>
                </a:lnTo>
                <a:lnTo>
                  <a:pt x="12492" y="5504"/>
                </a:lnTo>
                <a:lnTo>
                  <a:pt x="12582" y="5673"/>
                </a:lnTo>
                <a:lnTo>
                  <a:pt x="12672" y="5838"/>
                </a:lnTo>
                <a:lnTo>
                  <a:pt x="12762" y="5999"/>
                </a:lnTo>
                <a:lnTo>
                  <a:pt x="12851" y="6155"/>
                </a:lnTo>
                <a:lnTo>
                  <a:pt x="12942" y="6307"/>
                </a:lnTo>
                <a:lnTo>
                  <a:pt x="13031" y="6454"/>
                </a:lnTo>
                <a:lnTo>
                  <a:pt x="13121" y="6597"/>
                </a:lnTo>
                <a:lnTo>
                  <a:pt x="13212" y="6734"/>
                </a:lnTo>
                <a:lnTo>
                  <a:pt x="13301" y="6867"/>
                </a:lnTo>
                <a:lnTo>
                  <a:pt x="13390" y="6995"/>
                </a:lnTo>
                <a:lnTo>
                  <a:pt x="13481" y="7118"/>
                </a:lnTo>
                <a:lnTo>
                  <a:pt x="13571" y="7236"/>
                </a:lnTo>
                <a:lnTo>
                  <a:pt x="13660" y="7348"/>
                </a:lnTo>
                <a:lnTo>
                  <a:pt x="13751" y="7456"/>
                </a:lnTo>
                <a:lnTo>
                  <a:pt x="13840" y="7559"/>
                </a:lnTo>
                <a:lnTo>
                  <a:pt x="13931" y="7658"/>
                </a:lnTo>
                <a:lnTo>
                  <a:pt x="14020" y="7751"/>
                </a:lnTo>
                <a:lnTo>
                  <a:pt x="14110" y="7840"/>
                </a:lnTo>
                <a:lnTo>
                  <a:pt x="14200" y="7924"/>
                </a:lnTo>
                <a:lnTo>
                  <a:pt x="14290" y="8005"/>
                </a:lnTo>
                <a:lnTo>
                  <a:pt x="14379" y="8081"/>
                </a:lnTo>
                <a:lnTo>
                  <a:pt x="14470" y="8152"/>
                </a:lnTo>
                <a:lnTo>
                  <a:pt x="14559" y="8219"/>
                </a:lnTo>
                <a:lnTo>
                  <a:pt x="14649" y="8283"/>
                </a:lnTo>
                <a:lnTo>
                  <a:pt x="14739" y="8342"/>
                </a:lnTo>
                <a:lnTo>
                  <a:pt x="14829" y="8399"/>
                </a:lnTo>
                <a:lnTo>
                  <a:pt x="14918" y="8451"/>
                </a:lnTo>
                <a:lnTo>
                  <a:pt x="15009" y="8501"/>
                </a:lnTo>
                <a:lnTo>
                  <a:pt x="15098" y="8547"/>
                </a:lnTo>
                <a:lnTo>
                  <a:pt x="15188" y="8589"/>
                </a:lnTo>
                <a:lnTo>
                  <a:pt x="15279" y="8630"/>
                </a:lnTo>
                <a:lnTo>
                  <a:pt x="15368" y="8667"/>
                </a:lnTo>
                <a:lnTo>
                  <a:pt x="15459" y="8702"/>
                </a:lnTo>
                <a:lnTo>
                  <a:pt x="15548" y="8734"/>
                </a:lnTo>
                <a:lnTo>
                  <a:pt x="15637" y="8764"/>
                </a:lnTo>
                <a:lnTo>
                  <a:pt x="15728" y="8793"/>
                </a:lnTo>
                <a:lnTo>
                  <a:pt x="15818" y="8817"/>
                </a:lnTo>
                <a:lnTo>
                  <a:pt x="15907" y="8842"/>
                </a:lnTo>
                <a:lnTo>
                  <a:pt x="15998" y="8862"/>
                </a:lnTo>
                <a:lnTo>
                  <a:pt x="16087" y="8883"/>
                </a:lnTo>
                <a:lnTo>
                  <a:pt x="16177" y="8901"/>
                </a:lnTo>
                <a:lnTo>
                  <a:pt x="16267" y="8918"/>
                </a:lnTo>
                <a:lnTo>
                  <a:pt x="16357" y="8934"/>
                </a:lnTo>
                <a:lnTo>
                  <a:pt x="16446" y="8948"/>
                </a:lnTo>
                <a:lnTo>
                  <a:pt x="16537" y="8961"/>
                </a:lnTo>
                <a:lnTo>
                  <a:pt x="16626" y="8972"/>
                </a:lnTo>
                <a:lnTo>
                  <a:pt x="16717" y="8984"/>
                </a:lnTo>
                <a:lnTo>
                  <a:pt x="16806" y="8993"/>
                </a:lnTo>
                <a:lnTo>
                  <a:pt x="16896" y="9002"/>
                </a:lnTo>
                <a:lnTo>
                  <a:pt x="16986" y="9011"/>
                </a:lnTo>
                <a:lnTo>
                  <a:pt x="17076" y="9018"/>
                </a:lnTo>
                <a:lnTo>
                  <a:pt x="17165" y="9024"/>
                </a:lnTo>
                <a:lnTo>
                  <a:pt x="17256" y="9031"/>
                </a:lnTo>
                <a:lnTo>
                  <a:pt x="17345" y="9036"/>
                </a:lnTo>
                <a:lnTo>
                  <a:pt x="17435" y="9041"/>
                </a:lnTo>
                <a:lnTo>
                  <a:pt x="17526" y="9046"/>
                </a:lnTo>
                <a:lnTo>
                  <a:pt x="17615" y="9050"/>
                </a:lnTo>
                <a:lnTo>
                  <a:pt x="17704" y="9053"/>
                </a:lnTo>
                <a:lnTo>
                  <a:pt x="17795" y="9057"/>
                </a:lnTo>
                <a:lnTo>
                  <a:pt x="17885" y="9059"/>
                </a:lnTo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/>
          <a:lstStyle/>
          <a:p>
            <a:pPr>
              <a:defRPr/>
            </a:pP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ine 38"/>
          <p:cNvSpPr>
            <a:spLocks noChangeShapeType="1"/>
          </p:cNvSpPr>
          <p:nvPr/>
        </p:nvSpPr>
        <p:spPr bwMode="auto">
          <a:xfrm>
            <a:off x="2915816" y="2463698"/>
            <a:ext cx="0" cy="283751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tr-T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746539" y="53732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3511578" y="2867301"/>
                <a:ext cx="1790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Kabul Bölgesi</a:t>
                </a:r>
                <a:endParaRPr lang="tr-TR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578" y="2867301"/>
                <a:ext cx="1790811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041" b="-2459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3977287" y="4149080"/>
                <a:ext cx="6667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/>
                  <a:t>1-</a:t>
                </a:r>
                <a14:m>
                  <m:oMath xmlns:m="http://schemas.openxmlformats.org/officeDocument/2006/math">
                    <m:r>
                      <a:rPr lang="tr-TR" sz="36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87" y="4149080"/>
                <a:ext cx="66672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273" b="-566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atır Belirtme Çizgisi 2 10"/>
              <p:cNvSpPr/>
              <p:nvPr/>
            </p:nvSpPr>
            <p:spPr>
              <a:xfrm>
                <a:off x="241934" y="3169109"/>
                <a:ext cx="1440160" cy="720080"/>
              </a:xfrm>
              <a:prstGeom prst="borderCallout2">
                <a:avLst>
                  <a:gd name="adj1" fmla="val 51521"/>
                  <a:gd name="adj2" fmla="val 101244"/>
                  <a:gd name="adj3" fmla="val 59713"/>
                  <a:gd name="adj4" fmla="val 112367"/>
                  <a:gd name="adj5" fmla="val 268160"/>
                  <a:gd name="adj6" fmla="val 16497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</a:t>
                </a:r>
                <a:r>
                  <a:rPr lang="tr-TR" dirty="0" err="1" smtClean="0"/>
                  <a:t>Red</a:t>
                </a:r>
                <a:r>
                  <a:rPr lang="tr-TR" dirty="0" smtClean="0"/>
                  <a:t> Bölgesi</a:t>
                </a:r>
                <a:endParaRPr lang="tr-TR" dirty="0"/>
              </a:p>
            </p:txBody>
          </p:sp>
        </mc:Choice>
        <mc:Fallback xmlns="">
          <p:sp>
            <p:nvSpPr>
              <p:cNvPr id="11" name="Satır Belirtme Çizgisi 2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4" y="3169109"/>
                <a:ext cx="1440160" cy="720080"/>
              </a:xfrm>
              <a:prstGeom prst="borderCallout2">
                <a:avLst>
                  <a:gd name="adj1" fmla="val 51521"/>
                  <a:gd name="adj2" fmla="val 101244"/>
                  <a:gd name="adj3" fmla="val 59713"/>
                  <a:gd name="adj4" fmla="val 112367"/>
                  <a:gd name="adj5" fmla="val 268160"/>
                  <a:gd name="adj6" fmla="val 164976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1547664" y="4475729"/>
                <a:ext cx="60420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6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475729"/>
                <a:ext cx="60420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Düz Bağlayıcı 18"/>
          <p:cNvCxnSpPr/>
          <p:nvPr/>
        </p:nvCxnSpPr>
        <p:spPr>
          <a:xfrm>
            <a:off x="1137673" y="5742548"/>
            <a:ext cx="653067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>
            <a:off x="4403008" y="530120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21"/>
          <p:cNvSpPr txBox="1"/>
          <p:nvPr/>
        </p:nvSpPr>
        <p:spPr>
          <a:xfrm>
            <a:off x="4283968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0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7696426" y="5557882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2318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İstatistiksel tahmin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Örnekler popülasyon hakkında tahmin ve karar vermek için toplanır.</a:t>
            </a:r>
          </a:p>
          <a:p>
            <a:r>
              <a:rPr lang="tr-TR" dirty="0" smtClean="0"/>
              <a:t>Popülasyondan rassal olarak seçilen örneklemden hesaplanan istatistikle,  popülasyonun uyduğu dağılımın parametre değerlerinin araştırılması da denilebilir.</a:t>
            </a:r>
          </a:p>
          <a:p>
            <a:pPr lvl="1"/>
            <a:r>
              <a:rPr lang="tr-TR" dirty="0" smtClean="0"/>
              <a:t>Popülasyondan n hacimli rasgele örneklem seçilir</a:t>
            </a:r>
          </a:p>
          <a:p>
            <a:pPr lvl="1"/>
            <a:r>
              <a:rPr lang="tr-TR" dirty="0" err="1" smtClean="0"/>
              <a:t>Tahminlenecek</a:t>
            </a:r>
            <a:r>
              <a:rPr lang="tr-TR" dirty="0" smtClean="0"/>
              <a:t> parametre için istatistik hesaplanır</a:t>
            </a:r>
          </a:p>
          <a:p>
            <a:pPr lvl="1"/>
            <a:r>
              <a:rPr lang="tr-TR" dirty="0" smtClean="0"/>
              <a:t>İstatistiğin örneklem dağılımının özelliklerinden yararlanarak parametre değeri tahmin edilir.</a:t>
            </a:r>
          </a:p>
          <a:p>
            <a:r>
              <a:rPr lang="tr-TR" dirty="0" smtClean="0"/>
              <a:t>Belirli bir popülasyondan alınan n adet örneklemin ortalaması popülasyonun nokta tahminidir.  Ana kütle N sayısı çok fazla ise çok değişik sayıda nokta tahmini yapılabilir.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57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Hipotez testleri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/>
          </a:bodyPr>
          <a:lstStyle/>
          <a:p>
            <a:r>
              <a:rPr lang="tr-TR" sz="2800" dirty="0"/>
              <a:t>Olasılık dağılımları </a:t>
            </a:r>
            <a:r>
              <a:rPr lang="tr-TR" sz="2800" dirty="0" smtClean="0"/>
              <a:t>başlığı </a:t>
            </a:r>
            <a:r>
              <a:rPr lang="tr-TR" sz="2800" dirty="0"/>
              <a:t>altında bahsedildiği gibi, istatistik testler </a:t>
            </a:r>
            <a:r>
              <a:rPr lang="tr-TR" sz="2800" b="1" dirty="0"/>
              <a:t>teorik olasılık dağılımları</a:t>
            </a:r>
            <a:r>
              <a:rPr lang="tr-TR" sz="2800" dirty="0"/>
              <a:t>na göre yorumlanırlar. </a:t>
            </a:r>
            <a:endParaRPr lang="tr-TR" sz="2800" dirty="0" smtClean="0"/>
          </a:p>
          <a:p>
            <a:r>
              <a:rPr lang="tr-TR" sz="2800" dirty="0" smtClean="0"/>
              <a:t>Test </a:t>
            </a:r>
            <a:r>
              <a:rPr lang="tr-TR" sz="2800" dirty="0"/>
              <a:t>istatistiğinden elde ettiğimiz değeri teorik dağılımımızın olasılık yoğunluk fonksiyonunun (çan eğrisi) iki veya bir ucu ile </a:t>
            </a:r>
            <a:r>
              <a:rPr lang="tr-TR" sz="2800" dirty="0" smtClean="0"/>
              <a:t>karşılaştırarak </a:t>
            </a:r>
            <a:r>
              <a:rPr lang="tr-TR" sz="2800" b="1" dirty="0"/>
              <a:t>p değerimizi </a:t>
            </a:r>
            <a:r>
              <a:rPr lang="tr-TR" sz="2800" dirty="0"/>
              <a:t>elde ederiz. </a:t>
            </a:r>
            <a:endParaRPr lang="tr-TR" sz="2800" dirty="0" smtClean="0"/>
          </a:p>
          <a:p>
            <a:r>
              <a:rPr lang="tr-TR" sz="2800" dirty="0" smtClean="0"/>
              <a:t>Bilgisayar </a:t>
            </a:r>
            <a:r>
              <a:rPr lang="tr-TR" sz="2800" dirty="0"/>
              <a:t>programları bu değeri otomatik olarak verir. </a:t>
            </a:r>
            <a:endParaRPr lang="tr-TR" sz="2800" dirty="0" smtClean="0"/>
          </a:p>
          <a:p>
            <a:r>
              <a:rPr lang="tr-TR" sz="2800" b="1" i="1" dirty="0" smtClean="0"/>
              <a:t>p </a:t>
            </a:r>
            <a:r>
              <a:rPr lang="tr-TR" sz="2800" b="1" dirty="0"/>
              <a:t>değeri, </a:t>
            </a:r>
            <a:r>
              <a:rPr lang="tr-TR" sz="2800" b="1" dirty="0" smtClean="0"/>
              <a:t>değişkenler arasındaki farklılığın </a:t>
            </a:r>
            <a:r>
              <a:rPr lang="tr-TR" sz="2800" b="1" dirty="0" smtClean="0"/>
              <a:t>şans </a:t>
            </a:r>
            <a:r>
              <a:rPr lang="tr-TR" sz="2800" b="1" dirty="0" smtClean="0"/>
              <a:t>eseri olma olasılığını verir.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860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Veri </a:t>
            </a:r>
            <a:r>
              <a:rPr lang="tr-TR" dirty="0"/>
              <a:t>setimizde kadınlarla erkeklerin boylarını </a:t>
            </a:r>
            <a:r>
              <a:rPr lang="tr-TR" dirty="0" smtClean="0"/>
              <a:t>karşılaştırmak </a:t>
            </a:r>
            <a:r>
              <a:rPr lang="tr-TR" dirty="0"/>
              <a:t>istiyoruz. </a:t>
            </a:r>
            <a:endParaRPr lang="tr-TR" dirty="0" smtClean="0"/>
          </a:p>
          <a:p>
            <a:r>
              <a:rPr lang="tr-TR" dirty="0" smtClean="0"/>
              <a:t>Erkeklerin </a:t>
            </a:r>
            <a:r>
              <a:rPr lang="tr-TR" dirty="0"/>
              <a:t>VEYA kadınların boylarının daha </a:t>
            </a:r>
            <a:r>
              <a:rPr lang="tr-TR" dirty="0" smtClean="0"/>
              <a:t>uzun </a:t>
            </a:r>
            <a:r>
              <a:rPr lang="tr-TR" dirty="0"/>
              <a:t>olabileceğini varsayıyoruz. İ</a:t>
            </a:r>
            <a:r>
              <a:rPr lang="tr-TR" dirty="0" smtClean="0"/>
              <a:t>ki </a:t>
            </a:r>
            <a:r>
              <a:rPr lang="tr-TR" dirty="0"/>
              <a:t>yönlü hipotez </a:t>
            </a:r>
            <a:r>
              <a:rPr lang="tr-TR" dirty="0" smtClean="0"/>
              <a:t>kurmalıyız: </a:t>
            </a:r>
            <a:endParaRPr lang="tr-TR" dirty="0"/>
          </a:p>
          <a:p>
            <a:r>
              <a:rPr lang="tr-TR" i="1" dirty="0"/>
              <a:t>H</a:t>
            </a:r>
            <a:r>
              <a:rPr lang="tr-TR" i="1" baseline="-25000" dirty="0"/>
              <a:t>0</a:t>
            </a:r>
            <a:r>
              <a:rPr lang="tr-TR" i="1" dirty="0"/>
              <a:t>: boy uzunluğu açısından kadınlarla erkekler arasında fark yoktur. </a:t>
            </a:r>
            <a:endParaRPr lang="tr-TR" dirty="0"/>
          </a:p>
          <a:p>
            <a:r>
              <a:rPr lang="tr-TR" i="1" dirty="0"/>
              <a:t>H</a:t>
            </a:r>
            <a:r>
              <a:rPr lang="tr-TR" i="1" baseline="-25000" dirty="0"/>
              <a:t>1</a:t>
            </a:r>
            <a:r>
              <a:rPr lang="tr-TR" i="1" dirty="0"/>
              <a:t>: boy uzunluğu açısından kadınlarla erkekler arasında fark vardır. </a:t>
            </a:r>
            <a:endParaRPr lang="tr-TR" dirty="0"/>
          </a:p>
          <a:p>
            <a:r>
              <a:rPr lang="tr-TR" i="1" dirty="0"/>
              <a:t>“boy” numerik bir değişken. “erkekler” ve “kadınlar” olmak üzere birbirinden bağımsız iki grup var. </a:t>
            </a:r>
            <a:r>
              <a:rPr lang="tr-TR" i="1" dirty="0" smtClean="0"/>
              <a:t> </a:t>
            </a:r>
            <a:endParaRPr lang="tr-TR" i="1" dirty="0"/>
          </a:p>
          <a:p>
            <a:pPr lvl="1"/>
            <a:r>
              <a:rPr lang="tr-TR" i="1" dirty="0" smtClean="0"/>
              <a:t>Bu </a:t>
            </a:r>
            <a:r>
              <a:rPr lang="tr-TR" i="1" dirty="0"/>
              <a:t> </a:t>
            </a:r>
            <a:r>
              <a:rPr lang="tr-TR" i="1" dirty="0" smtClean="0"/>
              <a:t>analiz için uygun test olan </a:t>
            </a:r>
            <a:r>
              <a:rPr lang="tr-TR" i="1" dirty="0" smtClean="0"/>
              <a:t>“bağımsız </a:t>
            </a:r>
            <a:r>
              <a:rPr lang="tr-TR" i="1" dirty="0"/>
              <a:t>örneklerde t testi” </a:t>
            </a:r>
            <a:r>
              <a:rPr lang="tr-TR" i="1" dirty="0" smtClean="0"/>
              <a:t> yaparak çıkan p değerine göre sonucu yorumlayabiliriz. 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287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4572000"/>
          </a:xfrm>
        </p:spPr>
        <p:txBody>
          <a:bodyPr/>
          <a:lstStyle/>
          <a:p>
            <a:r>
              <a:rPr lang="tr-TR" i="1" dirty="0" err="1"/>
              <a:t>Analyze</a:t>
            </a:r>
            <a:r>
              <a:rPr lang="tr-TR" i="1" dirty="0"/>
              <a:t> &gt; </a:t>
            </a:r>
            <a:r>
              <a:rPr lang="tr-TR" i="1" dirty="0" err="1"/>
              <a:t>Compare</a:t>
            </a:r>
            <a:r>
              <a:rPr lang="tr-TR" i="1" dirty="0"/>
              <a:t> </a:t>
            </a:r>
            <a:r>
              <a:rPr lang="tr-TR" i="1" dirty="0" err="1"/>
              <a:t>Means</a:t>
            </a:r>
            <a:r>
              <a:rPr lang="tr-TR" i="1" dirty="0"/>
              <a:t> &gt; </a:t>
            </a:r>
            <a:r>
              <a:rPr lang="tr-TR" i="1" dirty="0" err="1"/>
              <a:t>Independent-Samples</a:t>
            </a:r>
            <a:r>
              <a:rPr lang="tr-TR" i="1" dirty="0"/>
              <a:t> t test [“Test </a:t>
            </a:r>
            <a:r>
              <a:rPr lang="tr-TR" i="1" dirty="0" err="1"/>
              <a:t>variables</a:t>
            </a:r>
            <a:r>
              <a:rPr lang="tr-TR" i="1" dirty="0"/>
              <a:t>” kutusuna “</a:t>
            </a:r>
            <a:r>
              <a:rPr lang="tr-TR" i="1" dirty="0" err="1"/>
              <a:t>height</a:t>
            </a:r>
            <a:r>
              <a:rPr lang="tr-TR" i="1" dirty="0"/>
              <a:t>” değişkenini, “</a:t>
            </a:r>
            <a:r>
              <a:rPr lang="tr-TR" i="1" dirty="0" err="1"/>
              <a:t>Grouping</a:t>
            </a:r>
            <a:r>
              <a:rPr lang="tr-TR" i="1" dirty="0"/>
              <a:t> </a:t>
            </a:r>
            <a:r>
              <a:rPr lang="tr-TR" i="1" dirty="0" err="1"/>
              <a:t>variable</a:t>
            </a:r>
            <a:r>
              <a:rPr lang="tr-TR" i="1" dirty="0"/>
              <a:t>” kutusuna “</a:t>
            </a:r>
            <a:r>
              <a:rPr lang="tr-TR" i="1" dirty="0" err="1"/>
              <a:t>sex</a:t>
            </a:r>
            <a:r>
              <a:rPr lang="tr-TR" i="1" dirty="0"/>
              <a:t>” değişkenini koyalım. “Define </a:t>
            </a:r>
            <a:r>
              <a:rPr lang="tr-TR" i="1" dirty="0" err="1"/>
              <a:t>Groups</a:t>
            </a:r>
            <a:r>
              <a:rPr lang="tr-TR" i="1" dirty="0"/>
              <a:t>” butonunu tıklayıp “</a:t>
            </a:r>
            <a:r>
              <a:rPr lang="tr-TR" i="1" dirty="0" err="1"/>
              <a:t>Group</a:t>
            </a:r>
            <a:r>
              <a:rPr lang="tr-TR" i="1" dirty="0"/>
              <a:t> 1” için 1, “</a:t>
            </a:r>
            <a:r>
              <a:rPr lang="tr-TR" i="1" dirty="0" err="1"/>
              <a:t>Group</a:t>
            </a:r>
            <a:r>
              <a:rPr lang="tr-TR" i="1" dirty="0"/>
              <a:t> 2” için 2 yazalım &gt; </a:t>
            </a:r>
            <a:r>
              <a:rPr lang="tr-TR" i="1" dirty="0" err="1"/>
              <a:t>Continue</a:t>
            </a:r>
            <a:r>
              <a:rPr lang="tr-TR" i="1" dirty="0"/>
              <a:t> &gt; OK. Aşağıdaki çıktıyı elde ederiz: 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8" y="3501008"/>
            <a:ext cx="87942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2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 değerinin yorumlanması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Sağlık </a:t>
            </a:r>
            <a:r>
              <a:rPr lang="tr-TR" dirty="0" smtClean="0"/>
              <a:t>bilimlerindeki çalışmalar </a:t>
            </a:r>
            <a:r>
              <a:rPr lang="tr-TR" dirty="0"/>
              <a:t>için genelde </a:t>
            </a:r>
            <a:r>
              <a:rPr lang="tr-TR" dirty="0" smtClean="0"/>
              <a:t>0,05’ten </a:t>
            </a:r>
            <a:r>
              <a:rPr lang="tr-TR" dirty="0"/>
              <a:t>küçük bir </a:t>
            </a:r>
            <a:r>
              <a:rPr lang="tr-TR" i="1" dirty="0"/>
              <a:t>p </a:t>
            </a:r>
            <a:r>
              <a:rPr lang="tr-TR" dirty="0"/>
              <a:t>değeri anlamlılık için yeterli sayılmaktadır. </a:t>
            </a:r>
            <a:endParaRPr lang="tr-TR" dirty="0" smtClean="0"/>
          </a:p>
          <a:p>
            <a:pPr lvl="1"/>
            <a:r>
              <a:rPr lang="tr-TR" dirty="0" smtClean="0"/>
              <a:t>Yanılma </a:t>
            </a:r>
            <a:r>
              <a:rPr lang="tr-TR" dirty="0"/>
              <a:t>payının çok daha önemli olduğu astronomi gibi bilim dallarında </a:t>
            </a:r>
            <a:r>
              <a:rPr lang="tr-TR" i="1" dirty="0"/>
              <a:t>p </a:t>
            </a:r>
            <a:r>
              <a:rPr lang="tr-TR" dirty="0"/>
              <a:t>değerleri için çok daha küçük sınırlar kullanılmaktadır. </a:t>
            </a:r>
            <a:endParaRPr lang="tr-TR" dirty="0" smtClean="0"/>
          </a:p>
          <a:p>
            <a:pPr lvl="1"/>
            <a:r>
              <a:rPr lang="tr-TR" dirty="0" smtClean="0"/>
              <a:t>Görüldüğü </a:t>
            </a:r>
            <a:r>
              <a:rPr lang="tr-TR" dirty="0"/>
              <a:t>gibi bu sınırın belirlenmesi nispeten </a:t>
            </a:r>
            <a:r>
              <a:rPr lang="tr-TR" b="1" dirty="0" err="1" smtClean="0"/>
              <a:t>subjektiftir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Hata </a:t>
            </a:r>
            <a:r>
              <a:rPr lang="tr-TR" dirty="0"/>
              <a:t>yaptığımızda ciddi sonuçlar </a:t>
            </a:r>
            <a:r>
              <a:rPr lang="tr-TR" dirty="0" smtClean="0"/>
              <a:t>oluşabilecekse </a:t>
            </a:r>
            <a:r>
              <a:rPr lang="tr-TR" dirty="0"/>
              <a:t>p değerini %5 yerine %1 veya binde bir alabiliriz. </a:t>
            </a:r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testimizin </a:t>
            </a:r>
            <a:r>
              <a:rPr lang="tr-TR" b="1" dirty="0"/>
              <a:t>anlamlılık düzeyi </a:t>
            </a:r>
            <a:r>
              <a:rPr lang="tr-TR" dirty="0"/>
              <a:t>deriz ve makalemizde de </a:t>
            </a:r>
            <a:r>
              <a:rPr lang="tr-TR" dirty="0" smtClean="0"/>
              <a:t>‘</a:t>
            </a:r>
            <a:r>
              <a:rPr lang="tr-TR" i="1" dirty="0" smtClean="0"/>
              <a:t>p </a:t>
            </a:r>
            <a:r>
              <a:rPr lang="tr-TR" dirty="0"/>
              <a:t>anlamlılık düzeyi %5 </a:t>
            </a:r>
            <a:r>
              <a:rPr lang="tr-TR" dirty="0" smtClean="0"/>
              <a:t>alınmıştır’ </a:t>
            </a:r>
            <a:r>
              <a:rPr lang="tr-TR" dirty="0"/>
              <a:t>gibi ifade ederiz. </a:t>
            </a:r>
          </a:p>
          <a:p>
            <a:r>
              <a:rPr lang="tr-TR" dirty="0"/>
              <a:t>Verilerimiz normal dağıldığından elde ettiğimiz test istatistiği sonucunu </a:t>
            </a:r>
            <a:r>
              <a:rPr lang="tr-TR" dirty="0" smtClean="0"/>
              <a:t>normal </a:t>
            </a:r>
            <a:r>
              <a:rPr lang="tr-TR" dirty="0"/>
              <a:t>dağılım bilgilerimizi kullanarak yorumlayabiliriz.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5401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98376" y="4942656"/>
            <a:ext cx="8050088" cy="1654696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Standart normal dağılımda verilerin %</a:t>
            </a:r>
            <a:r>
              <a:rPr lang="tr-TR" dirty="0" smtClean="0"/>
              <a:t>1’i </a:t>
            </a:r>
            <a:r>
              <a:rPr lang="tr-TR" dirty="0"/>
              <a:t>2,58 standart sapma </a:t>
            </a:r>
            <a:r>
              <a:rPr lang="tr-TR" dirty="0" smtClean="0"/>
              <a:t>sınırındadır. </a:t>
            </a:r>
          </a:p>
          <a:p>
            <a:r>
              <a:rPr lang="tr-TR" dirty="0" smtClean="0"/>
              <a:t>Bu </a:t>
            </a:r>
            <a:r>
              <a:rPr lang="tr-TR" dirty="0"/>
              <a:t>durumda bizim bulduğumuz </a:t>
            </a:r>
            <a:r>
              <a:rPr lang="tr-TR" dirty="0" smtClean="0"/>
              <a:t>değer </a:t>
            </a:r>
            <a:r>
              <a:rPr lang="tr-TR" dirty="0"/>
              <a:t>%0,1 (</a:t>
            </a:r>
            <a:r>
              <a:rPr lang="tr-TR" dirty="0" smtClean="0"/>
              <a:t>p&lt;0,001) </a:t>
            </a:r>
            <a:r>
              <a:rPr lang="tr-TR" dirty="0"/>
              <a:t>sınırından da </a:t>
            </a:r>
            <a:r>
              <a:rPr lang="tr-TR" dirty="0" smtClean="0"/>
              <a:t>ötededir.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4"/>
          <a:stretch/>
        </p:blipFill>
        <p:spPr bwMode="auto">
          <a:xfrm>
            <a:off x="1534389" y="620688"/>
            <a:ext cx="5629899" cy="374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2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68468"/>
              </p:ext>
            </p:extLst>
          </p:nvPr>
        </p:nvGraphicFramePr>
        <p:xfrm>
          <a:off x="539556" y="188628"/>
          <a:ext cx="8136900" cy="6562593"/>
        </p:xfrm>
        <a:graphic>
          <a:graphicData uri="http://schemas.openxmlformats.org/drawingml/2006/table">
            <a:tbl>
              <a:tblPr/>
              <a:tblGrid>
                <a:gridCol w="738404"/>
                <a:gridCol w="738404"/>
                <a:gridCol w="738404"/>
                <a:gridCol w="738404"/>
                <a:gridCol w="738404"/>
                <a:gridCol w="738404"/>
                <a:gridCol w="738404"/>
                <a:gridCol w="738404"/>
                <a:gridCol w="738404"/>
                <a:gridCol w="745632"/>
                <a:gridCol w="745632"/>
              </a:tblGrid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tr-TR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.0000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.0040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.0080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.0120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.0160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.0199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.0239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.0279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.0319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.0359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.0398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.0438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.0578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.0517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.0557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.0596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.0636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.0675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.0714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.0753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.0793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.0832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.0871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.0910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.0948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.0987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.1026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.1064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.1103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.1141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.1179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.1217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.1255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.1293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.1331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.1368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.1406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.1443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.1480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.1517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.1554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.1591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.1628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.1664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.1700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.1736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.1772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.1808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.1844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.1879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.1915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.1950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.1985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.2019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.2054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.2088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.2123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.2157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.2190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.2224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.2257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.2291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.2224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.2357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.2389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.2422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.2454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.2486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.2517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.2549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.2580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.2611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.2642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.2673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.2704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.2734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.2764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.2794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.2823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.2852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.2881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.2910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.2939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.2967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.2995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.3023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.3051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.3078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.3106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.3133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.3159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.3186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.3212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.3238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.3264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.3289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.3315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.3340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.3365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.3389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.3413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.3438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.3461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.3485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.3531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.3577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.3599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.3621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.3643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.3665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.3686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.3729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.3749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.3770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.3790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.3810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.3830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.3849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.3869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.3888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.3907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.3925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.3944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.3962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.3980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.3997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.4015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.4032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.4049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.4066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.4082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.4099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.4115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.4131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.4147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.4162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.4177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.4192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.4207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.4222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.4236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.4251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.4265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.4292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.4319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.4332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.4345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.4370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.4382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.4394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.4418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.4429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.4441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.4452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.4463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.4474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.4484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.4495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.4505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.4515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.4525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.4535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.4545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.4573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.4582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.4591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.4599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.4616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.4625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.4633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.4641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.4649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.4656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.4671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.4678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.4693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.4699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.4706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.4713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.4719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.4726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.4732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.4738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.4744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.4750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.4756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.4761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.4767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.4772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.4778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.4783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.4788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.4793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.4798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.4803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.4812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.4817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.4821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.4826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.4830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.4834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.4838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.4842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.4846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.4850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.4861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.4868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.4871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.4875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.4878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.4881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.4884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.4887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.4890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.4893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.4896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.4898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.4901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.4904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.4909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.4911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.4913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.4916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.4918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.4920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.4922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.4925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.4927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.4929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.4931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.4932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.4934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.4936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.4938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.4949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.4951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.4952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.4953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.4955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.4956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.4957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.4959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.4964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.4969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.4986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.4989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.4990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.4990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4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 değerinin yorumlanması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tr-TR" dirty="0"/>
                  <a:t>Makalede sadece </a:t>
                </a:r>
                <a:r>
                  <a:rPr lang="tr-TR" i="1" dirty="0"/>
                  <a:t>p </a:t>
                </a:r>
                <a:r>
                  <a:rPr lang="tr-TR" dirty="0"/>
                  <a:t>anlamlılık düzeyini </a:t>
                </a:r>
                <a:r>
                  <a:rPr lang="tr-TR" dirty="0" smtClean="0"/>
                  <a:t>(örneğin  p&lt;0,05</a:t>
                </a:r>
                <a:r>
                  <a:rPr lang="tr-TR" dirty="0"/>
                  <a:t>) vermek yerine tam olarak p değerini vermek okuyucu için daha bilgilendirici olacaktır. </a:t>
                </a:r>
                <a:endParaRPr lang="tr-TR" dirty="0" smtClean="0"/>
              </a:p>
              <a:p>
                <a:r>
                  <a:rPr lang="tr-TR" dirty="0" smtClean="0"/>
                  <a:t>P değeri belirlediğimiz anlamlılık düzeyinden küçükse fark bulunmuştur.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 smtClean="0"/>
                  <a:t> reddedilir. </a:t>
                </a:r>
              </a:p>
              <a:p>
                <a:r>
                  <a:rPr lang="tr-TR" dirty="0"/>
                  <a:t>P değeri belirlediğimiz anlamlılık düzeyinden </a:t>
                </a:r>
                <a:r>
                  <a:rPr lang="tr-TR" dirty="0" smtClean="0"/>
                  <a:t>büyükse </a:t>
                </a:r>
                <a:r>
                  <a:rPr lang="tr-TR" dirty="0"/>
                  <a:t>fark </a:t>
                </a:r>
                <a:r>
                  <a:rPr lang="tr-TR" dirty="0" smtClean="0"/>
                  <a:t>yoktur.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tr-TR" b="1" i="1">
                            <a:solidFill>
                              <a:schemeClr val="accent1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kabul edilir.  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5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" y="3242701"/>
            <a:ext cx="9043671" cy="16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0" y="836712"/>
            <a:ext cx="763354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7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1" y="1124744"/>
            <a:ext cx="763354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" y="3383458"/>
            <a:ext cx="9061024" cy="170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40" y="1196752"/>
            <a:ext cx="767577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0" y="3834351"/>
            <a:ext cx="8914625" cy="161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4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İstatistiksel tahmin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N</a:t>
            </a:r>
            <a:r>
              <a:rPr lang="tr-TR" dirty="0" smtClean="0"/>
              <a:t>okta tahmini aynı popülasyondan alınan N sayıda farklı örneklemden yakın sonuçlar alınıyorsa güvenilirdir. Gerçekte bu çok mümkün olmaz.</a:t>
            </a:r>
          </a:p>
          <a:p>
            <a:r>
              <a:rPr lang="tr-TR" dirty="0" smtClean="0"/>
              <a:t>Güvenirliği somut bir şekilde ortaya koymak için Güven Aralığı kavramı geliştirilmiştir.</a:t>
            </a:r>
          </a:p>
          <a:p>
            <a:r>
              <a:rPr lang="tr-TR" dirty="0" smtClean="0"/>
              <a:t>Tahmin edilecek parametrenin içinde yer alabileceği simetrik bir aralığın önceden belirlenmiş olasılıkta alt ve üst sınırının belirlenmesi gerekir.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07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Kaynak</a:t>
            </a:r>
            <a:endParaRPr lang="tr-TR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Aktürk Z, Acemoğlu H. Sağlık Çalışanları İçin Araştırma ve Pratik İstatistik. Anadolu Ofset: İstanbul, 2011.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000" dirty="0" smtClean="0"/>
              <a:t>Prof. Dr. Kemal Turhan. </a:t>
            </a:r>
            <a:r>
              <a:rPr lang="tr-TR" sz="2000" dirty="0" err="1" smtClean="0"/>
              <a:t>Biyoistatistik</a:t>
            </a:r>
            <a:r>
              <a:rPr lang="tr-TR" sz="2000" dirty="0" smtClean="0"/>
              <a:t> </a:t>
            </a:r>
            <a:r>
              <a:rPr lang="tr-TR" sz="2000" dirty="0" err="1" smtClean="0"/>
              <a:t>ppt</a:t>
            </a:r>
            <a:r>
              <a:rPr lang="tr-TR" sz="2000" dirty="0" smtClean="0"/>
              <a:t>. </a:t>
            </a:r>
            <a:r>
              <a:rPr lang="tr-TR" sz="2000" smtClean="0"/>
              <a:t>Sunumu.</a:t>
            </a:r>
            <a:endParaRPr lang="tr-TR" sz="2000" dirty="0" smtClean="0"/>
          </a:p>
          <a:p>
            <a:pPr marL="514350" indent="-514350">
              <a:buFont typeface="+mj-lt"/>
              <a:buAutoNum type="arabicPeriod"/>
            </a:pP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5516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 aralığı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Popülasyona ait bir parametrenin örneklem istatistiği kullanılarak tahmin edilmesine </a:t>
            </a:r>
            <a:r>
              <a:rPr lang="tr-TR" sz="2800" b="1" dirty="0" smtClean="0">
                <a:solidFill>
                  <a:schemeClr val="accent1"/>
                </a:solidFill>
              </a:rPr>
              <a:t>nokta tahmini </a:t>
            </a:r>
            <a:r>
              <a:rPr lang="tr-TR" dirty="0" smtClean="0"/>
              <a:t>denir.</a:t>
            </a:r>
          </a:p>
          <a:p>
            <a:r>
              <a:rPr lang="tr-TR" dirty="0" smtClean="0"/>
              <a:t>Nokta tahminimizin isabet derecesini çoğu zaman kesin olarak bilemeyiz.</a:t>
            </a:r>
          </a:p>
          <a:p>
            <a:r>
              <a:rPr lang="tr-TR" dirty="0" smtClean="0"/>
              <a:t>Dolayısıyla yaptığımız tahminin ne kadar güvenli olduğunun ölçüsüne ihtiyaç duyarız.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grpSp>
        <p:nvGrpSpPr>
          <p:cNvPr id="10" name="Grup 9"/>
          <p:cNvGrpSpPr/>
          <p:nvPr/>
        </p:nvGrpSpPr>
        <p:grpSpPr>
          <a:xfrm>
            <a:off x="910912" y="4753791"/>
            <a:ext cx="7261488" cy="1627537"/>
            <a:chOff x="910912" y="3223390"/>
            <a:chExt cx="7261488" cy="1627537"/>
          </a:xfrm>
        </p:grpSpPr>
        <p:pic>
          <p:nvPicPr>
            <p:cNvPr id="7" name="Resim 6" descr="Ekran Kırpma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429000"/>
              <a:ext cx="3409863" cy="1421927"/>
            </a:xfrm>
            <a:prstGeom prst="rect">
              <a:avLst/>
            </a:prstGeom>
          </p:spPr>
        </p:pic>
        <p:sp>
          <p:nvSpPr>
            <p:cNvPr id="8" name="Satır Belirtme Çizgisi 1 7"/>
            <p:cNvSpPr/>
            <p:nvPr/>
          </p:nvSpPr>
          <p:spPr>
            <a:xfrm>
              <a:off x="6516216" y="3223390"/>
              <a:ext cx="1656184" cy="926987"/>
            </a:xfrm>
            <a:prstGeom prst="borderCallout1">
              <a:avLst>
                <a:gd name="adj1" fmla="val 18750"/>
                <a:gd name="adj2" fmla="val -8333"/>
                <a:gd name="adj3" fmla="val 87739"/>
                <a:gd name="adj4" fmla="val -505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Popülasyon Ortalaması</a:t>
              </a:r>
              <a:endParaRPr lang="tr-TR" dirty="0"/>
            </a:p>
          </p:txBody>
        </p:sp>
        <p:sp>
          <p:nvSpPr>
            <p:cNvPr id="9" name="Satır Belirtme Çizgisi 1 8"/>
            <p:cNvSpPr/>
            <p:nvPr/>
          </p:nvSpPr>
          <p:spPr>
            <a:xfrm>
              <a:off x="910912" y="3365374"/>
              <a:ext cx="1656184" cy="926987"/>
            </a:xfrm>
            <a:prstGeom prst="borderCallout1">
              <a:avLst>
                <a:gd name="adj1" fmla="val 23523"/>
                <a:gd name="adj2" fmla="val 103871"/>
                <a:gd name="adj3" fmla="val 70238"/>
                <a:gd name="adj4" fmla="val 1266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Örneklem Ortalaması</a:t>
              </a:r>
            </a:p>
            <a:p>
              <a:pPr algn="ctr"/>
              <a:r>
                <a:rPr lang="tr-TR" dirty="0" smtClean="0"/>
                <a:t>Nokta Tahmini 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14726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Güven aralığı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Yaptığımız tahmin bir hata payı da içerir.  Bunu etkileyen üç önemli unsur vardır.</a:t>
            </a:r>
          </a:p>
          <a:p>
            <a:pPr lvl="1"/>
            <a:r>
              <a:rPr lang="tr-TR" dirty="0" smtClean="0"/>
              <a:t>Değerlendirmemizde ihtiyaç duyacağımız güven seviyesi nedir?</a:t>
            </a:r>
          </a:p>
          <a:p>
            <a:pPr lvl="1"/>
            <a:r>
              <a:rPr lang="tr-TR" dirty="0" smtClean="0"/>
              <a:t>Popülasyonun standart sapması</a:t>
            </a:r>
          </a:p>
          <a:p>
            <a:pPr lvl="1"/>
            <a:r>
              <a:rPr lang="tr-TR" dirty="0" smtClean="0"/>
              <a:t>Örneklem sayısı</a:t>
            </a:r>
          </a:p>
          <a:p>
            <a:r>
              <a:rPr lang="tr-TR" dirty="0" smtClean="0"/>
              <a:t>Hata payını eklemek için seçtiğimiz güven aralığına göre Z tablosundan yararlanarak bunu gösterebiliriz.</a:t>
            </a:r>
          </a:p>
          <a:p>
            <a:r>
              <a:rPr lang="tr-TR" dirty="0" smtClean="0"/>
              <a:t>Böylece hata olasılığımızı da dağılımın teorik özelliklerinden yararlanarak ifade edebiliriz.</a:t>
            </a:r>
          </a:p>
          <a:p>
            <a:endParaRPr lang="tr-TR" dirty="0"/>
          </a:p>
        </p:txBody>
      </p:sp>
      <p:pic>
        <p:nvPicPr>
          <p:cNvPr id="4" name="Resim 3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r="5069"/>
          <a:stretch/>
        </p:blipFill>
        <p:spPr>
          <a:xfrm>
            <a:off x="4842864" y="3284984"/>
            <a:ext cx="41216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 TABLOSU VE GÜVEN ARALIĞI</a:t>
            </a:r>
            <a:endParaRPr lang="tr-TR" dirty="0"/>
          </a:p>
        </p:txBody>
      </p:sp>
      <p:pic>
        <p:nvPicPr>
          <p:cNvPr id="6" name="İçerik Yer Tutucusu 5" descr="Ekran Kırpma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8710"/>
            <a:ext cx="4946819" cy="3312368"/>
          </a:xfrm>
        </p:spPr>
      </p:pic>
      <p:cxnSp>
        <p:nvCxnSpPr>
          <p:cNvPr id="8" name="Dirsek Bağlayıcısı 7"/>
          <p:cNvCxnSpPr/>
          <p:nvPr/>
        </p:nvCxnSpPr>
        <p:spPr>
          <a:xfrm>
            <a:off x="4211960" y="4941168"/>
            <a:ext cx="1800200" cy="432048"/>
          </a:xfrm>
          <a:prstGeom prst="bentConnector3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8774"/>
              </p:ext>
            </p:extLst>
          </p:nvPr>
        </p:nvGraphicFramePr>
        <p:xfrm>
          <a:off x="5938385" y="3194115"/>
          <a:ext cx="1657951" cy="2467133"/>
        </p:xfrm>
        <a:graphic>
          <a:graphicData uri="http://schemas.openxmlformats.org/drawingml/2006/table">
            <a:tbl>
              <a:tblPr/>
              <a:tblGrid>
                <a:gridCol w="329769"/>
                <a:gridCol w="824664"/>
                <a:gridCol w="503518"/>
              </a:tblGrid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Z</a:t>
                      </a:r>
                      <a:endParaRPr lang="tr-TR" sz="1200" b="1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.07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.3554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.3577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.3770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.3790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.3962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.3980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.4131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.4147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.4279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.4292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.4406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.4418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.4515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.4525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.4616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.4686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>
                          <a:effectLst/>
                          <a:latin typeface="Arial" pitchFamily="34" charset="0"/>
                          <a:cs typeface="Arial" pitchFamily="34" charset="0"/>
                        </a:rPr>
                        <a:t>.4693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.4750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.4756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773">
                <a:tc>
                  <a:txBody>
                    <a:bodyPr/>
                    <a:lstStyle/>
                    <a:p>
                      <a:pPr algn="ctr"/>
                      <a:r>
                        <a:rPr lang="tr-TR" sz="11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.4803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.4808</a:t>
                      </a:r>
                    </a:p>
                  </a:txBody>
                  <a:tcPr marL="31750" marR="31750" marT="15875" marB="1587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7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772400" cy="778098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6264696" cy="4572000"/>
          </a:xfrm>
          <a:noFill/>
        </p:spPr>
        <p:txBody>
          <a:bodyPr>
            <a:normAutofit/>
          </a:bodyPr>
          <a:lstStyle/>
          <a:p>
            <a:r>
              <a:rPr lang="tr-TR" sz="2400" dirty="0" smtClean="0"/>
              <a:t>Standart sapması 100 olarak bilinen 25 diyabet hastasının örneklem kan şekeri ortalaması 520 olarak bulunmuştur.  %95 güven aralığına göre ortalamayı ifade ediniz.</a:t>
            </a:r>
          </a:p>
          <a:p>
            <a:r>
              <a:rPr lang="tr-TR" sz="2400" dirty="0" smtClean="0"/>
              <a:t>Hesaplama sonucu diyebiliriz ki %95 güvenle ve %5 hata payı ile hastaların kan şekeri değeri 480.8 ile 559.2 arasında değişmektedir diyebiliriz.</a:t>
            </a:r>
            <a:endParaRPr lang="tr-TR" sz="2400" dirty="0"/>
          </a:p>
        </p:txBody>
      </p:sp>
      <p:pic>
        <p:nvPicPr>
          <p:cNvPr id="6" name="Resim 5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8061" r="6117" b="8786"/>
          <a:stretch/>
        </p:blipFill>
        <p:spPr>
          <a:xfrm>
            <a:off x="4579788" y="4043791"/>
            <a:ext cx="4312692" cy="2265529"/>
          </a:xfrm>
          <a:prstGeom prst="rect">
            <a:avLst/>
          </a:prstGeom>
        </p:spPr>
      </p:pic>
      <p:pic>
        <p:nvPicPr>
          <p:cNvPr id="7" name="İçerik Yer Tutucusu 5" descr="Ekran Kırpma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34144" r="9989" b="4457"/>
          <a:stretch/>
        </p:blipFill>
        <p:spPr>
          <a:xfrm>
            <a:off x="395536" y="4470875"/>
            <a:ext cx="3672408" cy="2033752"/>
          </a:xfrm>
        </p:spPr>
      </p:pic>
    </p:spTree>
    <p:extLst>
      <p:ext uri="{BB962C8B-B14F-4D97-AF65-F5344CB8AC3E}">
        <p14:creationId xmlns:p14="http://schemas.microsoft.com/office/powerpoint/2010/main" val="4368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/>
              <a:t>Standart sapması </a:t>
            </a:r>
            <a:r>
              <a:rPr lang="tr-TR" sz="2800" dirty="0" smtClean="0"/>
              <a:t>4 </a:t>
            </a:r>
            <a:r>
              <a:rPr lang="tr-TR" sz="2800" dirty="0"/>
              <a:t>olarak bilinen </a:t>
            </a:r>
            <a:r>
              <a:rPr lang="tr-TR" sz="2800" dirty="0" smtClean="0"/>
              <a:t>100 kişinin </a:t>
            </a:r>
            <a:r>
              <a:rPr lang="tr-TR" sz="2800" dirty="0" err="1" smtClean="0"/>
              <a:t>Hb</a:t>
            </a:r>
            <a:r>
              <a:rPr lang="tr-TR" sz="2800" dirty="0" smtClean="0"/>
              <a:t> değeri ortalaması 13,6 </a:t>
            </a:r>
            <a:r>
              <a:rPr lang="tr-TR" sz="2800" dirty="0"/>
              <a:t>olarak bulunmuştur.  %95 güven aralığına göre ortalamayı ifade ediniz.</a:t>
            </a:r>
          </a:p>
          <a:p>
            <a:endParaRPr lang="en-US" dirty="0"/>
          </a:p>
        </p:txBody>
      </p:sp>
      <p:pic>
        <p:nvPicPr>
          <p:cNvPr id="4" name="İçerik Yer Tutucusu 5" descr="Ekran Kırpma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34144" r="9989" b="4457"/>
          <a:stretch/>
        </p:blipFill>
        <p:spPr>
          <a:xfrm>
            <a:off x="1259632" y="3725030"/>
            <a:ext cx="4536504" cy="2512282"/>
          </a:xfrm>
          <a:prstGeom prst="rect">
            <a:avLst/>
          </a:prstGeom>
        </p:spPr>
      </p:pic>
      <p:pic>
        <p:nvPicPr>
          <p:cNvPr id="5" name="Resim 4" descr="Ekran Kırpm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t="8061" r="6117" b="57534"/>
          <a:stretch/>
        </p:blipFill>
        <p:spPr>
          <a:xfrm>
            <a:off x="6156176" y="3787764"/>
            <a:ext cx="2318259" cy="9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/>
              <a:t>Standart sapması </a:t>
            </a:r>
            <a:r>
              <a:rPr lang="tr-TR" sz="2400" dirty="0" smtClean="0"/>
              <a:t>1,5 </a:t>
            </a:r>
            <a:r>
              <a:rPr lang="tr-TR" sz="2400" dirty="0"/>
              <a:t>olarak bilinen </a:t>
            </a:r>
            <a:r>
              <a:rPr lang="tr-TR" sz="2400" dirty="0" smtClean="0"/>
              <a:t>225 </a:t>
            </a:r>
            <a:r>
              <a:rPr lang="tr-TR" sz="2400" dirty="0"/>
              <a:t>kişinin </a:t>
            </a:r>
            <a:r>
              <a:rPr lang="tr-TR" sz="2400" dirty="0" smtClean="0"/>
              <a:t>HbA1C </a:t>
            </a:r>
            <a:r>
              <a:rPr lang="tr-TR" sz="2400" dirty="0"/>
              <a:t>değeri ortalaması </a:t>
            </a:r>
            <a:r>
              <a:rPr lang="tr-TR" sz="2400" dirty="0" smtClean="0"/>
              <a:t>4,6 </a:t>
            </a:r>
            <a:r>
              <a:rPr lang="tr-TR" sz="2400" dirty="0"/>
              <a:t>olarak bulunmuştur.  </a:t>
            </a:r>
            <a:r>
              <a:rPr lang="tr-TR" sz="2400" dirty="0" smtClean="0"/>
              <a:t>%39 </a:t>
            </a:r>
            <a:r>
              <a:rPr lang="tr-TR" sz="2400" dirty="0"/>
              <a:t>güven aralığına göre ortalamayı ifade ediniz.</a:t>
            </a:r>
            <a:endParaRPr lang="en-US" dirty="0"/>
          </a:p>
        </p:txBody>
      </p:sp>
      <p:pic>
        <p:nvPicPr>
          <p:cNvPr id="5" name="Resi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56" b="61941"/>
          <a:stretch/>
        </p:blipFill>
        <p:spPr bwMode="auto">
          <a:xfrm>
            <a:off x="5859562" y="3429000"/>
            <a:ext cx="3024336" cy="29358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up 5"/>
          <p:cNvGrpSpPr/>
          <p:nvPr/>
        </p:nvGrpSpPr>
        <p:grpSpPr>
          <a:xfrm>
            <a:off x="251520" y="4252620"/>
            <a:ext cx="5112567" cy="2076059"/>
            <a:chOff x="1137671" y="3240639"/>
            <a:chExt cx="6530671" cy="2076059"/>
          </a:xfrm>
        </p:grpSpPr>
        <p:sp>
          <p:nvSpPr>
            <p:cNvPr id="7" name="Freeform 34"/>
            <p:cNvSpPr>
              <a:spLocks/>
            </p:cNvSpPr>
            <p:nvPr/>
          </p:nvSpPr>
          <p:spPr bwMode="auto">
            <a:xfrm>
              <a:off x="1137671" y="3240639"/>
              <a:ext cx="6530671" cy="2047527"/>
            </a:xfrm>
            <a:custGeom>
              <a:avLst/>
              <a:gdLst>
                <a:gd name="T0" fmla="*/ 269 w 17885"/>
                <a:gd name="T1" fmla="*/ 9053 h 9062"/>
                <a:gd name="T2" fmla="*/ 628 w 17885"/>
                <a:gd name="T3" fmla="*/ 9036 h 9062"/>
                <a:gd name="T4" fmla="*/ 987 w 17885"/>
                <a:gd name="T5" fmla="*/ 9011 h 9062"/>
                <a:gd name="T6" fmla="*/ 1348 w 17885"/>
                <a:gd name="T7" fmla="*/ 8972 h 9062"/>
                <a:gd name="T8" fmla="*/ 1707 w 17885"/>
                <a:gd name="T9" fmla="*/ 8918 h 9062"/>
                <a:gd name="T10" fmla="*/ 2067 w 17885"/>
                <a:gd name="T11" fmla="*/ 8842 h 9062"/>
                <a:gd name="T12" fmla="*/ 2426 w 17885"/>
                <a:gd name="T13" fmla="*/ 8734 h 9062"/>
                <a:gd name="T14" fmla="*/ 2786 w 17885"/>
                <a:gd name="T15" fmla="*/ 8589 h 9062"/>
                <a:gd name="T16" fmla="*/ 3145 w 17885"/>
                <a:gd name="T17" fmla="*/ 8399 h 9062"/>
                <a:gd name="T18" fmla="*/ 3504 w 17885"/>
                <a:gd name="T19" fmla="*/ 8152 h 9062"/>
                <a:gd name="T20" fmla="*/ 3864 w 17885"/>
                <a:gd name="T21" fmla="*/ 7840 h 9062"/>
                <a:gd name="T22" fmla="*/ 4223 w 17885"/>
                <a:gd name="T23" fmla="*/ 7456 h 9062"/>
                <a:gd name="T24" fmla="*/ 4583 w 17885"/>
                <a:gd name="T25" fmla="*/ 6995 h 9062"/>
                <a:gd name="T26" fmla="*/ 4942 w 17885"/>
                <a:gd name="T27" fmla="*/ 6454 h 9062"/>
                <a:gd name="T28" fmla="*/ 5301 w 17885"/>
                <a:gd name="T29" fmla="*/ 5838 h 9062"/>
                <a:gd name="T30" fmla="*/ 5662 w 17885"/>
                <a:gd name="T31" fmla="*/ 5155 h 9062"/>
                <a:gd name="T32" fmla="*/ 6021 w 17885"/>
                <a:gd name="T33" fmla="*/ 4420 h 9062"/>
                <a:gd name="T34" fmla="*/ 6381 w 17885"/>
                <a:gd name="T35" fmla="*/ 3655 h 9062"/>
                <a:gd name="T36" fmla="*/ 6740 w 17885"/>
                <a:gd name="T37" fmla="*/ 2888 h 9062"/>
                <a:gd name="T38" fmla="*/ 7100 w 17885"/>
                <a:gd name="T39" fmla="*/ 2149 h 9062"/>
                <a:gd name="T40" fmla="*/ 7459 w 17885"/>
                <a:gd name="T41" fmla="*/ 1472 h 9062"/>
                <a:gd name="T42" fmla="*/ 7818 w 17885"/>
                <a:gd name="T43" fmla="*/ 893 h 9062"/>
                <a:gd name="T44" fmla="*/ 8178 w 17885"/>
                <a:gd name="T45" fmla="*/ 438 h 9062"/>
                <a:gd name="T46" fmla="*/ 8537 w 17885"/>
                <a:gd name="T47" fmla="*/ 137 h 9062"/>
                <a:gd name="T48" fmla="*/ 8898 w 17885"/>
                <a:gd name="T49" fmla="*/ 5 h 9062"/>
                <a:gd name="T50" fmla="*/ 9256 w 17885"/>
                <a:gd name="T51" fmla="*/ 49 h 9062"/>
                <a:gd name="T52" fmla="*/ 9615 w 17885"/>
                <a:gd name="T53" fmla="*/ 268 h 9062"/>
                <a:gd name="T54" fmla="*/ 9976 w 17885"/>
                <a:gd name="T55" fmla="*/ 648 h 9062"/>
                <a:gd name="T56" fmla="*/ 10335 w 17885"/>
                <a:gd name="T57" fmla="*/ 1168 h 9062"/>
                <a:gd name="T58" fmla="*/ 10695 w 17885"/>
                <a:gd name="T59" fmla="*/ 1801 h 9062"/>
                <a:gd name="T60" fmla="*/ 11054 w 17885"/>
                <a:gd name="T61" fmla="*/ 2513 h 9062"/>
                <a:gd name="T62" fmla="*/ 11414 w 17885"/>
                <a:gd name="T63" fmla="*/ 3270 h 9062"/>
                <a:gd name="T64" fmla="*/ 11773 w 17885"/>
                <a:gd name="T65" fmla="*/ 4040 h 9062"/>
                <a:gd name="T66" fmla="*/ 12132 w 17885"/>
                <a:gd name="T67" fmla="*/ 4793 h 9062"/>
                <a:gd name="T68" fmla="*/ 12492 w 17885"/>
                <a:gd name="T69" fmla="*/ 5504 h 9062"/>
                <a:gd name="T70" fmla="*/ 12851 w 17885"/>
                <a:gd name="T71" fmla="*/ 6155 h 9062"/>
                <a:gd name="T72" fmla="*/ 13212 w 17885"/>
                <a:gd name="T73" fmla="*/ 6734 h 9062"/>
                <a:gd name="T74" fmla="*/ 13571 w 17885"/>
                <a:gd name="T75" fmla="*/ 7236 h 9062"/>
                <a:gd name="T76" fmla="*/ 13931 w 17885"/>
                <a:gd name="T77" fmla="*/ 7658 h 9062"/>
                <a:gd name="T78" fmla="*/ 14290 w 17885"/>
                <a:gd name="T79" fmla="*/ 8005 h 9062"/>
                <a:gd name="T80" fmla="*/ 14649 w 17885"/>
                <a:gd name="T81" fmla="*/ 8283 h 9062"/>
                <a:gd name="T82" fmla="*/ 15009 w 17885"/>
                <a:gd name="T83" fmla="*/ 8501 h 9062"/>
                <a:gd name="T84" fmla="*/ 15368 w 17885"/>
                <a:gd name="T85" fmla="*/ 8667 h 9062"/>
                <a:gd name="T86" fmla="*/ 15728 w 17885"/>
                <a:gd name="T87" fmla="*/ 8793 h 9062"/>
                <a:gd name="T88" fmla="*/ 16087 w 17885"/>
                <a:gd name="T89" fmla="*/ 8883 h 9062"/>
                <a:gd name="T90" fmla="*/ 16446 w 17885"/>
                <a:gd name="T91" fmla="*/ 8948 h 9062"/>
                <a:gd name="T92" fmla="*/ 16806 w 17885"/>
                <a:gd name="T93" fmla="*/ 8993 h 9062"/>
                <a:gd name="T94" fmla="*/ 17165 w 17885"/>
                <a:gd name="T95" fmla="*/ 9024 h 9062"/>
                <a:gd name="T96" fmla="*/ 17526 w 17885"/>
                <a:gd name="T97" fmla="*/ 9046 h 9062"/>
                <a:gd name="T98" fmla="*/ 17885 w 17885"/>
                <a:gd name="T99" fmla="*/ 9059 h 9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85" h="9062">
                  <a:moveTo>
                    <a:pt x="0" y="9062"/>
                  </a:moveTo>
                  <a:lnTo>
                    <a:pt x="89" y="9059"/>
                  </a:lnTo>
                  <a:lnTo>
                    <a:pt x="179" y="9057"/>
                  </a:lnTo>
                  <a:lnTo>
                    <a:pt x="269" y="9053"/>
                  </a:lnTo>
                  <a:lnTo>
                    <a:pt x="359" y="9050"/>
                  </a:lnTo>
                  <a:lnTo>
                    <a:pt x="448" y="9046"/>
                  </a:lnTo>
                  <a:lnTo>
                    <a:pt x="539" y="9041"/>
                  </a:lnTo>
                  <a:lnTo>
                    <a:pt x="628" y="9036"/>
                  </a:lnTo>
                  <a:lnTo>
                    <a:pt x="718" y="9031"/>
                  </a:lnTo>
                  <a:lnTo>
                    <a:pt x="809" y="9024"/>
                  </a:lnTo>
                  <a:lnTo>
                    <a:pt x="898" y="9018"/>
                  </a:lnTo>
                  <a:lnTo>
                    <a:pt x="987" y="9011"/>
                  </a:lnTo>
                  <a:lnTo>
                    <a:pt x="1078" y="9002"/>
                  </a:lnTo>
                  <a:lnTo>
                    <a:pt x="1167" y="8993"/>
                  </a:lnTo>
                  <a:lnTo>
                    <a:pt x="1257" y="8984"/>
                  </a:lnTo>
                  <a:lnTo>
                    <a:pt x="1348" y="8972"/>
                  </a:lnTo>
                  <a:lnTo>
                    <a:pt x="1437" y="8961"/>
                  </a:lnTo>
                  <a:lnTo>
                    <a:pt x="1528" y="8948"/>
                  </a:lnTo>
                  <a:lnTo>
                    <a:pt x="1617" y="8934"/>
                  </a:lnTo>
                  <a:lnTo>
                    <a:pt x="1707" y="8918"/>
                  </a:lnTo>
                  <a:lnTo>
                    <a:pt x="1797" y="8901"/>
                  </a:lnTo>
                  <a:lnTo>
                    <a:pt x="1887" y="8883"/>
                  </a:lnTo>
                  <a:lnTo>
                    <a:pt x="1976" y="8862"/>
                  </a:lnTo>
                  <a:lnTo>
                    <a:pt x="2067" y="8842"/>
                  </a:lnTo>
                  <a:lnTo>
                    <a:pt x="2156" y="8817"/>
                  </a:lnTo>
                  <a:lnTo>
                    <a:pt x="2246" y="8793"/>
                  </a:lnTo>
                  <a:lnTo>
                    <a:pt x="2336" y="8764"/>
                  </a:lnTo>
                  <a:lnTo>
                    <a:pt x="2426" y="8734"/>
                  </a:lnTo>
                  <a:lnTo>
                    <a:pt x="2515" y="8702"/>
                  </a:lnTo>
                  <a:lnTo>
                    <a:pt x="2606" y="8667"/>
                  </a:lnTo>
                  <a:lnTo>
                    <a:pt x="2695" y="8630"/>
                  </a:lnTo>
                  <a:lnTo>
                    <a:pt x="2786" y="8589"/>
                  </a:lnTo>
                  <a:lnTo>
                    <a:pt x="2875" y="8547"/>
                  </a:lnTo>
                  <a:lnTo>
                    <a:pt x="2965" y="8501"/>
                  </a:lnTo>
                  <a:lnTo>
                    <a:pt x="3056" y="8451"/>
                  </a:lnTo>
                  <a:lnTo>
                    <a:pt x="3145" y="8399"/>
                  </a:lnTo>
                  <a:lnTo>
                    <a:pt x="3234" y="8342"/>
                  </a:lnTo>
                  <a:lnTo>
                    <a:pt x="3325" y="8283"/>
                  </a:lnTo>
                  <a:lnTo>
                    <a:pt x="3415" y="8219"/>
                  </a:lnTo>
                  <a:lnTo>
                    <a:pt x="3504" y="8152"/>
                  </a:lnTo>
                  <a:lnTo>
                    <a:pt x="3595" y="8081"/>
                  </a:lnTo>
                  <a:lnTo>
                    <a:pt x="3684" y="8005"/>
                  </a:lnTo>
                  <a:lnTo>
                    <a:pt x="3774" y="7924"/>
                  </a:lnTo>
                  <a:lnTo>
                    <a:pt x="3864" y="7840"/>
                  </a:lnTo>
                  <a:lnTo>
                    <a:pt x="3954" y="7751"/>
                  </a:lnTo>
                  <a:lnTo>
                    <a:pt x="4043" y="7658"/>
                  </a:lnTo>
                  <a:lnTo>
                    <a:pt x="4134" y="7559"/>
                  </a:lnTo>
                  <a:lnTo>
                    <a:pt x="4223" y="7456"/>
                  </a:lnTo>
                  <a:lnTo>
                    <a:pt x="4314" y="7348"/>
                  </a:lnTo>
                  <a:lnTo>
                    <a:pt x="4403" y="7236"/>
                  </a:lnTo>
                  <a:lnTo>
                    <a:pt x="4493" y="7118"/>
                  </a:lnTo>
                  <a:lnTo>
                    <a:pt x="4583" y="6995"/>
                  </a:lnTo>
                  <a:lnTo>
                    <a:pt x="4673" y="6867"/>
                  </a:lnTo>
                  <a:lnTo>
                    <a:pt x="4762" y="6734"/>
                  </a:lnTo>
                  <a:lnTo>
                    <a:pt x="4853" y="6597"/>
                  </a:lnTo>
                  <a:lnTo>
                    <a:pt x="4942" y="6454"/>
                  </a:lnTo>
                  <a:lnTo>
                    <a:pt x="5032" y="6307"/>
                  </a:lnTo>
                  <a:lnTo>
                    <a:pt x="5123" y="6155"/>
                  </a:lnTo>
                  <a:lnTo>
                    <a:pt x="5212" y="5999"/>
                  </a:lnTo>
                  <a:lnTo>
                    <a:pt x="5301" y="5838"/>
                  </a:lnTo>
                  <a:lnTo>
                    <a:pt x="5392" y="5673"/>
                  </a:lnTo>
                  <a:lnTo>
                    <a:pt x="5482" y="5504"/>
                  </a:lnTo>
                  <a:lnTo>
                    <a:pt x="5572" y="5331"/>
                  </a:lnTo>
                  <a:lnTo>
                    <a:pt x="5662" y="5155"/>
                  </a:lnTo>
                  <a:lnTo>
                    <a:pt x="5751" y="4975"/>
                  </a:lnTo>
                  <a:lnTo>
                    <a:pt x="5842" y="4793"/>
                  </a:lnTo>
                  <a:lnTo>
                    <a:pt x="5931" y="4608"/>
                  </a:lnTo>
                  <a:lnTo>
                    <a:pt x="6021" y="4420"/>
                  </a:lnTo>
                  <a:lnTo>
                    <a:pt x="6111" y="4231"/>
                  </a:lnTo>
                  <a:lnTo>
                    <a:pt x="6201" y="4040"/>
                  </a:lnTo>
                  <a:lnTo>
                    <a:pt x="6290" y="3848"/>
                  </a:lnTo>
                  <a:lnTo>
                    <a:pt x="6381" y="3655"/>
                  </a:lnTo>
                  <a:lnTo>
                    <a:pt x="6470" y="3462"/>
                  </a:lnTo>
                  <a:lnTo>
                    <a:pt x="6560" y="3270"/>
                  </a:lnTo>
                  <a:lnTo>
                    <a:pt x="6650" y="3078"/>
                  </a:lnTo>
                  <a:lnTo>
                    <a:pt x="6740" y="2888"/>
                  </a:lnTo>
                  <a:lnTo>
                    <a:pt x="6829" y="2699"/>
                  </a:lnTo>
                  <a:lnTo>
                    <a:pt x="6920" y="2513"/>
                  </a:lnTo>
                  <a:lnTo>
                    <a:pt x="7009" y="2329"/>
                  </a:lnTo>
                  <a:lnTo>
                    <a:pt x="7100" y="2149"/>
                  </a:lnTo>
                  <a:lnTo>
                    <a:pt x="7190" y="1973"/>
                  </a:lnTo>
                  <a:lnTo>
                    <a:pt x="7279" y="1801"/>
                  </a:lnTo>
                  <a:lnTo>
                    <a:pt x="7370" y="1634"/>
                  </a:lnTo>
                  <a:lnTo>
                    <a:pt x="7459" y="1472"/>
                  </a:lnTo>
                  <a:lnTo>
                    <a:pt x="7548" y="1317"/>
                  </a:lnTo>
                  <a:lnTo>
                    <a:pt x="7639" y="1168"/>
                  </a:lnTo>
                  <a:lnTo>
                    <a:pt x="7729" y="1027"/>
                  </a:lnTo>
                  <a:lnTo>
                    <a:pt x="7818" y="893"/>
                  </a:lnTo>
                  <a:lnTo>
                    <a:pt x="7909" y="766"/>
                  </a:lnTo>
                  <a:lnTo>
                    <a:pt x="7998" y="648"/>
                  </a:lnTo>
                  <a:lnTo>
                    <a:pt x="8088" y="539"/>
                  </a:lnTo>
                  <a:lnTo>
                    <a:pt x="8178" y="438"/>
                  </a:lnTo>
                  <a:lnTo>
                    <a:pt x="8268" y="348"/>
                  </a:lnTo>
                  <a:lnTo>
                    <a:pt x="8358" y="268"/>
                  </a:lnTo>
                  <a:lnTo>
                    <a:pt x="8448" y="198"/>
                  </a:lnTo>
                  <a:lnTo>
                    <a:pt x="8537" y="137"/>
                  </a:lnTo>
                  <a:lnTo>
                    <a:pt x="8628" y="88"/>
                  </a:lnTo>
                  <a:lnTo>
                    <a:pt x="8717" y="49"/>
                  </a:lnTo>
                  <a:lnTo>
                    <a:pt x="8807" y="22"/>
                  </a:lnTo>
                  <a:lnTo>
                    <a:pt x="8898" y="5"/>
                  </a:lnTo>
                  <a:lnTo>
                    <a:pt x="8987" y="0"/>
                  </a:lnTo>
                  <a:lnTo>
                    <a:pt x="9076" y="5"/>
                  </a:lnTo>
                  <a:lnTo>
                    <a:pt x="9167" y="22"/>
                  </a:lnTo>
                  <a:lnTo>
                    <a:pt x="9256" y="49"/>
                  </a:lnTo>
                  <a:lnTo>
                    <a:pt x="9346" y="88"/>
                  </a:lnTo>
                  <a:lnTo>
                    <a:pt x="9437" y="137"/>
                  </a:lnTo>
                  <a:lnTo>
                    <a:pt x="9526" y="198"/>
                  </a:lnTo>
                  <a:lnTo>
                    <a:pt x="9615" y="268"/>
                  </a:lnTo>
                  <a:lnTo>
                    <a:pt x="9706" y="348"/>
                  </a:lnTo>
                  <a:lnTo>
                    <a:pt x="9796" y="438"/>
                  </a:lnTo>
                  <a:lnTo>
                    <a:pt x="9886" y="539"/>
                  </a:lnTo>
                  <a:lnTo>
                    <a:pt x="9976" y="648"/>
                  </a:lnTo>
                  <a:lnTo>
                    <a:pt x="10065" y="766"/>
                  </a:lnTo>
                  <a:lnTo>
                    <a:pt x="10156" y="893"/>
                  </a:lnTo>
                  <a:lnTo>
                    <a:pt x="10245" y="1027"/>
                  </a:lnTo>
                  <a:lnTo>
                    <a:pt x="10335" y="1168"/>
                  </a:lnTo>
                  <a:lnTo>
                    <a:pt x="10425" y="1317"/>
                  </a:lnTo>
                  <a:lnTo>
                    <a:pt x="10515" y="1472"/>
                  </a:lnTo>
                  <a:lnTo>
                    <a:pt x="10604" y="1634"/>
                  </a:lnTo>
                  <a:lnTo>
                    <a:pt x="10695" y="1801"/>
                  </a:lnTo>
                  <a:lnTo>
                    <a:pt x="10784" y="1973"/>
                  </a:lnTo>
                  <a:lnTo>
                    <a:pt x="10874" y="2149"/>
                  </a:lnTo>
                  <a:lnTo>
                    <a:pt x="10964" y="2329"/>
                  </a:lnTo>
                  <a:lnTo>
                    <a:pt x="11054" y="2513"/>
                  </a:lnTo>
                  <a:lnTo>
                    <a:pt x="11145" y="2699"/>
                  </a:lnTo>
                  <a:lnTo>
                    <a:pt x="11234" y="2888"/>
                  </a:lnTo>
                  <a:lnTo>
                    <a:pt x="11323" y="3078"/>
                  </a:lnTo>
                  <a:lnTo>
                    <a:pt x="11414" y="3270"/>
                  </a:lnTo>
                  <a:lnTo>
                    <a:pt x="11504" y="3462"/>
                  </a:lnTo>
                  <a:lnTo>
                    <a:pt x="11593" y="3655"/>
                  </a:lnTo>
                  <a:lnTo>
                    <a:pt x="11684" y="3848"/>
                  </a:lnTo>
                  <a:lnTo>
                    <a:pt x="11773" y="4040"/>
                  </a:lnTo>
                  <a:lnTo>
                    <a:pt x="11863" y="4231"/>
                  </a:lnTo>
                  <a:lnTo>
                    <a:pt x="11953" y="4420"/>
                  </a:lnTo>
                  <a:lnTo>
                    <a:pt x="12043" y="4608"/>
                  </a:lnTo>
                  <a:lnTo>
                    <a:pt x="12132" y="4793"/>
                  </a:lnTo>
                  <a:lnTo>
                    <a:pt x="12223" y="4975"/>
                  </a:lnTo>
                  <a:lnTo>
                    <a:pt x="12312" y="5155"/>
                  </a:lnTo>
                  <a:lnTo>
                    <a:pt x="12402" y="5331"/>
                  </a:lnTo>
                  <a:lnTo>
                    <a:pt x="12492" y="5504"/>
                  </a:lnTo>
                  <a:lnTo>
                    <a:pt x="12582" y="5673"/>
                  </a:lnTo>
                  <a:lnTo>
                    <a:pt x="12672" y="5838"/>
                  </a:lnTo>
                  <a:lnTo>
                    <a:pt x="12762" y="5999"/>
                  </a:lnTo>
                  <a:lnTo>
                    <a:pt x="12851" y="6155"/>
                  </a:lnTo>
                  <a:lnTo>
                    <a:pt x="12942" y="6307"/>
                  </a:lnTo>
                  <a:lnTo>
                    <a:pt x="13031" y="6454"/>
                  </a:lnTo>
                  <a:lnTo>
                    <a:pt x="13121" y="6597"/>
                  </a:lnTo>
                  <a:lnTo>
                    <a:pt x="13212" y="6734"/>
                  </a:lnTo>
                  <a:lnTo>
                    <a:pt x="13301" y="6867"/>
                  </a:lnTo>
                  <a:lnTo>
                    <a:pt x="13390" y="6995"/>
                  </a:lnTo>
                  <a:lnTo>
                    <a:pt x="13481" y="7118"/>
                  </a:lnTo>
                  <a:lnTo>
                    <a:pt x="13571" y="7236"/>
                  </a:lnTo>
                  <a:lnTo>
                    <a:pt x="13660" y="7348"/>
                  </a:lnTo>
                  <a:lnTo>
                    <a:pt x="13751" y="7456"/>
                  </a:lnTo>
                  <a:lnTo>
                    <a:pt x="13840" y="7559"/>
                  </a:lnTo>
                  <a:lnTo>
                    <a:pt x="13931" y="7658"/>
                  </a:lnTo>
                  <a:lnTo>
                    <a:pt x="14020" y="7751"/>
                  </a:lnTo>
                  <a:lnTo>
                    <a:pt x="14110" y="7840"/>
                  </a:lnTo>
                  <a:lnTo>
                    <a:pt x="14200" y="7924"/>
                  </a:lnTo>
                  <a:lnTo>
                    <a:pt x="14290" y="8005"/>
                  </a:lnTo>
                  <a:lnTo>
                    <a:pt x="14379" y="8081"/>
                  </a:lnTo>
                  <a:lnTo>
                    <a:pt x="14470" y="8152"/>
                  </a:lnTo>
                  <a:lnTo>
                    <a:pt x="14559" y="8219"/>
                  </a:lnTo>
                  <a:lnTo>
                    <a:pt x="14649" y="8283"/>
                  </a:lnTo>
                  <a:lnTo>
                    <a:pt x="14739" y="8342"/>
                  </a:lnTo>
                  <a:lnTo>
                    <a:pt x="14829" y="8399"/>
                  </a:lnTo>
                  <a:lnTo>
                    <a:pt x="14918" y="8451"/>
                  </a:lnTo>
                  <a:lnTo>
                    <a:pt x="15009" y="8501"/>
                  </a:lnTo>
                  <a:lnTo>
                    <a:pt x="15098" y="8547"/>
                  </a:lnTo>
                  <a:lnTo>
                    <a:pt x="15188" y="8589"/>
                  </a:lnTo>
                  <a:lnTo>
                    <a:pt x="15279" y="8630"/>
                  </a:lnTo>
                  <a:lnTo>
                    <a:pt x="15368" y="8667"/>
                  </a:lnTo>
                  <a:lnTo>
                    <a:pt x="15459" y="8702"/>
                  </a:lnTo>
                  <a:lnTo>
                    <a:pt x="15548" y="8734"/>
                  </a:lnTo>
                  <a:lnTo>
                    <a:pt x="15637" y="8764"/>
                  </a:lnTo>
                  <a:lnTo>
                    <a:pt x="15728" y="8793"/>
                  </a:lnTo>
                  <a:lnTo>
                    <a:pt x="15818" y="8817"/>
                  </a:lnTo>
                  <a:lnTo>
                    <a:pt x="15907" y="8842"/>
                  </a:lnTo>
                  <a:lnTo>
                    <a:pt x="15998" y="8862"/>
                  </a:lnTo>
                  <a:lnTo>
                    <a:pt x="16087" y="8883"/>
                  </a:lnTo>
                  <a:lnTo>
                    <a:pt x="16177" y="8901"/>
                  </a:lnTo>
                  <a:lnTo>
                    <a:pt x="16267" y="8918"/>
                  </a:lnTo>
                  <a:lnTo>
                    <a:pt x="16357" y="8934"/>
                  </a:lnTo>
                  <a:lnTo>
                    <a:pt x="16446" y="8948"/>
                  </a:lnTo>
                  <a:lnTo>
                    <a:pt x="16537" y="8961"/>
                  </a:lnTo>
                  <a:lnTo>
                    <a:pt x="16626" y="8972"/>
                  </a:lnTo>
                  <a:lnTo>
                    <a:pt x="16717" y="8984"/>
                  </a:lnTo>
                  <a:lnTo>
                    <a:pt x="16806" y="8993"/>
                  </a:lnTo>
                  <a:lnTo>
                    <a:pt x="16896" y="9002"/>
                  </a:lnTo>
                  <a:lnTo>
                    <a:pt x="16986" y="9011"/>
                  </a:lnTo>
                  <a:lnTo>
                    <a:pt x="17076" y="9018"/>
                  </a:lnTo>
                  <a:lnTo>
                    <a:pt x="17165" y="9024"/>
                  </a:lnTo>
                  <a:lnTo>
                    <a:pt x="17256" y="9031"/>
                  </a:lnTo>
                  <a:lnTo>
                    <a:pt x="17345" y="9036"/>
                  </a:lnTo>
                  <a:lnTo>
                    <a:pt x="17435" y="9041"/>
                  </a:lnTo>
                  <a:lnTo>
                    <a:pt x="17526" y="9046"/>
                  </a:lnTo>
                  <a:lnTo>
                    <a:pt x="17615" y="9050"/>
                  </a:lnTo>
                  <a:lnTo>
                    <a:pt x="17704" y="9053"/>
                  </a:lnTo>
                  <a:lnTo>
                    <a:pt x="17795" y="9057"/>
                  </a:lnTo>
                  <a:lnTo>
                    <a:pt x="17885" y="9059"/>
                  </a:lnTo>
                </a:path>
              </a:pathLst>
            </a:custGeom>
            <a:solidFill>
              <a:schemeClr val="accent1"/>
            </a:solidFill>
            <a:ln w="5715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37"/>
            <p:cNvSpPr>
              <a:spLocks noChangeShapeType="1"/>
            </p:cNvSpPr>
            <p:nvPr/>
          </p:nvSpPr>
          <p:spPr bwMode="auto">
            <a:xfrm>
              <a:off x="3678408" y="3833556"/>
              <a:ext cx="0" cy="1439862"/>
            </a:xfrm>
            <a:prstGeom prst="line">
              <a:avLst/>
            </a:pr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38"/>
            <p:cNvSpPr>
              <a:spLocks noChangeShapeType="1"/>
            </p:cNvSpPr>
            <p:nvPr/>
          </p:nvSpPr>
          <p:spPr bwMode="auto">
            <a:xfrm>
              <a:off x="5162812" y="3818536"/>
              <a:ext cx="0" cy="1439862"/>
            </a:xfrm>
            <a:prstGeom prst="line">
              <a:avLst/>
            </a:pr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/>
          </p:spPr>
          <p:txBody>
            <a:bodyPr/>
            <a:lstStyle/>
            <a:p>
              <a:pPr>
                <a:defRPr/>
              </a:pPr>
              <a:endParaRPr lang="tr-T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3991297" y="4300160"/>
              <a:ext cx="13573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%39</a:t>
              </a:r>
              <a:endParaRPr lang="tr-TR" sz="2400" b="1" dirty="0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Metin kutusu 10"/>
                <p:cNvSpPr txBox="1"/>
                <p:nvPr/>
              </p:nvSpPr>
              <p:spPr>
                <a:xfrm rot="16200000">
                  <a:off x="2914446" y="4701960"/>
                  <a:ext cx="797013" cy="432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%30,5</m:t>
                        </m:r>
                      </m:oMath>
                    </m:oMathPara>
                  </a14:m>
                  <a:endParaRPr lang="tr-TR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1" name="Metin kutusu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14446" y="4701960"/>
                  <a:ext cx="797013" cy="4324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Metin kutusu 14"/>
                <p:cNvSpPr txBox="1"/>
                <p:nvPr/>
              </p:nvSpPr>
              <p:spPr>
                <a:xfrm rot="16200000">
                  <a:off x="5077209" y="4701961"/>
                  <a:ext cx="797013" cy="4324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tr-TR" sz="16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%30,5</m:t>
                        </m:r>
                      </m:oMath>
                    </m:oMathPara>
                  </a14:m>
                  <a:endParaRPr lang="tr-TR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15" name="Metin kutusu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77209" y="4701961"/>
                  <a:ext cx="797013" cy="4324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75849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6572</TotalTime>
  <Words>2067</Words>
  <Application>Microsoft Office PowerPoint</Application>
  <PresentationFormat>Ekran Gösterisi (4:3)</PresentationFormat>
  <Paragraphs>514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Hisse Senedi</vt:lpstr>
      <vt:lpstr>GÜVEN ARALIĞI  HİPOTEZ TESTLERİ P DEĞERİ</vt:lpstr>
      <vt:lpstr>İstatistiksel tahmin</vt:lpstr>
      <vt:lpstr>İstatistiksel tahmin</vt:lpstr>
      <vt:lpstr>Güven aralığı</vt:lpstr>
      <vt:lpstr>Güven aralığı</vt:lpstr>
      <vt:lpstr>Z TABLOSU VE GÜVEN ARALIĞI</vt:lpstr>
      <vt:lpstr>Örnek</vt:lpstr>
      <vt:lpstr>Örnek</vt:lpstr>
      <vt:lpstr>Örnek</vt:lpstr>
      <vt:lpstr>Hipotez testlerinde genel yaklaşım</vt:lpstr>
      <vt:lpstr>PowerPoint Sunusu</vt:lpstr>
      <vt:lpstr>İki yönlü ve tek yönlü hipotez</vt:lpstr>
      <vt:lpstr>İki yönlü ve tek yönlü hipotez</vt:lpstr>
      <vt:lpstr>İki yönlü ve tek yönlü hipotez</vt:lpstr>
      <vt:lpstr>İki yönlü ve tek yönlü hipotez</vt:lpstr>
      <vt:lpstr>H_0 ve H_1 hipotezleri</vt:lpstr>
      <vt:lpstr>H_0 Kabul ve Red Bölgeleri (Çift Yönlü)</vt:lpstr>
      <vt:lpstr>H_0 Kabul ve Red Bölgeleri (tek yönlü büyük)</vt:lpstr>
      <vt:lpstr>H_0 Kabul ve Red Bölgeleri (tek yönlü küçük)</vt:lpstr>
      <vt:lpstr>Hipotez testleri</vt:lpstr>
      <vt:lpstr>Örnek</vt:lpstr>
      <vt:lpstr>PowerPoint Sunusu</vt:lpstr>
      <vt:lpstr>p değerinin yorumlanması</vt:lpstr>
      <vt:lpstr>PowerPoint Sunusu</vt:lpstr>
      <vt:lpstr>PowerPoint Sunusu</vt:lpstr>
      <vt:lpstr>p değerinin yorumlanması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Biyoistatistik 1</dc:title>
  <dc:creator>Turan</dc:creator>
  <cp:lastModifiedBy>Turan S</cp:lastModifiedBy>
  <cp:revision>63</cp:revision>
  <dcterms:created xsi:type="dcterms:W3CDTF">2014-09-19T11:26:00Z</dcterms:created>
  <dcterms:modified xsi:type="dcterms:W3CDTF">2015-12-07T11:25:47Z</dcterms:modified>
</cp:coreProperties>
</file>