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3"/>
  </p:notesMasterIdLst>
  <p:sldIdLst>
    <p:sldId id="256" r:id="rId2"/>
    <p:sldId id="295" r:id="rId3"/>
    <p:sldId id="296" r:id="rId4"/>
    <p:sldId id="297" r:id="rId5"/>
    <p:sldId id="322" r:id="rId6"/>
    <p:sldId id="298" r:id="rId7"/>
    <p:sldId id="299" r:id="rId8"/>
    <p:sldId id="300" r:id="rId9"/>
    <p:sldId id="301" r:id="rId10"/>
    <p:sldId id="323" r:id="rId11"/>
    <p:sldId id="302" r:id="rId12"/>
    <p:sldId id="303" r:id="rId13"/>
    <p:sldId id="304" r:id="rId14"/>
    <p:sldId id="305" r:id="rId15"/>
    <p:sldId id="306" r:id="rId16"/>
    <p:sldId id="307" r:id="rId17"/>
    <p:sldId id="321" r:id="rId18"/>
    <p:sldId id="308" r:id="rId19"/>
    <p:sldId id="319" r:id="rId20"/>
    <p:sldId id="320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294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02" autoAdjust="0"/>
  </p:normalViewPr>
  <p:slideViewPr>
    <p:cSldViewPr>
      <p:cViewPr varScale="1">
        <p:scale>
          <a:sx n="62" d="100"/>
          <a:sy n="62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10D30-B279-4FA1-81CC-45E9262AD3B2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96C2E-8EA3-4B0C-80DD-9562DDD3E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468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6C2E-8EA3-4B0C-80DD-9562DDD3E4B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70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Grafiğimizde sütunların üzerinde sayı ve/veya yüzdelerin görülmesini istersek OK butonunu tıklamadan önce sekmelerden gerekli tercihleri yapabiliriz veya daha sonra grafik çıktısının üzerine çift tıklayarak da ayarları değiştirebiliriz. 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6C2E-8EA3-4B0C-80DD-9562DDD3E4B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846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Verilerimizin 60 kg civarında yoğunlaştığını, dağılımın çan eğrisine benzediğini, çan eğrisinin sağ taraftaki kuyruğunun biraz daha uzun olduğunu görüyoruz.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6C2E-8EA3-4B0C-80DD-9562DDD3E4BC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286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Hangi istatistiksel testi uygulayacağımız büyük oranda verilerimizin dağılımına bağlıdır. Genelde verilerimizin dağılımı </a:t>
            </a:r>
            <a:r>
              <a:rPr lang="tr-TR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unimodaldir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yani tek bir pik noktası vardır. Bazen </a:t>
            </a:r>
            <a:r>
              <a:rPr lang="tr-TR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bimodal</a:t>
            </a:r>
            <a:r>
              <a:rPr lang="tr-T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(iki ayrı pik noktası) ve </a:t>
            </a:r>
            <a:r>
              <a:rPr lang="tr-TR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uniform</a:t>
            </a:r>
            <a:r>
              <a:rPr lang="tr-T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(tüm veriler eşit) dağılımlar da söz konusu olabilir.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Unimodal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verilerde verinin en büyük ve en küçük değerler arasında nasıl dağıldığını görmek önemlidir. Verilerimizin özellikle bakmak istediğimiz özellikleri şunlardır: </a:t>
            </a: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</a:t>
            </a:r>
            <a:r>
              <a:rPr lang="tr-T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Simetrik dağılım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bir orta değer etrafında eşit olarak dağılır.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Histogram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grafiğinde çan eğrisinin iki tarafı da simetriktir. </a:t>
            </a: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</a:t>
            </a:r>
            <a:r>
              <a:rPr lang="tr-T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Sağa eğimli 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(pozitif eğimli):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histogram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grafiğinde çan eğrisinin kuyruğu sağa doğrudur. </a:t>
            </a: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</a:t>
            </a:r>
            <a:r>
              <a:rPr lang="tr-T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Sola eğimli 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(negatif eğimli):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histogram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grafiğinde çan eğrisinin kuyruğu sola doğrudur.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6C2E-8EA3-4B0C-80DD-9562DDD3E4B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295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Grafikten boy arttıkça ağırlığın da arttığını görebiliyoruz. Gerekirse iki değişken arasındaki ilişkiyi gösteren eğriyi de çizdirebiliriz. 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6C2E-8EA3-4B0C-80DD-9562DDD3E4BC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407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kdörtgen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Yuvarlatılmış Dikdörtge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Yuvarlatılmış Dikdörtge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Yuvarlatılmış Dikdörtge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Yuvarlatılmış Dikdörtge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18.11.2014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Doç. Dr. Turan SET</a:t>
            </a:r>
          </a:p>
          <a:p>
            <a:r>
              <a:rPr lang="tr-TR" dirty="0" smtClean="0"/>
              <a:t>Karadeniz Teknik Üniversitesi Tıp Fakültesi Aile Hekimliği Anabilim Dalı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VERİLERİN GRAFİKLERLE GÖSTERİLMESİ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962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Pasta grafiği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D</a:t>
            </a:r>
            <a:r>
              <a:rPr lang="tr-TR" dirty="0" smtClean="0"/>
              <a:t>aire </a:t>
            </a:r>
            <a:r>
              <a:rPr lang="tr-TR" dirty="0"/>
              <a:t>ş</a:t>
            </a:r>
            <a:r>
              <a:rPr lang="tr-TR" dirty="0" smtClean="0"/>
              <a:t>eklindeki </a:t>
            </a:r>
            <a:r>
              <a:rPr lang="tr-TR" dirty="0"/>
              <a:t>bir pasta her bir dilimi </a:t>
            </a:r>
            <a:r>
              <a:rPr lang="tr-TR" dirty="0" smtClean="0"/>
              <a:t>değişkenin </a:t>
            </a:r>
            <a:r>
              <a:rPr lang="tr-TR" dirty="0"/>
              <a:t>ilgili kategorisinin frekansını temsil edecek ş</a:t>
            </a:r>
            <a:r>
              <a:rPr lang="tr-TR" dirty="0" smtClean="0"/>
              <a:t>ekilde </a:t>
            </a:r>
            <a:r>
              <a:rPr lang="tr-TR" dirty="0"/>
              <a:t>dilimlere ayrılır.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42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i="1" dirty="0" smtClean="0"/>
              <a:t>fiziksel aktivite</a:t>
            </a:r>
            <a:r>
              <a:rPr lang="sv-SE" i="1" dirty="0" smtClean="0"/>
              <a:t> </a:t>
            </a:r>
            <a:r>
              <a:rPr lang="sv-SE" i="1" dirty="0"/>
              <a:t>değişkeninin pasta grafiğini yapalım</a:t>
            </a:r>
            <a:r>
              <a:rPr lang="sv-SE" i="1" dirty="0" smtClean="0"/>
              <a:t>.</a:t>
            </a:r>
            <a:endParaRPr lang="tr-TR" i="1" dirty="0" smtClean="0"/>
          </a:p>
          <a:p>
            <a:r>
              <a:rPr lang="tr-TR" i="1" dirty="0" err="1"/>
              <a:t>Graphs</a:t>
            </a:r>
            <a:r>
              <a:rPr lang="tr-TR" i="1" dirty="0"/>
              <a:t>&gt;</a:t>
            </a:r>
            <a:r>
              <a:rPr lang="tr-TR" i="1" dirty="0" err="1"/>
              <a:t>Legacy</a:t>
            </a:r>
            <a:r>
              <a:rPr lang="tr-TR" i="1" dirty="0"/>
              <a:t> </a:t>
            </a:r>
            <a:r>
              <a:rPr lang="tr-TR" i="1" dirty="0" err="1" smtClean="0"/>
              <a:t>Dialogs</a:t>
            </a:r>
            <a:r>
              <a:rPr lang="tr-TR" i="1" dirty="0" smtClean="0"/>
              <a:t>&gt;</a:t>
            </a:r>
            <a:r>
              <a:rPr lang="tr-TR" i="1" dirty="0" err="1" smtClean="0"/>
              <a:t>Pie</a:t>
            </a:r>
            <a:r>
              <a:rPr lang="tr-TR" i="1" dirty="0" smtClean="0"/>
              <a:t>&gt; </a:t>
            </a:r>
            <a:r>
              <a:rPr lang="tr-TR" i="1" dirty="0" err="1"/>
              <a:t>Summaries</a:t>
            </a:r>
            <a:r>
              <a:rPr lang="tr-TR" i="1" dirty="0"/>
              <a:t> </a:t>
            </a:r>
            <a:r>
              <a:rPr lang="tr-TR" i="1" dirty="0" err="1"/>
              <a:t>for</a:t>
            </a:r>
            <a:r>
              <a:rPr lang="tr-TR" i="1" dirty="0"/>
              <a:t> </a:t>
            </a:r>
            <a:r>
              <a:rPr lang="tr-TR" i="1" dirty="0" err="1"/>
              <a:t>groups</a:t>
            </a:r>
            <a:r>
              <a:rPr lang="tr-TR" i="1" dirty="0"/>
              <a:t> of </a:t>
            </a:r>
            <a:r>
              <a:rPr lang="tr-TR" i="1" dirty="0" err="1" smtClean="0"/>
              <a:t>cases</a:t>
            </a:r>
            <a:r>
              <a:rPr lang="tr-TR" i="1" dirty="0" smtClean="0"/>
              <a:t> </a:t>
            </a:r>
            <a:r>
              <a:rPr lang="tr-TR" i="1" dirty="0"/>
              <a:t>seçerek Define</a:t>
            </a:r>
            <a:r>
              <a:rPr lang="tr-TR" i="1" dirty="0" smtClean="0"/>
              <a:t>&gt;[Define </a:t>
            </a:r>
            <a:r>
              <a:rPr lang="tr-TR" i="1" dirty="0" err="1" smtClean="0"/>
              <a:t>Slices</a:t>
            </a:r>
            <a:r>
              <a:rPr lang="tr-TR" i="1" dirty="0" smtClean="0"/>
              <a:t> </a:t>
            </a:r>
            <a:r>
              <a:rPr lang="tr-TR" i="1" dirty="0" err="1" smtClean="0"/>
              <a:t>by</a:t>
            </a:r>
            <a:r>
              <a:rPr lang="tr-TR" i="1" dirty="0" smtClean="0"/>
              <a:t> </a:t>
            </a:r>
            <a:r>
              <a:rPr lang="tr-TR" i="1" dirty="0"/>
              <a:t>eksenine “fiziksel aktivite” değişkenini koyalım</a:t>
            </a:r>
            <a:r>
              <a:rPr lang="tr-TR" i="1" dirty="0" smtClean="0"/>
              <a:t>]&gt;</a:t>
            </a:r>
            <a:r>
              <a:rPr lang="tr-TR" i="1" dirty="0"/>
              <a:t>OK</a:t>
            </a:r>
            <a:r>
              <a:rPr lang="sv-SE" i="1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161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-27384"/>
            <a:ext cx="77724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336" y="1172716"/>
            <a:ext cx="6770032" cy="5424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047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-27384"/>
            <a:ext cx="77724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3" r="12470" b="17179"/>
          <a:stretch/>
        </p:blipFill>
        <p:spPr bwMode="auto">
          <a:xfrm>
            <a:off x="1340720" y="1052737"/>
            <a:ext cx="6327624" cy="5531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823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err="1"/>
              <a:t>Histogram</a:t>
            </a:r>
            <a:r>
              <a:rPr lang="tr-TR" b="1" dirty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</a:t>
            </a:r>
            <a:r>
              <a:rPr lang="tr-TR" dirty="0"/>
              <a:t>grafik de sütun grafiğine benzer. Ancak, sütunlar arasında </a:t>
            </a:r>
            <a:r>
              <a:rPr lang="tr-TR" dirty="0" smtClean="0"/>
              <a:t>boşluk </a:t>
            </a:r>
            <a:r>
              <a:rPr lang="tr-TR" dirty="0"/>
              <a:t>yoktur. </a:t>
            </a:r>
            <a:endParaRPr lang="tr-TR" dirty="0" smtClean="0"/>
          </a:p>
          <a:p>
            <a:r>
              <a:rPr lang="tr-TR" dirty="0" smtClean="0"/>
              <a:t>Sütunlar </a:t>
            </a:r>
            <a:r>
              <a:rPr lang="tr-TR" dirty="0"/>
              <a:t>bir değeri değil, belli aralıktaki değerleri temsil eder.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grafik daha çok numerik </a:t>
            </a:r>
            <a:r>
              <a:rPr lang="tr-TR" dirty="0" smtClean="0"/>
              <a:t>değişkenlerde </a:t>
            </a:r>
            <a:r>
              <a:rPr lang="tr-TR" dirty="0"/>
              <a:t>verilerin dağılım </a:t>
            </a:r>
            <a:r>
              <a:rPr lang="tr-TR" dirty="0" smtClean="0"/>
              <a:t>şeklini </a:t>
            </a:r>
            <a:r>
              <a:rPr lang="tr-TR" dirty="0"/>
              <a:t>incelemek için kullanılır.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20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i="1" dirty="0" smtClean="0"/>
              <a:t>“Kilo”  değişkeninin </a:t>
            </a:r>
            <a:r>
              <a:rPr lang="tr-TR" i="1" dirty="0" err="1" smtClean="0"/>
              <a:t>histogram</a:t>
            </a:r>
            <a:r>
              <a:rPr lang="tr-TR" i="1" dirty="0" smtClean="0"/>
              <a:t> grafiğini çizelim</a:t>
            </a:r>
          </a:p>
          <a:p>
            <a:r>
              <a:rPr lang="tr-TR" i="1" dirty="0" err="1"/>
              <a:t>Graphs</a:t>
            </a:r>
            <a:r>
              <a:rPr lang="tr-TR" i="1" dirty="0"/>
              <a:t>&gt;</a:t>
            </a:r>
            <a:r>
              <a:rPr lang="tr-TR" i="1" dirty="0" err="1"/>
              <a:t>Legacy</a:t>
            </a:r>
            <a:r>
              <a:rPr lang="tr-TR" i="1" dirty="0"/>
              <a:t> </a:t>
            </a:r>
            <a:r>
              <a:rPr lang="tr-TR" i="1" dirty="0" err="1" smtClean="0"/>
              <a:t>Dialogs</a:t>
            </a:r>
            <a:r>
              <a:rPr lang="tr-TR" i="1" dirty="0" smtClean="0"/>
              <a:t>&gt;</a:t>
            </a:r>
            <a:r>
              <a:rPr lang="tr-TR" i="1" dirty="0" err="1" smtClean="0"/>
              <a:t>Histogram</a:t>
            </a:r>
            <a:r>
              <a:rPr lang="tr-TR" i="1" dirty="0" smtClean="0"/>
              <a:t>&gt;[</a:t>
            </a:r>
            <a:r>
              <a:rPr lang="tr-TR" i="1" dirty="0" err="1" smtClean="0"/>
              <a:t>Variable</a:t>
            </a:r>
            <a:r>
              <a:rPr lang="tr-TR" i="1" dirty="0" smtClean="0"/>
              <a:t> </a:t>
            </a:r>
            <a:r>
              <a:rPr lang="tr-TR" i="1" dirty="0"/>
              <a:t>eksenine “fiziksel aktivite” değişkenini koyalım</a:t>
            </a:r>
            <a:r>
              <a:rPr lang="tr-TR" i="1" dirty="0" smtClean="0"/>
              <a:t>]&gt;</a:t>
            </a:r>
            <a:r>
              <a:rPr lang="tr-TR" i="1" dirty="0"/>
              <a:t> </a:t>
            </a:r>
            <a:r>
              <a:rPr lang="tr-TR" i="1" dirty="0" smtClean="0"/>
              <a:t>“</a:t>
            </a:r>
            <a:r>
              <a:rPr lang="tr-TR" i="1" dirty="0" err="1" smtClean="0"/>
              <a:t>Display</a:t>
            </a:r>
            <a:r>
              <a:rPr lang="tr-TR" i="1" dirty="0" smtClean="0"/>
              <a:t> normal </a:t>
            </a:r>
            <a:r>
              <a:rPr lang="tr-TR" i="1" dirty="0" err="1"/>
              <a:t>curve</a:t>
            </a:r>
            <a:r>
              <a:rPr lang="tr-TR" i="1" dirty="0"/>
              <a:t>” </a:t>
            </a:r>
            <a:r>
              <a:rPr lang="tr-TR" i="1" dirty="0" smtClean="0"/>
              <a:t> kutucuğunu işaretleyelim&gt;OK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19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82" y="404664"/>
            <a:ext cx="7908308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33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Frekans dağılımının şekli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tr-TR" sz="2800" b="1" dirty="0" smtClean="0"/>
              <a:t>Simetrik </a:t>
            </a:r>
            <a:r>
              <a:rPr lang="tr-TR" sz="2800" b="1" dirty="0"/>
              <a:t>dağılım</a:t>
            </a:r>
            <a:r>
              <a:rPr lang="tr-TR" sz="2800" dirty="0"/>
              <a:t>: bir orta değer etrafında eşit olarak dağılır. </a:t>
            </a:r>
            <a:r>
              <a:rPr lang="tr-TR" sz="2800" dirty="0" err="1"/>
              <a:t>Histogram</a:t>
            </a:r>
            <a:r>
              <a:rPr lang="tr-TR" sz="2800" dirty="0"/>
              <a:t> grafiğinde çan eğrisinin iki tarafı da simetriktir. </a:t>
            </a:r>
          </a:p>
          <a:p>
            <a:pPr>
              <a:spcAft>
                <a:spcPts val="1200"/>
              </a:spcAft>
            </a:pPr>
            <a:r>
              <a:rPr lang="tr-TR" sz="2800" b="1" dirty="0" smtClean="0"/>
              <a:t>Sağa </a:t>
            </a:r>
            <a:r>
              <a:rPr lang="tr-TR" sz="2800" b="1" dirty="0"/>
              <a:t>eğimli </a:t>
            </a:r>
            <a:r>
              <a:rPr lang="tr-TR" sz="2800" dirty="0"/>
              <a:t>(pozitif eğimli): </a:t>
            </a:r>
            <a:r>
              <a:rPr lang="tr-TR" sz="2800" dirty="0" err="1"/>
              <a:t>histogram</a:t>
            </a:r>
            <a:r>
              <a:rPr lang="tr-TR" sz="2800" dirty="0"/>
              <a:t> grafiğinde çan eğrisinin kuyruğu sağa doğrudur. </a:t>
            </a:r>
          </a:p>
          <a:p>
            <a:pPr>
              <a:spcAft>
                <a:spcPts val="1200"/>
              </a:spcAft>
            </a:pPr>
            <a:r>
              <a:rPr lang="tr-TR" sz="2800" b="1" dirty="0" smtClean="0"/>
              <a:t>Sola </a:t>
            </a:r>
            <a:r>
              <a:rPr lang="tr-TR" sz="2800" b="1" dirty="0"/>
              <a:t>eğimli </a:t>
            </a:r>
            <a:r>
              <a:rPr lang="tr-TR" sz="2800" dirty="0"/>
              <a:t>(negatif eğimli): </a:t>
            </a:r>
            <a:r>
              <a:rPr lang="tr-TR" sz="2800" dirty="0" err="1"/>
              <a:t>histogram</a:t>
            </a:r>
            <a:r>
              <a:rPr lang="tr-TR" sz="2800" dirty="0"/>
              <a:t> grafiğinde çan eğrisinin kuyruğu sola doğrudur.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11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err="1"/>
              <a:t>Dot</a:t>
            </a:r>
            <a:r>
              <a:rPr lang="tr-TR" b="1" dirty="0"/>
              <a:t> </a:t>
            </a:r>
            <a:r>
              <a:rPr lang="tr-TR" b="1" dirty="0" err="1" smtClean="0"/>
              <a:t>plot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Sık </a:t>
            </a:r>
            <a:r>
              <a:rPr lang="tr-TR" dirty="0"/>
              <a:t>kullanmadığımız bir grafik ş</a:t>
            </a:r>
            <a:r>
              <a:rPr lang="tr-TR" dirty="0" smtClean="0"/>
              <a:t>eklidir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Her </a:t>
            </a:r>
            <a:r>
              <a:rPr lang="tr-TR" dirty="0"/>
              <a:t>bir gözlem yatay veya dikey eksende bir nokta olarak gösterilir. </a:t>
            </a:r>
            <a:endParaRPr lang="tr-TR" dirty="0" smtClean="0"/>
          </a:p>
          <a:p>
            <a:r>
              <a:rPr lang="tr-TR" dirty="0" smtClean="0"/>
              <a:t>Büyük </a:t>
            </a:r>
            <a:r>
              <a:rPr lang="tr-TR" dirty="0"/>
              <a:t>veri setlerinde bu grafikleri yorumlamak zor olabilir (noktalar üst üste binecektir).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876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err="1"/>
              <a:t>Dot</a:t>
            </a:r>
            <a:r>
              <a:rPr lang="tr-TR" b="1" dirty="0"/>
              <a:t> </a:t>
            </a:r>
            <a:r>
              <a:rPr lang="tr-TR" b="1" dirty="0" err="1" smtClean="0"/>
              <a:t>plot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Örnek</a:t>
            </a:r>
          </a:p>
          <a:p>
            <a:pPr>
              <a:lnSpc>
                <a:spcPct val="150000"/>
              </a:lnSpc>
            </a:pPr>
            <a:r>
              <a:rPr lang="de-DE" i="1" dirty="0" smtClean="0"/>
              <a:t>“</a:t>
            </a:r>
            <a:r>
              <a:rPr lang="tr-TR" i="1" dirty="0"/>
              <a:t>Kilo</a:t>
            </a:r>
            <a:r>
              <a:rPr lang="de-DE" i="1" dirty="0"/>
              <a:t>” </a:t>
            </a:r>
            <a:r>
              <a:rPr lang="de-DE" i="1" dirty="0" err="1"/>
              <a:t>değişkenlerinin</a:t>
            </a:r>
            <a:r>
              <a:rPr lang="de-DE" i="1" dirty="0"/>
              <a:t> </a:t>
            </a:r>
            <a:r>
              <a:rPr lang="tr-TR" i="1" dirty="0" err="1" smtClean="0"/>
              <a:t>dotplot</a:t>
            </a:r>
            <a:r>
              <a:rPr lang="de-DE" i="1" dirty="0" smtClean="0"/>
              <a:t> </a:t>
            </a:r>
            <a:r>
              <a:rPr lang="de-DE" i="1" dirty="0" err="1"/>
              <a:t>grafiğini</a:t>
            </a:r>
            <a:r>
              <a:rPr lang="de-DE" i="1" dirty="0"/>
              <a:t> </a:t>
            </a:r>
            <a:r>
              <a:rPr lang="de-DE" i="1" dirty="0" err="1"/>
              <a:t>çizelim</a:t>
            </a:r>
            <a:r>
              <a:rPr lang="de-DE" i="1" dirty="0"/>
              <a:t>. </a:t>
            </a:r>
            <a:endParaRPr lang="tr-TR" dirty="0"/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tr-TR" i="1" dirty="0" err="1"/>
              <a:t>Graphs</a:t>
            </a:r>
            <a:r>
              <a:rPr lang="tr-TR" i="1" dirty="0"/>
              <a:t>&gt;</a:t>
            </a:r>
            <a:r>
              <a:rPr lang="tr-TR" i="1" dirty="0" err="1"/>
              <a:t>Legacy</a:t>
            </a:r>
            <a:r>
              <a:rPr lang="tr-TR" i="1" dirty="0"/>
              <a:t> </a:t>
            </a:r>
            <a:r>
              <a:rPr lang="tr-TR" i="1" dirty="0" err="1"/>
              <a:t>Dialogs</a:t>
            </a:r>
            <a:r>
              <a:rPr lang="tr-TR" i="1" dirty="0"/>
              <a:t>&gt;</a:t>
            </a:r>
            <a:r>
              <a:rPr lang="tr-TR" i="1" dirty="0" err="1"/>
              <a:t>Scatter</a:t>
            </a:r>
            <a:r>
              <a:rPr lang="tr-TR" i="1" dirty="0"/>
              <a:t>/</a:t>
            </a:r>
            <a:r>
              <a:rPr lang="tr-TR" i="1" dirty="0" err="1"/>
              <a:t>dot</a:t>
            </a:r>
            <a:r>
              <a:rPr lang="tr-TR" i="1" dirty="0"/>
              <a:t> [Simple </a:t>
            </a:r>
            <a:r>
              <a:rPr lang="tr-TR" i="1" dirty="0" err="1" smtClean="0"/>
              <a:t>Dot</a:t>
            </a:r>
            <a:r>
              <a:rPr lang="tr-TR" i="1" dirty="0" smtClean="0"/>
              <a:t> </a:t>
            </a:r>
            <a:r>
              <a:rPr lang="tr-TR" i="1" dirty="0"/>
              <a:t>seçip Define butonuna tıklayınız</a:t>
            </a:r>
            <a:r>
              <a:rPr lang="tr-TR" i="1" dirty="0" smtClean="0"/>
              <a:t>]&gt;[X </a:t>
            </a:r>
            <a:r>
              <a:rPr lang="tr-TR" i="1" dirty="0"/>
              <a:t>eksenine “Kilo” </a:t>
            </a:r>
            <a:r>
              <a:rPr lang="tr-TR" i="1" dirty="0" smtClean="0"/>
              <a:t>değişkenini </a:t>
            </a:r>
            <a:r>
              <a:rPr lang="tr-TR" i="1" dirty="0"/>
              <a:t>koyalım]&gt;OK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55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Verilerimizi bilgisayara girdikten sonra öncelikli olarak yapmak isteyeceğimiz </a:t>
            </a:r>
            <a:r>
              <a:rPr lang="tr-TR" dirty="0" smtClean="0"/>
              <a:t>şey </a:t>
            </a:r>
            <a:r>
              <a:rPr lang="tr-TR" dirty="0"/>
              <a:t>onları özetlemek ve bir </a:t>
            </a:r>
            <a:r>
              <a:rPr lang="tr-TR" dirty="0" smtClean="0"/>
              <a:t>şekilde </a:t>
            </a:r>
            <a:r>
              <a:rPr lang="tr-TR" dirty="0"/>
              <a:t>“hissedilebilir” hale getirmektir. </a:t>
            </a:r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en güzel yolu da tablolar ve grafikler hazırlayarak özet istatistikler </a:t>
            </a:r>
            <a:r>
              <a:rPr lang="tr-TR" dirty="0" smtClean="0"/>
              <a:t>oluşturmaktır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Grafiklere </a:t>
            </a:r>
            <a:r>
              <a:rPr lang="tr-TR" dirty="0"/>
              <a:t>bakarak daha hipotez testlerini uygulamadan ve önemlilik durumuna bakmadan durum hakkında bir fikir edinebiliriz. </a:t>
            </a:r>
          </a:p>
        </p:txBody>
      </p:sp>
    </p:spTree>
    <p:extLst>
      <p:ext uri="{BB962C8B-B14F-4D97-AF65-F5344CB8AC3E}">
        <p14:creationId xmlns:p14="http://schemas.microsoft.com/office/powerpoint/2010/main" val="151767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err="1"/>
              <a:t>Dot</a:t>
            </a:r>
            <a:r>
              <a:rPr lang="tr-TR" b="1" dirty="0"/>
              <a:t> </a:t>
            </a:r>
            <a:r>
              <a:rPr lang="tr-TR" b="1" dirty="0" err="1" smtClean="0"/>
              <a:t>plot</a:t>
            </a: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40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err="1"/>
              <a:t>Boxplot</a:t>
            </a:r>
            <a:r>
              <a:rPr lang="tr-TR" b="1" dirty="0"/>
              <a:t> (saplı kutu grafiği)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Asansör </a:t>
            </a:r>
            <a:r>
              <a:rPr lang="tr-TR" dirty="0"/>
              <a:t>grafiği, kutu ve sakal grafiği (</a:t>
            </a:r>
            <a:r>
              <a:rPr lang="tr-TR" dirty="0" err="1"/>
              <a:t>box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whisker</a:t>
            </a:r>
            <a:r>
              <a:rPr lang="tr-TR" dirty="0"/>
              <a:t> </a:t>
            </a:r>
            <a:r>
              <a:rPr lang="tr-TR" dirty="0" err="1"/>
              <a:t>plot</a:t>
            </a:r>
            <a:r>
              <a:rPr lang="tr-TR" dirty="0"/>
              <a:t>) de denir. </a:t>
            </a:r>
          </a:p>
          <a:p>
            <a:r>
              <a:rPr lang="tr-TR" dirty="0" smtClean="0"/>
              <a:t>Hata ayıklama, uç değerleri ve aşırı değerleri saptamak için de kullanılır.</a:t>
            </a:r>
          </a:p>
          <a:p>
            <a:r>
              <a:rPr lang="tr-TR" dirty="0" err="1" smtClean="0"/>
              <a:t>SPSS’de</a:t>
            </a:r>
            <a:r>
              <a:rPr lang="tr-TR" dirty="0" smtClean="0"/>
              <a:t> </a:t>
            </a:r>
            <a:r>
              <a:rPr lang="tr-TR" dirty="0"/>
              <a:t>saplı kutu grafikleri çizildiğinde kutunun sap kısmının dışında uç değerler ve aşırı değerler de gösterilir</a:t>
            </a:r>
            <a:r>
              <a:rPr lang="tr-TR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tr-TR" dirty="0"/>
              <a:t>Veri kutudan uzaklığına göre “</a:t>
            </a:r>
            <a:r>
              <a:rPr lang="tr-TR" b="1" dirty="0"/>
              <a:t>uç değer</a:t>
            </a:r>
            <a:r>
              <a:rPr lang="tr-TR" dirty="0"/>
              <a:t>” (</a:t>
            </a:r>
            <a:r>
              <a:rPr lang="tr-TR" dirty="0" err="1"/>
              <a:t>outlier</a:t>
            </a:r>
            <a:r>
              <a:rPr lang="tr-TR" dirty="0"/>
              <a:t>), veya “</a:t>
            </a:r>
            <a:r>
              <a:rPr lang="tr-TR" b="1" dirty="0"/>
              <a:t>aşırı değer</a:t>
            </a:r>
            <a:r>
              <a:rPr lang="tr-TR" dirty="0"/>
              <a:t>” (</a:t>
            </a:r>
            <a:r>
              <a:rPr lang="tr-TR" dirty="0" err="1"/>
              <a:t>extreme</a:t>
            </a:r>
            <a:r>
              <a:rPr lang="tr-TR" dirty="0"/>
              <a:t>) olarak tanımlanır. </a:t>
            </a:r>
          </a:p>
          <a:p>
            <a:pPr>
              <a:spcAft>
                <a:spcPts val="1200"/>
              </a:spcAft>
            </a:pPr>
            <a:r>
              <a:rPr lang="tr-TR" dirty="0"/>
              <a:t>SPSS çıktısında </a:t>
            </a:r>
            <a:r>
              <a:rPr lang="tr-TR" b="1" dirty="0"/>
              <a:t>uç değerler daire</a:t>
            </a:r>
            <a:r>
              <a:rPr lang="tr-TR" dirty="0"/>
              <a:t> ile, </a:t>
            </a:r>
            <a:r>
              <a:rPr lang="tr-TR" b="1" dirty="0"/>
              <a:t>aşırı değerler ise yıldızla</a:t>
            </a:r>
            <a:r>
              <a:rPr lang="tr-TR" dirty="0"/>
              <a:t> görülmektedir</a:t>
            </a:r>
          </a:p>
        </p:txBody>
      </p:sp>
    </p:spTree>
    <p:extLst>
      <p:ext uri="{BB962C8B-B14F-4D97-AF65-F5344CB8AC3E}">
        <p14:creationId xmlns:p14="http://schemas.microsoft.com/office/powerpoint/2010/main" val="396851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spcAft>
                <a:spcPts val="1200"/>
              </a:spcAft>
            </a:pPr>
            <a:r>
              <a:rPr lang="tr-TR" i="1" dirty="0" err="1"/>
              <a:t>Graphs</a:t>
            </a:r>
            <a:r>
              <a:rPr lang="tr-TR" i="1" dirty="0"/>
              <a:t>&gt;</a:t>
            </a:r>
            <a:r>
              <a:rPr lang="tr-TR" i="1" dirty="0" err="1"/>
              <a:t>Legacy</a:t>
            </a:r>
            <a:r>
              <a:rPr lang="tr-TR" i="1" dirty="0"/>
              <a:t> </a:t>
            </a:r>
            <a:r>
              <a:rPr lang="tr-TR" i="1" dirty="0" err="1"/>
              <a:t>Dialogs</a:t>
            </a:r>
            <a:r>
              <a:rPr lang="tr-TR" i="1" dirty="0"/>
              <a:t>&gt;</a:t>
            </a:r>
            <a:r>
              <a:rPr lang="tr-TR" i="1" dirty="0" err="1"/>
              <a:t>Boxplot</a:t>
            </a:r>
            <a:r>
              <a:rPr lang="tr-TR" i="1" dirty="0"/>
              <a:t> [Simple, </a:t>
            </a:r>
            <a:r>
              <a:rPr lang="tr-TR" i="1" dirty="0" err="1"/>
              <a:t>Summaries</a:t>
            </a:r>
            <a:r>
              <a:rPr lang="tr-TR" i="1" dirty="0"/>
              <a:t> </a:t>
            </a:r>
            <a:r>
              <a:rPr lang="tr-TR" i="1" dirty="0" err="1"/>
              <a:t>for</a:t>
            </a:r>
            <a:r>
              <a:rPr lang="tr-TR" i="1" dirty="0"/>
              <a:t> </a:t>
            </a:r>
            <a:r>
              <a:rPr lang="tr-TR" i="1" dirty="0" err="1"/>
              <a:t>groups</a:t>
            </a:r>
            <a:r>
              <a:rPr lang="tr-TR" i="1" dirty="0"/>
              <a:t> of </a:t>
            </a:r>
            <a:r>
              <a:rPr lang="tr-TR" i="1" dirty="0" err="1"/>
              <a:t>cases</a:t>
            </a:r>
            <a:r>
              <a:rPr lang="tr-TR" i="1" dirty="0"/>
              <a:t> seçip Define butonuna tıklayınız]&gt;[Y eksenine “Boy”, X eksenine “Cinsiyet” değişkenlerini koyalım]&gt;OK </a:t>
            </a:r>
            <a:endParaRPr lang="tr-TR" dirty="0"/>
          </a:p>
          <a:p>
            <a:pPr lvl="2">
              <a:spcAft>
                <a:spcPts val="1200"/>
              </a:spcAft>
            </a:pPr>
            <a:r>
              <a:rPr lang="tr-TR" i="1" dirty="0"/>
              <a:t>Saplı kutu grafiklerinde sap kısmının dışında işaretlenen bireyler uç değerleri temsil etmektedir.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482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Boxplot</a:t>
            </a:r>
            <a:endParaRPr lang="tr-T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892" y="908720"/>
            <a:ext cx="7237384" cy="579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584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Boxplot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tr-TR" dirty="0" err="1" smtClean="0"/>
              <a:t>SPSS’de</a:t>
            </a:r>
            <a:r>
              <a:rPr lang="tr-TR" dirty="0" smtClean="0"/>
              <a:t> </a:t>
            </a:r>
            <a:r>
              <a:rPr lang="tr-TR" dirty="0"/>
              <a:t>birden fazla </a:t>
            </a:r>
            <a:r>
              <a:rPr lang="tr-TR" dirty="0" smtClean="0"/>
              <a:t>değişken </a:t>
            </a:r>
            <a:r>
              <a:rPr lang="tr-TR" dirty="0"/>
              <a:t>için aynı anda saplı kutu grafikleri çizdirip uç değerlere bakmak </a:t>
            </a:r>
            <a:r>
              <a:rPr lang="tr-TR" dirty="0" smtClean="0"/>
              <a:t>mümkündür</a:t>
            </a:r>
          </a:p>
          <a:p>
            <a:pPr lvl="1">
              <a:spcAft>
                <a:spcPts val="1800"/>
              </a:spcAft>
            </a:pPr>
            <a:r>
              <a:rPr lang="tr-TR" i="1" dirty="0" err="1"/>
              <a:t>Graphs</a:t>
            </a:r>
            <a:r>
              <a:rPr lang="tr-TR" i="1" dirty="0"/>
              <a:t>&gt;</a:t>
            </a:r>
            <a:r>
              <a:rPr lang="tr-TR" i="1" dirty="0" err="1"/>
              <a:t>Legacy</a:t>
            </a:r>
            <a:r>
              <a:rPr lang="tr-TR" i="1" dirty="0"/>
              <a:t> </a:t>
            </a:r>
            <a:r>
              <a:rPr lang="tr-TR" i="1" dirty="0" err="1"/>
              <a:t>Dialogues</a:t>
            </a:r>
            <a:r>
              <a:rPr lang="tr-TR" i="1" dirty="0"/>
              <a:t>&gt;</a:t>
            </a:r>
            <a:r>
              <a:rPr lang="tr-TR" i="1" dirty="0" err="1"/>
              <a:t>Boxplot</a:t>
            </a:r>
            <a:r>
              <a:rPr lang="tr-TR" i="1" dirty="0"/>
              <a:t> [Simple, </a:t>
            </a:r>
            <a:r>
              <a:rPr lang="tr-TR" i="1" dirty="0" err="1"/>
              <a:t>Summaries</a:t>
            </a:r>
            <a:r>
              <a:rPr lang="tr-TR" i="1" dirty="0"/>
              <a:t> of </a:t>
            </a:r>
            <a:r>
              <a:rPr lang="tr-TR" i="1" dirty="0" err="1"/>
              <a:t>seperate</a:t>
            </a:r>
            <a:r>
              <a:rPr lang="tr-TR" i="1" dirty="0"/>
              <a:t> </a:t>
            </a:r>
            <a:r>
              <a:rPr lang="tr-TR" i="1" dirty="0" err="1"/>
              <a:t>variables</a:t>
            </a:r>
            <a:r>
              <a:rPr lang="tr-TR" i="1" dirty="0"/>
              <a:t> seçip Define butonuna tıklayınız</a:t>
            </a:r>
            <a:r>
              <a:rPr lang="tr-TR" i="1" dirty="0" smtClean="0"/>
              <a:t>]&gt;[“yaş”, “boy”, “kilo” </a:t>
            </a:r>
            <a:r>
              <a:rPr lang="tr-TR" i="1" dirty="0"/>
              <a:t>değişkenlerini “</a:t>
            </a:r>
            <a:r>
              <a:rPr lang="tr-TR" i="1" dirty="0" err="1"/>
              <a:t>Boxes</a:t>
            </a:r>
            <a:r>
              <a:rPr lang="tr-TR" i="1" dirty="0"/>
              <a:t> </a:t>
            </a:r>
            <a:r>
              <a:rPr lang="tr-TR" i="1" dirty="0" err="1"/>
              <a:t>represent</a:t>
            </a:r>
            <a:r>
              <a:rPr lang="tr-TR" i="1" dirty="0"/>
              <a:t>:” alanına geçiriniz]&gt;OK.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931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tr-TR" dirty="0" err="1" smtClean="0"/>
              <a:t>Boxplot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5993960" cy="4802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6372199" y="1772816"/>
            <a:ext cx="266429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/>
              <a:t>Görüldüğü üzere </a:t>
            </a:r>
            <a:endParaRPr lang="tr-TR" i="1" dirty="0" smtClean="0"/>
          </a:p>
          <a:p>
            <a:r>
              <a:rPr lang="tr-TR" i="1" dirty="0" smtClean="0"/>
              <a:t>“Yaş </a:t>
            </a:r>
            <a:r>
              <a:rPr lang="tr-TR" i="1" dirty="0"/>
              <a:t>değişkeninde </a:t>
            </a:r>
            <a:endParaRPr lang="tr-TR" i="1" dirty="0" smtClean="0"/>
          </a:p>
          <a:p>
            <a:r>
              <a:rPr lang="tr-TR" i="1" dirty="0" smtClean="0"/>
              <a:t>3. </a:t>
            </a:r>
            <a:r>
              <a:rPr lang="tr-TR" i="1" dirty="0"/>
              <a:t>bireyin yaşı </a:t>
            </a:r>
            <a:r>
              <a:rPr lang="tr-TR" i="1" dirty="0" smtClean="0"/>
              <a:t>(23 </a:t>
            </a:r>
            <a:r>
              <a:rPr lang="tr-TR" i="1" dirty="0"/>
              <a:t>yaşında) </a:t>
            </a:r>
            <a:endParaRPr lang="tr-TR" i="1" dirty="0" smtClean="0"/>
          </a:p>
          <a:p>
            <a:r>
              <a:rPr lang="tr-TR" i="1" dirty="0" smtClean="0"/>
              <a:t>uç </a:t>
            </a:r>
            <a:r>
              <a:rPr lang="tr-TR" i="1" dirty="0"/>
              <a:t>değer </a:t>
            </a:r>
            <a:r>
              <a:rPr lang="tr-TR" i="1" dirty="0" smtClean="0"/>
              <a:t>olarak, 1. bireyin yaşı (39 yaşında) aşırı değer olarak belirtilmiştir</a:t>
            </a:r>
            <a:r>
              <a:rPr lang="tr-TR" i="1" dirty="0"/>
              <a:t>. </a:t>
            </a:r>
            <a:endParaRPr lang="tr-TR" i="1" dirty="0" smtClean="0"/>
          </a:p>
          <a:p>
            <a:r>
              <a:rPr lang="tr-TR" i="1" dirty="0" smtClean="0"/>
              <a:t>“Boy” </a:t>
            </a:r>
            <a:r>
              <a:rPr lang="tr-TR" i="1" dirty="0"/>
              <a:t>değişkeninde </a:t>
            </a:r>
            <a:r>
              <a:rPr lang="tr-TR" i="1" dirty="0" smtClean="0"/>
              <a:t>de </a:t>
            </a:r>
          </a:p>
          <a:p>
            <a:r>
              <a:rPr lang="tr-TR" i="1" dirty="0" smtClean="0"/>
              <a:t>hem </a:t>
            </a:r>
            <a:r>
              <a:rPr lang="tr-TR" i="1" dirty="0"/>
              <a:t>uç, hem de aşırı değerler </a:t>
            </a:r>
            <a:endParaRPr lang="tr-TR" i="1" dirty="0" smtClean="0"/>
          </a:p>
          <a:p>
            <a:r>
              <a:rPr lang="tr-TR" i="1" dirty="0" smtClean="0"/>
              <a:t>vardır</a:t>
            </a:r>
            <a:r>
              <a:rPr lang="tr-TR" i="1" dirty="0"/>
              <a:t>. </a:t>
            </a:r>
            <a:r>
              <a:rPr lang="tr-TR" i="1" dirty="0" smtClean="0"/>
              <a:t>Kilo değişkeninde uç değer vardır ama</a:t>
            </a:r>
          </a:p>
          <a:p>
            <a:r>
              <a:rPr lang="tr-TR" i="1" dirty="0" smtClean="0"/>
              <a:t>aşırı değer </a:t>
            </a:r>
            <a:r>
              <a:rPr lang="tr-TR" i="1" dirty="0"/>
              <a:t>saptanmamıştır. </a:t>
            </a:r>
            <a:r>
              <a:rPr lang="tr-TR" dirty="0"/>
              <a:t>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8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772400" cy="792088"/>
          </a:xfrm>
        </p:spPr>
        <p:txBody>
          <a:bodyPr/>
          <a:lstStyle/>
          <a:p>
            <a:r>
              <a:rPr lang="tr-TR" dirty="0" err="1" smtClean="0"/>
              <a:t>Boxplot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594360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6228185" y="1772816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 smtClean="0"/>
              <a:t>Bu grafikte</a:t>
            </a:r>
          </a:p>
          <a:p>
            <a:r>
              <a:rPr lang="tr-TR" i="1" dirty="0" smtClean="0"/>
              <a:t>“</a:t>
            </a:r>
            <a:r>
              <a:rPr lang="tr-TR" i="1" dirty="0" err="1" smtClean="0"/>
              <a:t>age</a:t>
            </a:r>
            <a:r>
              <a:rPr lang="tr-TR" i="1" dirty="0" smtClean="0"/>
              <a:t>” </a:t>
            </a:r>
            <a:r>
              <a:rPr lang="tr-TR" i="1" dirty="0"/>
              <a:t>değişkeninde </a:t>
            </a:r>
            <a:endParaRPr lang="tr-TR" i="1" dirty="0" smtClean="0"/>
          </a:p>
          <a:p>
            <a:r>
              <a:rPr lang="tr-TR" i="1" dirty="0" smtClean="0"/>
              <a:t>112</a:t>
            </a:r>
            <a:r>
              <a:rPr lang="tr-TR" i="1" dirty="0"/>
              <a:t>. bireyin yaşı (90 yaşında) </a:t>
            </a:r>
            <a:endParaRPr lang="tr-TR" i="1" dirty="0" smtClean="0"/>
          </a:p>
          <a:p>
            <a:r>
              <a:rPr lang="tr-TR" i="1" dirty="0" smtClean="0"/>
              <a:t>uç </a:t>
            </a:r>
            <a:r>
              <a:rPr lang="tr-TR" i="1" dirty="0"/>
              <a:t>değer olarak belirtilmiştir. </a:t>
            </a:r>
            <a:endParaRPr lang="tr-TR" i="1" dirty="0" smtClean="0"/>
          </a:p>
          <a:p>
            <a:r>
              <a:rPr lang="tr-TR" i="1" dirty="0" smtClean="0"/>
              <a:t>“</a:t>
            </a:r>
            <a:r>
              <a:rPr lang="tr-TR" i="1" dirty="0" err="1"/>
              <a:t>Weight</a:t>
            </a:r>
            <a:r>
              <a:rPr lang="tr-TR" i="1" dirty="0"/>
              <a:t>” değişkeninde ise </a:t>
            </a:r>
            <a:endParaRPr lang="tr-TR" i="1" dirty="0" smtClean="0"/>
          </a:p>
          <a:p>
            <a:r>
              <a:rPr lang="tr-TR" i="1" dirty="0" smtClean="0"/>
              <a:t>hem </a:t>
            </a:r>
            <a:r>
              <a:rPr lang="tr-TR" i="1" dirty="0"/>
              <a:t>uç, hem de aşırı değerler </a:t>
            </a:r>
            <a:endParaRPr lang="tr-TR" i="1" dirty="0" smtClean="0"/>
          </a:p>
          <a:p>
            <a:r>
              <a:rPr lang="tr-TR" i="1" dirty="0" smtClean="0"/>
              <a:t>vardır</a:t>
            </a:r>
            <a:r>
              <a:rPr lang="tr-TR" i="1" dirty="0"/>
              <a:t>. </a:t>
            </a:r>
            <a:r>
              <a:rPr lang="tr-TR" i="1" dirty="0" err="1"/>
              <a:t>Height</a:t>
            </a:r>
            <a:r>
              <a:rPr lang="tr-TR" i="1" dirty="0"/>
              <a:t> değişkeninde </a:t>
            </a:r>
            <a:endParaRPr lang="tr-TR" i="1" dirty="0" smtClean="0"/>
          </a:p>
          <a:p>
            <a:r>
              <a:rPr lang="tr-TR" i="1" dirty="0" smtClean="0"/>
              <a:t>aşırı </a:t>
            </a:r>
            <a:r>
              <a:rPr lang="tr-TR" i="1" dirty="0"/>
              <a:t>ve uç değer saptanmamıştır. </a:t>
            </a:r>
            <a:r>
              <a:rPr lang="tr-TR" dirty="0"/>
              <a:t>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646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err="1"/>
              <a:t>Scatter</a:t>
            </a:r>
            <a:r>
              <a:rPr lang="tr-TR" b="1" dirty="0"/>
              <a:t> </a:t>
            </a:r>
            <a:r>
              <a:rPr lang="tr-TR" b="1" dirty="0" err="1"/>
              <a:t>diagram</a:t>
            </a:r>
            <a:r>
              <a:rPr lang="tr-TR" b="1" dirty="0"/>
              <a:t> </a:t>
            </a:r>
            <a:r>
              <a:rPr lang="tr-TR" dirty="0"/>
              <a:t>(saçılma grafiği, nokta grafikler)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/>
          <a:lstStyle/>
          <a:p>
            <a:r>
              <a:rPr lang="tr-TR" dirty="0" smtClean="0"/>
              <a:t>İki </a:t>
            </a:r>
            <a:r>
              <a:rPr lang="tr-TR" dirty="0"/>
              <a:t>ayrı numerik veya </a:t>
            </a:r>
            <a:r>
              <a:rPr lang="tr-TR" dirty="0" err="1"/>
              <a:t>ordinal</a:t>
            </a:r>
            <a:r>
              <a:rPr lang="tr-TR" dirty="0"/>
              <a:t> </a:t>
            </a:r>
            <a:r>
              <a:rPr lang="tr-TR" dirty="0" smtClean="0"/>
              <a:t>değişkeni </a:t>
            </a:r>
            <a:r>
              <a:rPr lang="tr-TR" dirty="0"/>
              <a:t>grafikle göstermenin bir yolu nokta grafikleridir.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12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/>
          <a:lstStyle/>
          <a:p>
            <a:r>
              <a:rPr lang="de-DE" i="1" dirty="0" smtClean="0"/>
              <a:t>“</a:t>
            </a:r>
            <a:r>
              <a:rPr lang="tr-TR" i="1" dirty="0" smtClean="0"/>
              <a:t>Boy</a:t>
            </a:r>
            <a:r>
              <a:rPr lang="de-DE" i="1" dirty="0" smtClean="0"/>
              <a:t>” </a:t>
            </a:r>
            <a:r>
              <a:rPr lang="de-DE" i="1" dirty="0" err="1"/>
              <a:t>ve</a:t>
            </a:r>
            <a:r>
              <a:rPr lang="de-DE" i="1" dirty="0"/>
              <a:t> </a:t>
            </a:r>
            <a:r>
              <a:rPr lang="de-DE" i="1" dirty="0" smtClean="0"/>
              <a:t>“</a:t>
            </a:r>
            <a:r>
              <a:rPr lang="tr-TR" i="1" dirty="0" smtClean="0"/>
              <a:t>Kilo</a:t>
            </a:r>
            <a:r>
              <a:rPr lang="de-DE" i="1" dirty="0" smtClean="0"/>
              <a:t>” </a:t>
            </a:r>
            <a:r>
              <a:rPr lang="de-DE" i="1" dirty="0" err="1"/>
              <a:t>değişkenlerinin</a:t>
            </a:r>
            <a:r>
              <a:rPr lang="de-DE" i="1" dirty="0"/>
              <a:t> </a:t>
            </a:r>
            <a:r>
              <a:rPr lang="tr-TR" i="1" dirty="0" err="1"/>
              <a:t>scatter</a:t>
            </a:r>
            <a:r>
              <a:rPr lang="de-DE" i="1" dirty="0"/>
              <a:t> </a:t>
            </a:r>
            <a:r>
              <a:rPr lang="de-DE" i="1" dirty="0" err="1"/>
              <a:t>grafiğini</a:t>
            </a:r>
            <a:r>
              <a:rPr lang="de-DE" i="1" dirty="0"/>
              <a:t> </a:t>
            </a:r>
            <a:r>
              <a:rPr lang="de-DE" i="1" dirty="0" err="1"/>
              <a:t>çizelim</a:t>
            </a:r>
            <a:r>
              <a:rPr lang="de-DE" i="1" dirty="0"/>
              <a:t>. </a:t>
            </a:r>
            <a:endParaRPr lang="tr-TR" dirty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tr-TR" i="1" dirty="0" err="1"/>
              <a:t>Graphs</a:t>
            </a:r>
            <a:r>
              <a:rPr lang="tr-TR" i="1" dirty="0"/>
              <a:t>&gt;</a:t>
            </a:r>
            <a:r>
              <a:rPr lang="tr-TR" i="1" dirty="0" err="1"/>
              <a:t>Legacy</a:t>
            </a:r>
            <a:r>
              <a:rPr lang="tr-TR" i="1" dirty="0"/>
              <a:t> </a:t>
            </a:r>
            <a:r>
              <a:rPr lang="tr-TR" i="1" dirty="0" err="1" smtClean="0"/>
              <a:t>Dialogs</a:t>
            </a:r>
            <a:r>
              <a:rPr lang="tr-TR" i="1" dirty="0" smtClean="0"/>
              <a:t>&gt;</a:t>
            </a:r>
            <a:r>
              <a:rPr lang="tr-TR" i="1" dirty="0" err="1" smtClean="0"/>
              <a:t>Scatter</a:t>
            </a:r>
            <a:r>
              <a:rPr lang="tr-TR" i="1" dirty="0" smtClean="0"/>
              <a:t>/</a:t>
            </a:r>
            <a:r>
              <a:rPr lang="tr-TR" i="1" dirty="0" err="1" smtClean="0"/>
              <a:t>dot</a:t>
            </a:r>
            <a:r>
              <a:rPr lang="tr-TR" i="1" dirty="0" smtClean="0"/>
              <a:t> </a:t>
            </a:r>
            <a:r>
              <a:rPr lang="tr-TR" i="1" dirty="0"/>
              <a:t>[</a:t>
            </a:r>
            <a:r>
              <a:rPr lang="tr-TR" i="1" dirty="0" smtClean="0"/>
              <a:t>Simple </a:t>
            </a:r>
            <a:r>
              <a:rPr lang="tr-TR" i="1" dirty="0" err="1" smtClean="0"/>
              <a:t>Scatter</a:t>
            </a:r>
            <a:r>
              <a:rPr lang="tr-TR" i="1" dirty="0" smtClean="0"/>
              <a:t> </a:t>
            </a:r>
            <a:r>
              <a:rPr lang="tr-TR" i="1" dirty="0"/>
              <a:t>seçip Define butonuna tıklayınız]&gt;[Y eksenine “Boy”, X eksenine </a:t>
            </a:r>
            <a:r>
              <a:rPr lang="tr-TR" i="1" dirty="0" smtClean="0"/>
              <a:t>“Kilo” </a:t>
            </a:r>
            <a:r>
              <a:rPr lang="tr-TR" i="1" dirty="0"/>
              <a:t>değişkenlerini koyalım]&gt;OK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01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Örnek</a:t>
            </a:r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60" y="836712"/>
            <a:ext cx="736910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84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Frekans dağılımı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Frekans dağılımı</a:t>
            </a:r>
            <a:r>
              <a:rPr lang="tr-TR" dirty="0" smtClean="0"/>
              <a:t>, her bir değişkenle ilgili gözlemlerin, bunların sınıflarının, veya kategorilerinin gözlem </a:t>
            </a:r>
            <a:r>
              <a:rPr lang="tr-TR" b="1" dirty="0" smtClean="0"/>
              <a:t>frekansı </a:t>
            </a:r>
            <a:r>
              <a:rPr lang="tr-TR" dirty="0" smtClean="0"/>
              <a:t>(sıklığı) açısından gösterilmesidir.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346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Örnek</a:t>
            </a:r>
            <a:endParaRPr lang="tr-T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25" y="738974"/>
            <a:ext cx="7491083" cy="6002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7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tr-TR" sz="2000" dirty="0" smtClean="0"/>
              <a:t>Aktürk Z, Acemoğlu H. Sağlık Çalışanları İçin Araştırma ve Pratik İstatistik. Anadolu Ofset: İstanbul, 2011.</a:t>
            </a:r>
          </a:p>
        </p:txBody>
      </p:sp>
    </p:spTree>
    <p:extLst>
      <p:ext uri="{BB962C8B-B14F-4D97-AF65-F5344CB8AC3E}">
        <p14:creationId xmlns:p14="http://schemas.microsoft.com/office/powerpoint/2010/main" val="379458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Frekans dağılımlarının gösterilmesi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628800"/>
            <a:ext cx="7772400" cy="4391000"/>
          </a:xfrm>
        </p:spPr>
        <p:txBody>
          <a:bodyPr/>
          <a:lstStyle/>
          <a:p>
            <a:r>
              <a:rPr lang="tr-TR" dirty="0" smtClean="0"/>
              <a:t>Frekans </a:t>
            </a:r>
            <a:r>
              <a:rPr lang="tr-TR" dirty="0"/>
              <a:t>dağılımları kategorik veriler veya bazı tam sayılı numerik veriler için </a:t>
            </a:r>
            <a:r>
              <a:rPr lang="tr-TR" dirty="0" smtClean="0"/>
              <a:t>kullanılır</a:t>
            </a:r>
          </a:p>
          <a:p>
            <a:r>
              <a:rPr lang="tr-TR" dirty="0"/>
              <a:t>V</a:t>
            </a:r>
            <a:r>
              <a:rPr lang="tr-TR" dirty="0" smtClean="0"/>
              <a:t>erilerin </a:t>
            </a:r>
            <a:r>
              <a:rPr lang="tr-TR" dirty="0"/>
              <a:t>görsel olarak sunulmasını sağlar.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1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Bar veya sütun </a:t>
            </a:r>
            <a:r>
              <a:rPr lang="tr-TR" b="1" dirty="0" smtClean="0"/>
              <a:t>grafikleri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102968"/>
          </a:xfrm>
        </p:spPr>
        <p:txBody>
          <a:bodyPr/>
          <a:lstStyle/>
          <a:p>
            <a:r>
              <a:rPr lang="tr-TR" dirty="0"/>
              <a:t>H</a:t>
            </a:r>
            <a:r>
              <a:rPr lang="tr-TR" dirty="0" smtClean="0"/>
              <a:t>er </a:t>
            </a:r>
            <a:r>
              <a:rPr lang="tr-TR" dirty="0"/>
              <a:t>bir kategori için ayrı bir yatay veya dikey sütun çizilir. </a:t>
            </a:r>
            <a:endParaRPr lang="tr-TR" dirty="0" smtClean="0"/>
          </a:p>
          <a:p>
            <a:r>
              <a:rPr lang="tr-TR" dirty="0" smtClean="0"/>
              <a:t>Sütunun </a:t>
            </a:r>
            <a:r>
              <a:rPr lang="tr-TR" dirty="0"/>
              <a:t>boyu değişkenin ilgili kategorideki sıklığı (frekansı) ile orantılıdır. </a:t>
            </a:r>
            <a:endParaRPr lang="tr-TR" dirty="0" smtClean="0"/>
          </a:p>
          <a:p>
            <a:r>
              <a:rPr lang="tr-TR" dirty="0" smtClean="0"/>
              <a:t>Sütunlar </a:t>
            </a:r>
            <a:r>
              <a:rPr lang="tr-TR" dirty="0"/>
              <a:t>arasındaki boşluklar değişkenlerin kategorik veya tam sayılı olduğunu gösterir.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683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4572000"/>
          </a:xfrm>
        </p:spPr>
        <p:txBody>
          <a:bodyPr/>
          <a:lstStyle/>
          <a:p>
            <a:r>
              <a:rPr lang="tr-TR" i="1" dirty="0"/>
              <a:t>SPSS </a:t>
            </a:r>
            <a:r>
              <a:rPr lang="tr-TR" i="1" dirty="0" smtClean="0"/>
              <a:t>dosyasını </a:t>
            </a:r>
            <a:r>
              <a:rPr lang="tr-TR" i="1" dirty="0"/>
              <a:t>açınız. </a:t>
            </a:r>
            <a:r>
              <a:rPr lang="tr-TR" i="1" dirty="0" smtClean="0"/>
              <a:t>“fiziksel aktivite değişkeninin </a:t>
            </a:r>
            <a:r>
              <a:rPr lang="tr-TR" i="1" dirty="0"/>
              <a:t>frekans dağılımına bakalım. sütun grafiğini çıkaralım. </a:t>
            </a:r>
            <a:r>
              <a:rPr lang="tr-TR" i="1" dirty="0" err="1"/>
              <a:t>Analyze</a:t>
            </a:r>
            <a:r>
              <a:rPr lang="tr-TR" i="1" dirty="0"/>
              <a:t>&gt;</a:t>
            </a:r>
            <a:r>
              <a:rPr lang="tr-TR" i="1" dirty="0" err="1"/>
              <a:t>Descriptive</a:t>
            </a:r>
            <a:r>
              <a:rPr lang="tr-TR" i="1" dirty="0"/>
              <a:t> </a:t>
            </a:r>
            <a:r>
              <a:rPr lang="tr-TR" i="1" dirty="0" err="1"/>
              <a:t>Statistics</a:t>
            </a:r>
            <a:r>
              <a:rPr lang="tr-TR" i="1" dirty="0"/>
              <a:t>&gt;</a:t>
            </a:r>
            <a:r>
              <a:rPr lang="tr-TR" i="1" dirty="0" err="1"/>
              <a:t>Frequencies</a:t>
            </a:r>
            <a:r>
              <a:rPr lang="tr-TR" i="1" dirty="0" smtClean="0"/>
              <a:t>&gt;[“fiziksel aktivite” </a:t>
            </a:r>
            <a:r>
              <a:rPr lang="tr-TR" i="1" dirty="0"/>
              <a:t>değişkenini “</a:t>
            </a:r>
            <a:r>
              <a:rPr lang="tr-TR" i="1" dirty="0" err="1"/>
              <a:t>Variable</a:t>
            </a:r>
            <a:r>
              <a:rPr lang="tr-TR" i="1" dirty="0"/>
              <a:t>(s)” alanına geçirelim]&gt;ok </a:t>
            </a:r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47" y="2996952"/>
            <a:ext cx="8324125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968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Aynı </a:t>
            </a:r>
            <a:r>
              <a:rPr lang="tr-TR" dirty="0"/>
              <a:t>frekans </a:t>
            </a:r>
            <a:r>
              <a:rPr lang="tr-TR" dirty="0" smtClean="0"/>
              <a:t>dağılımının </a:t>
            </a:r>
            <a:r>
              <a:rPr lang="tr-TR" dirty="0"/>
              <a:t>sütun </a:t>
            </a:r>
            <a:r>
              <a:rPr lang="tr-TR" dirty="0" smtClean="0"/>
              <a:t>grafiği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i="1" dirty="0" err="1" smtClean="0"/>
              <a:t>Graphs</a:t>
            </a:r>
            <a:r>
              <a:rPr lang="tr-TR" i="1" dirty="0" smtClean="0"/>
              <a:t>&gt;</a:t>
            </a:r>
            <a:r>
              <a:rPr lang="tr-TR" i="1" dirty="0" err="1" smtClean="0"/>
              <a:t>Legacy</a:t>
            </a:r>
            <a:r>
              <a:rPr lang="tr-TR" i="1" dirty="0" smtClean="0"/>
              <a:t> </a:t>
            </a:r>
            <a:r>
              <a:rPr lang="tr-TR" i="1" dirty="0" err="1" smtClean="0"/>
              <a:t>Dialogs</a:t>
            </a:r>
            <a:r>
              <a:rPr lang="tr-TR" i="1" dirty="0" smtClean="0"/>
              <a:t>&gt;Bar </a:t>
            </a:r>
            <a:r>
              <a:rPr lang="tr-TR" i="1" dirty="0"/>
              <a:t>[X eksenine </a:t>
            </a:r>
            <a:r>
              <a:rPr lang="tr-TR" i="1" dirty="0" smtClean="0"/>
              <a:t>“fiziksel aktivite” </a:t>
            </a:r>
            <a:r>
              <a:rPr lang="tr-TR" i="1" dirty="0"/>
              <a:t>değişkenini koyalım</a:t>
            </a:r>
            <a:r>
              <a:rPr lang="tr-TR" i="1" dirty="0" smtClean="0"/>
              <a:t>]&gt;</a:t>
            </a:r>
            <a:r>
              <a:rPr lang="tr-TR" i="1" dirty="0" err="1" smtClean="0"/>
              <a:t>Sipmle</a:t>
            </a:r>
            <a:r>
              <a:rPr lang="tr-TR" i="1" dirty="0" smtClean="0"/>
              <a:t> </a:t>
            </a:r>
            <a:r>
              <a:rPr lang="tr-TR" dirty="0" smtClean="0"/>
              <a:t>ve</a:t>
            </a:r>
            <a:r>
              <a:rPr lang="tr-TR" i="1" dirty="0" smtClean="0"/>
              <a:t> </a:t>
            </a:r>
            <a:r>
              <a:rPr lang="tr-TR" i="1" dirty="0" err="1" smtClean="0"/>
              <a:t>Summaries</a:t>
            </a:r>
            <a:r>
              <a:rPr lang="tr-TR" i="1" dirty="0" smtClean="0"/>
              <a:t> </a:t>
            </a:r>
            <a:r>
              <a:rPr lang="tr-TR" i="1" dirty="0" err="1" smtClean="0"/>
              <a:t>for</a:t>
            </a:r>
            <a:r>
              <a:rPr lang="tr-TR" i="1" dirty="0" smtClean="0"/>
              <a:t> </a:t>
            </a:r>
            <a:r>
              <a:rPr lang="tr-TR" i="1" dirty="0" err="1" smtClean="0"/>
              <a:t>groups</a:t>
            </a:r>
            <a:r>
              <a:rPr lang="tr-TR" i="1" dirty="0" smtClean="0"/>
              <a:t> of </a:t>
            </a:r>
            <a:r>
              <a:rPr lang="tr-TR" i="1" dirty="0" err="1" smtClean="0"/>
              <a:t>cases</a:t>
            </a:r>
            <a:r>
              <a:rPr lang="tr-TR" i="1" dirty="0" smtClean="0"/>
              <a:t> seçerek Define&gt;OK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399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Aynı </a:t>
            </a:r>
            <a:r>
              <a:rPr lang="tr-TR" dirty="0"/>
              <a:t>frekans </a:t>
            </a:r>
            <a:r>
              <a:rPr lang="tr-TR" dirty="0" smtClean="0"/>
              <a:t>dağılımının </a:t>
            </a:r>
            <a:r>
              <a:rPr lang="tr-TR" dirty="0"/>
              <a:t>sütun </a:t>
            </a:r>
            <a:r>
              <a:rPr lang="tr-TR" dirty="0" smtClean="0"/>
              <a:t>grafiği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627" y="1102193"/>
            <a:ext cx="7037781" cy="563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11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dirty="0" smtClean="0"/>
              <a:t>Çapraz tablolar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8774945" cy="289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468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6118</TotalTime>
  <Words>966</Words>
  <Application>Microsoft Office PowerPoint</Application>
  <PresentationFormat>Ekran Gösterisi (4:3)</PresentationFormat>
  <Paragraphs>101</Paragraphs>
  <Slides>31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Hisse Senedi</vt:lpstr>
      <vt:lpstr>VERİLERİN GRAFİKLERLE GÖSTERİLMESİ</vt:lpstr>
      <vt:lpstr>PowerPoint Sunusu</vt:lpstr>
      <vt:lpstr>Frekans dağılımı</vt:lpstr>
      <vt:lpstr>Frekans dağılımlarının gösterilmesi </vt:lpstr>
      <vt:lpstr>Bar veya sütun grafikleri</vt:lpstr>
      <vt:lpstr>Örnek</vt:lpstr>
      <vt:lpstr>Aynı frekans dağılımının sütun grafiği</vt:lpstr>
      <vt:lpstr>Aynı frekans dağılımının sütun grafiği</vt:lpstr>
      <vt:lpstr> Çapraz tablolar</vt:lpstr>
      <vt:lpstr> Pasta grafiği </vt:lpstr>
      <vt:lpstr>Örnek</vt:lpstr>
      <vt:lpstr>Örnek</vt:lpstr>
      <vt:lpstr>Örnek</vt:lpstr>
      <vt:lpstr> Histogram </vt:lpstr>
      <vt:lpstr> Örnek</vt:lpstr>
      <vt:lpstr>PowerPoint Sunusu</vt:lpstr>
      <vt:lpstr>Frekans dağılımının şekli</vt:lpstr>
      <vt:lpstr> Dot plot </vt:lpstr>
      <vt:lpstr> Dot plot </vt:lpstr>
      <vt:lpstr> Dot plot </vt:lpstr>
      <vt:lpstr> Boxplot (saplı kutu grafiği) </vt:lpstr>
      <vt:lpstr> Örnek</vt:lpstr>
      <vt:lpstr>Boxplot</vt:lpstr>
      <vt:lpstr>Boxplot</vt:lpstr>
      <vt:lpstr>Boxplot</vt:lpstr>
      <vt:lpstr>Boxplot</vt:lpstr>
      <vt:lpstr> Scatter diagram (saçılma grafiği, nokta grafikler) </vt:lpstr>
      <vt:lpstr> Örnek</vt:lpstr>
      <vt:lpstr> Örnek</vt:lpstr>
      <vt:lpstr> Örnek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Biyoistatistik 1</dc:title>
  <dc:creator>Turan</dc:creator>
  <cp:lastModifiedBy>Turan S</cp:lastModifiedBy>
  <cp:revision>53</cp:revision>
  <dcterms:created xsi:type="dcterms:W3CDTF">2014-09-19T11:26:00Z</dcterms:created>
  <dcterms:modified xsi:type="dcterms:W3CDTF">2014-11-18T10:17:40Z</dcterms:modified>
</cp:coreProperties>
</file>