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7"/>
  </p:notesMasterIdLst>
  <p:sldIdLst>
    <p:sldId id="256" r:id="rId2"/>
    <p:sldId id="257" r:id="rId3"/>
    <p:sldId id="292" r:id="rId4"/>
    <p:sldId id="277" r:id="rId5"/>
    <p:sldId id="278" r:id="rId6"/>
    <p:sldId id="293" r:id="rId7"/>
    <p:sldId id="258" r:id="rId8"/>
    <p:sldId id="260" r:id="rId9"/>
    <p:sldId id="262" r:id="rId10"/>
    <p:sldId id="264" r:id="rId11"/>
    <p:sldId id="265" r:id="rId12"/>
    <p:sldId id="294" r:id="rId13"/>
    <p:sldId id="295" r:id="rId14"/>
    <p:sldId id="268" r:id="rId15"/>
    <p:sldId id="269" r:id="rId16"/>
    <p:sldId id="271" r:id="rId17"/>
    <p:sldId id="272" r:id="rId18"/>
    <p:sldId id="288" r:id="rId19"/>
    <p:sldId id="274" r:id="rId20"/>
    <p:sldId id="275" r:id="rId21"/>
    <p:sldId id="276" r:id="rId22"/>
    <p:sldId id="280" r:id="rId23"/>
    <p:sldId id="291" r:id="rId24"/>
    <p:sldId id="282" r:id="rId25"/>
    <p:sldId id="296" r:id="rId2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D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24" autoAdjust="0"/>
    <p:restoredTop sz="94660"/>
  </p:normalViewPr>
  <p:slideViewPr>
    <p:cSldViewPr>
      <p:cViewPr varScale="1">
        <p:scale>
          <a:sx n="103" d="100"/>
          <a:sy n="103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56B6F8-7AFB-4CFE-A939-5DFED36B95A6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5DA413-3B5A-43AB-A58D-ACF972F337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536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F1B5B4-6700-4BD5-B174-0CBEBE1789D7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95B541-C34E-47E5-BB6A-6D753205921D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7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7A161B6-2319-459F-B135-00231DFECA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2565-8490-4249-ABC9-1EC10C11334F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45716-B2C8-4809-8855-15C0AF279C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51957C-F175-40AB-98A8-9FE2A3E542CB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AE66003-202B-4EA7-A7EB-92163E6F15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433B0-FD2A-41A7-BA61-E8A39F620700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5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FB6E0-31C3-4A1C-B2F4-84F6A5A15A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FE36EB2-EF56-473E-8BAA-8A84649B5C77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C2F77B-16B4-4B0D-A91C-75E0E9E83B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218AF-F4B8-4291-A3A2-913B6642DC26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9DBC9-AAB1-441A-8AD3-F465DD35D6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E6F61-DC17-41D8-9B78-D477BAAFB569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8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FC844-7944-4784-B5E4-BC656E004E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E560-275A-4DBE-A679-E65BEAD00A23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61121-806E-4A11-9D43-E4E4ECC868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F625D-FFB5-4B48-A2E3-A6CFD6A984A7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3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15C5-4B53-417D-854A-344690BCE8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D0DDC-DC57-4830-AA5B-C79CFCAB98F8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C9673-97F9-41A4-8111-08C399B900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8 Dikdörtgen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EBC7FC-C73F-472C-BBA4-82547BF65F00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DE2092-FACD-47F8-BF20-CF369A2735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0" name="30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3EBD177-982B-47FB-A5FC-DD56A47E8953}" type="datetimeFigureOut">
              <a:rPr lang="tr-TR"/>
              <a:pPr>
                <a:defRPr/>
              </a:pPr>
              <a:t>15.07.2014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368B4C4-06F0-437D-904F-122E034F7B3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3" r:id="rId2"/>
    <p:sldLayoutId id="2147483781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82" r:id="rId9"/>
    <p:sldLayoutId id="2147483779" r:id="rId10"/>
    <p:sldLayoutId id="21474837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DR.NAHİDE GÖKÇE ÇAKIR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KTÜ AİLE HEKİMLİĞİ  A.B.D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AİLE HEKİMLERİNİN GÖREVLERİ;</a:t>
            </a:r>
          </a:p>
          <a:p>
            <a:pPr lvl="1"/>
            <a:r>
              <a:rPr lang="tr-TR" smtClean="0"/>
              <a:t>10)Aile sağlığı merkezi şartlarında tanı veya tedavisi yapılamayan hastaları;</a:t>
            </a:r>
          </a:p>
          <a:p>
            <a:pPr lvl="2"/>
            <a:r>
              <a:rPr lang="tr-TR" smtClean="0"/>
              <a:t>Sevk etmek</a:t>
            </a:r>
          </a:p>
          <a:p>
            <a:pPr lvl="2"/>
            <a:r>
              <a:rPr lang="tr-TR" smtClean="0"/>
              <a:t>Sevk edilen hastaların geri bildirimi yapılan muayene, tetkik, tanı, tedavi ve yatış bilgilerini değerlendirmek </a:t>
            </a:r>
          </a:p>
          <a:p>
            <a:pPr lvl="2"/>
            <a:r>
              <a:rPr lang="tr-TR" smtClean="0"/>
              <a:t>İkinci ve üçüncü basamak tedavi ve rehabilitasyon hizmetleri ile evde bakım hizmetlerinin koordinasyonunu sağlamak</a:t>
            </a:r>
          </a:p>
          <a:p>
            <a:pPr lvl="1"/>
            <a:r>
              <a:rPr lang="tr-TR" smtClean="0"/>
              <a:t>11) Gerektiğinde hastayı gözlem altına alarak tetkik ve tedavisini yapmak</a:t>
            </a:r>
          </a:p>
          <a:p>
            <a:pPr lvl="2"/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AİLE HEKİMLERİNİN GÖREVLERİ;</a:t>
            </a:r>
          </a:p>
          <a:p>
            <a:pPr lvl="1"/>
            <a:r>
              <a:rPr lang="tr-TR" smtClean="0"/>
              <a:t>12)Entegre sağlık hizmetinin sunulduğu merkezlerde;</a:t>
            </a:r>
          </a:p>
          <a:p>
            <a:pPr lvl="2"/>
            <a:r>
              <a:rPr lang="tr-TR" smtClean="0"/>
              <a:t>Gerektiğinde hastayı gözlem amaçlı yatırarak tetkik ve tedavisini yapmak,</a:t>
            </a:r>
          </a:p>
          <a:p>
            <a:pPr lvl="1"/>
            <a:r>
              <a:rPr lang="tr-TR" smtClean="0"/>
              <a:t>13)Aile sağlığı merkezini yönetmek</a:t>
            </a:r>
          </a:p>
          <a:p>
            <a:pPr lvl="2"/>
            <a:r>
              <a:rPr lang="tr-TR" smtClean="0"/>
              <a:t>Birlikte çalıştığı ekibi denetlemek</a:t>
            </a:r>
          </a:p>
          <a:p>
            <a:pPr lvl="2"/>
            <a:r>
              <a:rPr lang="tr-TR" smtClean="0"/>
              <a:t>Hizmet içi eğitimlerini sağlamak</a:t>
            </a:r>
          </a:p>
          <a:p>
            <a:pPr lvl="1"/>
            <a:r>
              <a:rPr lang="tr-TR" smtClean="0"/>
              <a:t>14)İlgili mevzuatta birinci basamak sağlık kuruluşları ve resmi tabiplerce kişiye yönelik düzenlenmesi öngörülen ;</a:t>
            </a:r>
          </a:p>
          <a:p>
            <a:pPr lvl="2"/>
            <a:r>
              <a:rPr lang="tr-TR" smtClean="0"/>
              <a:t>Her türlü sağlık raporu, sevk evrakı, reçete ve sair belgeleri düzenlemek</a:t>
            </a:r>
          </a:p>
          <a:p>
            <a:pPr lvl="2"/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557338"/>
            <a:ext cx="7480300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tr-TR" dirty="0" smtClean="0"/>
              <a:t>AİLE  HEKİMLİĞİNE İHTİYAÇ NASIL DOĞMUŞTUR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err="1" smtClean="0"/>
              <a:t>Flexner</a:t>
            </a:r>
            <a:r>
              <a:rPr lang="tr-TR" dirty="0" smtClean="0"/>
              <a:t> raporu;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1910 yılında Amerika Birleşik Devletlerinde Carnegie Vakfı tarafından hazırlanan ve </a:t>
            </a: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Flexner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 raporu olarak bilinen bir proje ile tıp eğitiminin hastanelerle bağlantılı olarak yapılması kararlaştırılmıştır.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Bu yolla;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tr-TR" dirty="0" smtClean="0"/>
              <a:t> Bilimsel bilgi birikiminin, yani teorinin, klinik uygulama ile, yani pratikle bütünleşmesi sağlanmıştır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İlk kez John Hopkins Hastanesinde yapılan bu uygulamayı, başka  ABD ve Kanada örnekleri izlemiştir</a:t>
            </a:r>
            <a:endParaRPr lang="tr-TR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DÜNYADA AİLE HEKİMLİĞİNİN TARİHÇESİ;</a:t>
            </a:r>
          </a:p>
          <a:p>
            <a:pPr lvl="1"/>
            <a:r>
              <a:rPr lang="tr-TR" smtClean="0"/>
              <a:t>1923 : Dünyada ilk kez Dr. Francis Peabody tarafından; </a:t>
            </a:r>
          </a:p>
          <a:p>
            <a:pPr lvl="2"/>
            <a:r>
              <a:rPr lang="tr-TR" smtClean="0"/>
              <a:t>İnsanı bir bütün olarak ele alacak bir uzmanlık dalının gerekliliği savunularak Aile Hekimliğine olan gereksinim gündeme getirildi</a:t>
            </a:r>
          </a:p>
          <a:p>
            <a:pPr lvl="1"/>
            <a:r>
              <a:rPr lang="tr-TR" smtClean="0"/>
              <a:t>1952 : İngiltere’de ‘’Royal College of General Practitioners’’ (Aile hekimliği kraliyet koleji) kuruldu</a:t>
            </a:r>
          </a:p>
          <a:p>
            <a:pPr lvl="1"/>
            <a:r>
              <a:rPr lang="tr-TR" smtClean="0"/>
              <a:t>1966 : Amerikan Tıp Birliği tarafından Millis raporu ve Willard raporu yayınlanarak;</a:t>
            </a:r>
          </a:p>
          <a:p>
            <a:pPr lvl="2"/>
            <a:r>
              <a:rPr lang="tr-TR" smtClean="0"/>
              <a:t>Birincil bakım konusunda çalışan yeni bir uzmanlık dalı olan Aile Hekimliği tanındı</a:t>
            </a:r>
          </a:p>
          <a:p>
            <a:pPr lvl="1"/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DÜNYADA AİLE HEKİMLİĞİNİN TARİHÇESİ;</a:t>
            </a:r>
          </a:p>
          <a:p>
            <a:pPr lvl="1"/>
            <a:r>
              <a:rPr lang="tr-TR" smtClean="0"/>
              <a:t>1969 : American Board of Family Practise (Amerika Aile Hekimleri Kurulu) kuruldu</a:t>
            </a:r>
          </a:p>
          <a:p>
            <a:pPr lvl="1"/>
            <a:r>
              <a:rPr lang="tr-TR" smtClean="0"/>
              <a:t>1974 : Hollanda’da yapılan toplantıda Loewenhorst ve grubu tarafından;</a:t>
            </a:r>
          </a:p>
          <a:p>
            <a:pPr lvl="2"/>
            <a:r>
              <a:rPr lang="tr-TR" smtClean="0"/>
              <a:t>Birinci basamak hekimliğinin diğer uzmanlık dallarından farklı bir uzmanlık dalı olduğu vurgulanarak Aile Hekimliğinin tanımı yapıldı</a:t>
            </a:r>
          </a:p>
          <a:p>
            <a:pPr lvl="1"/>
            <a:r>
              <a:rPr lang="tr-TR" smtClean="0"/>
              <a:t>1978 : Alma Ata konferansında ‘2000 yılında herkese sağlık’ başlığı altında hedefler ve stratejiler belirlendi.</a:t>
            </a:r>
          </a:p>
          <a:p>
            <a:pPr lvl="1"/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DÜNYADA AİLE HEKİMLİĞİNİN TARİHÇESİ;</a:t>
            </a:r>
          </a:p>
          <a:p>
            <a:pPr lvl="1"/>
            <a:r>
              <a:rPr lang="tr-TR" smtClean="0"/>
              <a:t>1986 : Avrupa Konseyi, Avrupa Topluluğu ülkelerinde görev yapacak aile hekimlerinin;</a:t>
            </a:r>
          </a:p>
          <a:p>
            <a:pPr lvl="2"/>
            <a:r>
              <a:rPr lang="tr-TR" smtClean="0"/>
              <a:t>En az 2 yıl uzmanlık eğitimi almış olması gerektiğini kararlaştırdı ve hedef tarih olarak 1 Ocak 1995’i belirledi</a:t>
            </a:r>
          </a:p>
          <a:p>
            <a:pPr lvl="2"/>
            <a:r>
              <a:rPr lang="tr-TR" smtClean="0"/>
              <a:t>Daha sonra 2001 yılındaki toplantıda bu süreyi 3 yıla çıkardı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smtClean="0"/>
              <a:t>DÜNYADA AİLE HEKİMLİĞİNİN TARİHÇESİ</a:t>
            </a:r>
            <a:r>
              <a:rPr lang="tr-TR" sz="3200" smtClean="0"/>
              <a:t>;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1994:Dünya sağlık örgütü (WHO) ve Dünya Aile Hekimleri Birliği (WONCA) tarafından Ontario’da yapılan konferansta;</a:t>
            </a:r>
          </a:p>
          <a:p>
            <a:pPr lvl="2">
              <a:lnSpc>
                <a:spcPct val="90000"/>
              </a:lnSpc>
            </a:pPr>
            <a:r>
              <a:rPr lang="tr-TR" smtClean="0"/>
              <a:t>Aile Hekimliğinin amaçları, görev tanımı, işleyişi, kurumsallaşması ve politikası gibi konularda önemli kararlar alındı</a:t>
            </a:r>
          </a:p>
          <a:p>
            <a:pPr lvl="2">
              <a:lnSpc>
                <a:spcPct val="90000"/>
              </a:lnSpc>
            </a:pPr>
            <a:r>
              <a:rPr lang="tr-TR" smtClean="0"/>
              <a:t>Bu kararlar ve öneriler Aile Hekimliği sisteminin tüm dünya ülkelerinde yaygınlaşması ve gelişmesine önemli katkısı oldu</a:t>
            </a:r>
            <a:r>
              <a:rPr lang="tr-TR" smtClean="0">
                <a:solidFill>
                  <a:srgbClr val="000000"/>
                </a:solidFill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tr-TR" smtClean="0">
                <a:solidFill>
                  <a:srgbClr val="000000"/>
                </a:solidFill>
              </a:rPr>
              <a:t>Tüm dünyada birinci basamak sağlık hizmeti konusunda çalışmalar başlatılmış oldu</a:t>
            </a:r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err="1" smtClean="0"/>
              <a:t>Folsom</a:t>
            </a:r>
            <a:endParaRPr lang="tr-TR" dirty="0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Sağlık bir toplum sorunudur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Herkesin kendi doktoru olmalıdır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err="1" smtClean="0"/>
              <a:t>Millis</a:t>
            </a:r>
            <a:endParaRPr lang="tr-TR" dirty="0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Uzmanlaşma çözüm değil; yeni bir doktor gerek!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Bir ülser hastası cerraha, </a:t>
            </a:r>
            <a:r>
              <a:rPr lang="tr-TR" dirty="0" err="1" smtClean="0">
                <a:solidFill>
                  <a:schemeClr val="tx1">
                    <a:tint val="85000"/>
                  </a:schemeClr>
                </a:solidFill>
              </a:rPr>
              <a:t>psikiyatriste</a:t>
            </a:r>
            <a:r>
              <a:rPr lang="tr-TR" dirty="0" smtClean="0">
                <a:solidFill>
                  <a:schemeClr val="tx1">
                    <a:tint val="85000"/>
                  </a:schemeClr>
                </a:solidFill>
              </a:rPr>
              <a:t> veya eczaneye ihtiyaç duyabilir. Hepsinden anlayan bir doktor gerek. Hastayı diğerlerinden anlamayan birine mahkum edemeyiz!”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tr-TR" dirty="0" err="1" smtClean="0"/>
              <a:t>Flexner</a:t>
            </a:r>
            <a:endParaRPr lang="tr-TR" dirty="0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tr-T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Korkarım ki, bilimsel tıbbın hızla gelişmesi bize eski nesil hekimlerin geniş kültürleri ve kapsamlı hizmetlerine mal olmaktadır!”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tr-TR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tr-TR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tr-TR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tr-TR" dirty="0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TÜRKİYE’DE AİLE HEKİMLİĞİNİN TARİHÇESİ VE GELİŞMESİ </a:t>
            </a:r>
          </a:p>
          <a:p>
            <a:pPr lvl="1"/>
            <a:r>
              <a:rPr lang="tr-TR" smtClean="0"/>
              <a:t>Ülkemizde Aile hekimliği kavramı ilk defa 1980’li yıllarda gündeme gelmeye başlamıştır</a:t>
            </a:r>
          </a:p>
          <a:p>
            <a:pPr lvl="1"/>
            <a:r>
              <a:rPr lang="tr-TR" smtClean="0"/>
              <a:t>1983 : Aile hekimliği ayrı bir uzmanlık dalı olarak "Tababet Uzmanlık Tüzüğünde" yer aldı</a:t>
            </a:r>
          </a:p>
          <a:p>
            <a:pPr lvl="2"/>
            <a:r>
              <a:rPr lang="tr-TR" smtClean="0"/>
              <a:t>Eğitim süresi pratisyenler için üç yıl </a:t>
            </a:r>
          </a:p>
          <a:p>
            <a:pPr lvl="2"/>
            <a:r>
              <a:rPr lang="tr-TR" smtClean="0"/>
              <a:t>Pediatri ve dahiliye uzmanları için bir yıl dört ay olarak belirlendi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  <p:sp>
        <p:nvSpPr>
          <p:cNvPr id="1638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3000" smtClean="0"/>
              <a:t>Bireylerin ve aile fertlerinin;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İkamet yerlerinin yakınlarında ya da kolaylıkla ulaşabilecekleri bir yerde bulunan 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İlk başvuracakları</a:t>
            </a:r>
          </a:p>
          <a:p>
            <a:pPr>
              <a:lnSpc>
                <a:spcPct val="80000"/>
              </a:lnSpc>
            </a:pPr>
            <a:r>
              <a:rPr lang="tr-TR" sz="3000" smtClean="0"/>
              <a:t>Kişiye yönelik koruyucu sağlık hizmetleri sunan</a:t>
            </a:r>
          </a:p>
          <a:p>
            <a:pPr>
              <a:lnSpc>
                <a:spcPct val="80000"/>
              </a:lnSpc>
            </a:pPr>
            <a:r>
              <a:rPr lang="tr-TR" sz="3000" smtClean="0"/>
              <a:t>Birinci basamak 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Teşhis 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Tedavi 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Rehabilite edici sağlık hizmetleri veren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İçerik Yer Tutucusu 2"/>
          <p:cNvSpPr>
            <a:spLocks noGrp="1"/>
          </p:cNvSpPr>
          <p:nvPr>
            <p:ph idx="1"/>
          </p:nvPr>
        </p:nvSpPr>
        <p:spPr>
          <a:xfrm>
            <a:off x="395288" y="1628775"/>
            <a:ext cx="7777162" cy="4352925"/>
          </a:xfrm>
        </p:spPr>
        <p:txBody>
          <a:bodyPr/>
          <a:lstStyle/>
          <a:p>
            <a:r>
              <a:rPr lang="tr-TR" smtClean="0"/>
              <a:t>TÜRKİYE’DE AİLE HEKİMLİĞİNİN TARİHÇESİ VE GELİŞMESİ </a:t>
            </a:r>
          </a:p>
          <a:p>
            <a:pPr lvl="1"/>
            <a:r>
              <a:rPr lang="tr-TR" smtClean="0"/>
              <a:t>1984 : Gazi Üniversitesi Tıp Fakültesinde ilk aile hekimliği anabilim dalı kuruldu</a:t>
            </a:r>
          </a:p>
          <a:p>
            <a:pPr lvl="1"/>
            <a:r>
              <a:rPr lang="tr-TR" smtClean="0"/>
              <a:t>1985 : Aile hekimliği uzmanlık eğitimine Sağlık Bakanlığı ve SSK ya bağlı eğitim hastanelerinde başlandı</a:t>
            </a:r>
          </a:p>
          <a:p>
            <a:pPr lvl="1"/>
            <a:r>
              <a:rPr lang="tr-TR" smtClean="0"/>
              <a:t>1990: Türkiye Aile Hekimleri Uzmanlık Derneği (TAHUD) Ankarada kuruldu</a:t>
            </a:r>
          </a:p>
          <a:p>
            <a:pPr lvl="1"/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TÜRKİYE’DE AİLE HEKİMLİĞİNİN TARİHÇESİ VE GELİŞMESİ </a:t>
            </a:r>
          </a:p>
          <a:p>
            <a:pPr lvl="1"/>
            <a:r>
              <a:rPr lang="tr-TR" smtClean="0"/>
              <a:t>1992 : Gülhane Askeri Tıp Akademisinde aile hekimliği anabilim dalı kuruldu</a:t>
            </a:r>
          </a:p>
          <a:p>
            <a:pPr lvl="1"/>
            <a:r>
              <a:rPr lang="tr-TR" smtClean="0"/>
              <a:t>1993 : Yüksek Öğretim Kurumu 12547 sayılı kararı ile tıp fakültelerinde aile hekimliği anabilim dallarının kurulmasını uygun buldu</a:t>
            </a:r>
          </a:p>
          <a:p>
            <a:pPr lvl="1"/>
            <a:r>
              <a:rPr lang="tr-TR" smtClean="0"/>
              <a:t>1993 : Trakya Üniversitesi’nde Aile Hekimliği Anabilim Dalı kurularak üniversitelerde Aile Hekimliği asistan eğitimi başlamış oldu</a:t>
            </a:r>
          </a:p>
          <a:p>
            <a:pPr lvl="1"/>
            <a:r>
              <a:rPr lang="tr-TR" smtClean="0"/>
              <a:t>1993 : İstanbul’da ilk ulusal Aile Hekimliği kongresi düzenlendi</a:t>
            </a:r>
          </a:p>
          <a:p>
            <a:pPr lvl="1"/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İçerik Yer Tutucusu 2"/>
          <p:cNvSpPr>
            <a:spLocks noGrp="1"/>
          </p:cNvSpPr>
          <p:nvPr>
            <p:ph idx="1"/>
          </p:nvPr>
        </p:nvSpPr>
        <p:spPr>
          <a:xfrm>
            <a:off x="468313" y="1773238"/>
            <a:ext cx="7632700" cy="4381500"/>
          </a:xfrm>
        </p:spPr>
        <p:txBody>
          <a:bodyPr/>
          <a:lstStyle/>
          <a:p>
            <a:r>
              <a:rPr lang="tr-TR" smtClean="0"/>
              <a:t>TÜRKİYE’DE AİLE HEKİMLİĞİNİN TARİHÇESİ VE GELİŞMESİ </a:t>
            </a:r>
          </a:p>
          <a:p>
            <a:pPr lvl="1"/>
            <a:r>
              <a:rPr lang="tr-TR" smtClean="0"/>
              <a:t>1994 : Aile Hekimliği pilot uygulama merkezleri ilk olarak Ankara’da ve daha sonra Bursa, Adana ve İzmir’de açıldı</a:t>
            </a:r>
          </a:p>
          <a:p>
            <a:pPr lvl="1"/>
            <a:r>
              <a:rPr lang="tr-TR" smtClean="0"/>
              <a:t>1997 : Türkiye Aile Hekimliği dergisi yayınlanmaya başladı</a:t>
            </a:r>
          </a:p>
          <a:p>
            <a:pPr lvl="1"/>
            <a:r>
              <a:rPr lang="tr-TR" smtClean="0"/>
              <a:t>2003 : Türkiye Dünya Aile Hekimleri Birliği (WONCA)’ya tam üye oldu</a:t>
            </a:r>
          </a:p>
          <a:p>
            <a:pPr lvl="1"/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TÜRKİYE’DE AİLE HEKİMLİĞİNİN TARİHÇESİ VE GELİŞMESİ </a:t>
            </a:r>
          </a:p>
          <a:p>
            <a:pPr lvl="1"/>
            <a:r>
              <a:rPr lang="tr-TR" smtClean="0"/>
              <a:t>DÜZCE PİLOT İL</a:t>
            </a:r>
          </a:p>
          <a:p>
            <a:pPr lvl="2"/>
            <a:r>
              <a:rPr lang="tr-TR" smtClean="0"/>
              <a:t>5258 sayılı Aile Hekimliği Pilot Uygulaması Hakkında Kanuna dayanarak 3 Ocak 2005 tarihli Bakan onayıyla Düzce ili Pilot il olarak belirlenmiştir.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TÜRKİYE’DE AİLE HEKİMLİĞİNİN TARİHÇESİ VE GELİŞMESİ </a:t>
            </a:r>
          </a:p>
          <a:p>
            <a:pPr lvl="1"/>
            <a:r>
              <a:rPr lang="tr-TR" smtClean="0"/>
              <a:t>2005 : Türkiye WONCA dünya konseyinde temsil edildi.</a:t>
            </a:r>
          </a:p>
          <a:p>
            <a:pPr lvl="1"/>
            <a:r>
              <a:rPr lang="tr-TR" smtClean="0"/>
              <a:t>2008 : Avrupa Aile Hekimleri kongresi Türkiyede yapıldı.</a:t>
            </a:r>
          </a:p>
          <a:p>
            <a:pPr lvl="1"/>
            <a:r>
              <a:rPr lang="tr-TR" smtClean="0"/>
              <a:t>2010: Tüm illerimizde Aile Hekimliği uygulamasına geçildi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>
          <a:xfrm>
            <a:off x="755650" y="3068638"/>
            <a:ext cx="6940550" cy="1584325"/>
          </a:xfrm>
        </p:spPr>
        <p:txBody>
          <a:bodyPr/>
          <a:lstStyle/>
          <a:p>
            <a:r>
              <a:rPr lang="tr-TR" sz="4000" smtClean="0"/>
              <a:t>DİNLEDİĞİNİZ İÇİN TEŞEKKÜRLER..</a:t>
            </a:r>
          </a:p>
          <a:p>
            <a:endParaRPr lang="tr-TR" sz="4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/>
              <a:t>Yaş, cinsiyet ve hastalık ayrımı yapmaksızın;</a:t>
            </a:r>
          </a:p>
          <a:p>
            <a:pPr lvl="1">
              <a:lnSpc>
                <a:spcPct val="80000"/>
              </a:lnSpc>
            </a:pPr>
            <a:r>
              <a:rPr lang="tr-TR" sz="2500" smtClean="0"/>
              <a:t>Her kişiye kapsamlı ve devamlı sağlık hizmeti veren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Gerektiği ölçüde gezici sağlık hizmeti veren  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Tam gün esasına göre çalışan </a:t>
            </a:r>
          </a:p>
          <a:p>
            <a:pPr lvl="1">
              <a:lnSpc>
                <a:spcPct val="80000"/>
              </a:lnSpc>
            </a:pPr>
            <a:r>
              <a:rPr lang="tr-TR" sz="2500" smtClean="0"/>
              <a:t>Aile hekimliği uzmanı </a:t>
            </a:r>
          </a:p>
          <a:p>
            <a:pPr lvl="1">
              <a:lnSpc>
                <a:spcPct val="80000"/>
              </a:lnSpc>
            </a:pPr>
            <a:r>
              <a:rPr lang="tr-TR" sz="2500" smtClean="0"/>
              <a:t>Bakanlığın öngördüğü eğitimleri alan uzman tabip veya tabiplerdir</a:t>
            </a:r>
          </a:p>
          <a:p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İçerik Yer Tutucusu 2"/>
          <p:cNvSpPr>
            <a:spLocks noGrp="1"/>
          </p:cNvSpPr>
          <p:nvPr>
            <p:ph idx="1"/>
          </p:nvPr>
        </p:nvSpPr>
        <p:spPr>
          <a:xfrm>
            <a:off x="457200" y="1609725"/>
            <a:ext cx="7283450" cy="5059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3000" smtClean="0"/>
              <a:t>Aile Hekimi WONCA 2005;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Disiplininin prensipleri doğrultusunda eğitim almış uzman doktordur.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Esas olarak kişiye;</a:t>
            </a:r>
          </a:p>
          <a:p>
            <a:pPr lvl="2">
              <a:lnSpc>
                <a:spcPct val="80000"/>
              </a:lnSpc>
            </a:pPr>
            <a:r>
              <a:rPr lang="tr-TR" sz="2400" smtClean="0"/>
              <a:t>Yaş, cinsiyet ve hastalık ayrımı yapmaksızın </a:t>
            </a:r>
          </a:p>
          <a:p>
            <a:pPr lvl="2">
              <a:lnSpc>
                <a:spcPct val="80000"/>
              </a:lnSpc>
            </a:pPr>
            <a:r>
              <a:rPr lang="tr-TR" sz="2400" smtClean="0"/>
              <a:t>Tıbbi bakım arayan her bireye</a:t>
            </a:r>
          </a:p>
          <a:p>
            <a:pPr lvl="3">
              <a:lnSpc>
                <a:spcPct val="80000"/>
              </a:lnSpc>
            </a:pPr>
            <a:r>
              <a:rPr lang="tr-TR" sz="2400" smtClean="0"/>
              <a:t>Kapsamlı </a:t>
            </a:r>
          </a:p>
          <a:p>
            <a:pPr lvl="3">
              <a:lnSpc>
                <a:spcPct val="80000"/>
              </a:lnSpc>
            </a:pPr>
            <a:r>
              <a:rPr lang="tr-TR" sz="2400" smtClean="0"/>
              <a:t>Sürekli sağlık bakımı sağlamakla sorumlu kişisel doktorlardır</a:t>
            </a:r>
          </a:p>
          <a:p>
            <a:pPr lvl="1">
              <a:lnSpc>
                <a:spcPct val="80000"/>
              </a:lnSpc>
            </a:pPr>
            <a:r>
              <a:rPr lang="tr-TR" sz="2700" smtClean="0"/>
              <a:t>Bireylere kendi aile,toplum ve kültürleri bağlamında hizmet sunarlar</a:t>
            </a:r>
          </a:p>
          <a:p>
            <a:pPr lvl="2">
              <a:lnSpc>
                <a:spcPct val="80000"/>
              </a:lnSpc>
            </a:pPr>
            <a:r>
              <a:rPr lang="tr-TR" sz="2400" smtClean="0"/>
              <a:t>Bunu yaparken her zaman hastaların bağımsız kişiliklerine saygı duyarlar</a:t>
            </a:r>
            <a:endParaRPr lang="tr-TR" sz="3000" smtClean="0"/>
          </a:p>
          <a:p>
            <a:pPr>
              <a:lnSpc>
                <a:spcPct val="80000"/>
              </a:lnSpc>
            </a:pPr>
            <a:endParaRPr lang="tr-TR" sz="3000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TERMİNOLOJİ</a:t>
            </a:r>
          </a:p>
          <a:p>
            <a:pPr lvl="1"/>
            <a:r>
              <a:rPr lang="tr-TR" smtClean="0"/>
              <a:t>Aile Hekimi = Genel Pratisyen = Family Physician = General Practitioner</a:t>
            </a:r>
          </a:p>
          <a:p>
            <a:pPr lvl="1"/>
            <a:r>
              <a:rPr lang="tr-TR" smtClean="0"/>
              <a:t>Bizdeki resmi adı: AİLE HEKİMİ</a:t>
            </a:r>
          </a:p>
          <a:p>
            <a:pPr lvl="2"/>
            <a:r>
              <a:rPr lang="tr-TR" smtClean="0"/>
              <a:t>Burada kastedilen:Uzmanlık eğitimi almış birinci basamak hekimi</a:t>
            </a:r>
          </a:p>
          <a:p>
            <a:pPr lvl="2"/>
            <a:r>
              <a:rPr lang="tr-TR" smtClean="0"/>
              <a:t>Bizdeki pratisyen hekime eşdeğer değildir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Aile hekimi kimdir ?</a:t>
            </a:r>
          </a:p>
          <a:p>
            <a:pPr lvl="1"/>
            <a:r>
              <a:rPr lang="tr-TR" smtClean="0"/>
              <a:t>Aile hekimi;</a:t>
            </a:r>
          </a:p>
          <a:p>
            <a:pPr lvl="2"/>
            <a:r>
              <a:rPr lang="tr-TR" smtClean="0"/>
              <a:t>Yaş, cins ve hastalık ayırımı yapmadan bireylere, ailelere ve bir sağlık birimine bağlı nüfusa kişisel ve sürekli birinci basamak sağlık hizmeti sunan tıp fakültesi mezunudur. (Leuwenhorst , 1974)</a:t>
            </a:r>
          </a:p>
          <a:p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İçerik Yer Tutucusu 2"/>
          <p:cNvSpPr>
            <a:spLocks noGrp="1"/>
          </p:cNvSpPr>
          <p:nvPr>
            <p:ph idx="1"/>
          </p:nvPr>
        </p:nvSpPr>
        <p:spPr>
          <a:xfrm>
            <a:off x="323850" y="1609725"/>
            <a:ext cx="7561263" cy="4846638"/>
          </a:xfrm>
        </p:spPr>
        <p:txBody>
          <a:bodyPr/>
          <a:lstStyle/>
          <a:p>
            <a:r>
              <a:rPr lang="tr-TR" sz="2800" smtClean="0"/>
              <a:t>AİLE HEKİMLERİNİN GÖREVLERİ;</a:t>
            </a:r>
          </a:p>
          <a:p>
            <a:pPr lvl="1"/>
            <a:r>
              <a:rPr lang="tr-TR" smtClean="0"/>
              <a:t>1)Kişiye yönelik koruyucu sağlık hizmetleri ile </a:t>
            </a:r>
          </a:p>
          <a:p>
            <a:pPr lvl="2"/>
            <a:r>
              <a:rPr lang="tr-TR" smtClean="0"/>
              <a:t>Birinci basamak tanı, tedavi, rehabilitasyon ve danışmanlık hizmetlerini vermek,</a:t>
            </a:r>
          </a:p>
          <a:p>
            <a:pPr lvl="1"/>
            <a:r>
              <a:rPr lang="tr-TR" smtClean="0"/>
              <a:t>2) Kendisine kayıtlı kişileri bir bütün olarak ele alıp;</a:t>
            </a:r>
          </a:p>
          <a:p>
            <a:pPr lvl="2"/>
            <a:r>
              <a:rPr lang="tr-TR" smtClean="0"/>
              <a:t> Kişiye yönelik koruyucu, tedavi ve rehabilite edici sağlık hizmetlerini sunmak</a:t>
            </a:r>
          </a:p>
          <a:p>
            <a:pPr lvl="1"/>
            <a:r>
              <a:rPr lang="tr-TR" smtClean="0"/>
              <a:t>3) Sağlıkla ilgili olarak kayıtlı kişilere rehberlik yapar;</a:t>
            </a:r>
          </a:p>
          <a:p>
            <a:pPr lvl="2"/>
            <a:r>
              <a:rPr lang="tr-TR" smtClean="0"/>
              <a:t>Sağlığı geliştirici ve koruyucu hizmetler </a:t>
            </a:r>
          </a:p>
          <a:p>
            <a:pPr lvl="2"/>
            <a:r>
              <a:rPr lang="tr-TR" smtClean="0"/>
              <a:t>Ana çocuk sağlığı </a:t>
            </a:r>
          </a:p>
          <a:p>
            <a:pPr lvl="2"/>
            <a:r>
              <a:rPr lang="tr-TR" smtClean="0"/>
              <a:t>Aile planlaması hizmetleri  vermek</a:t>
            </a:r>
          </a:p>
          <a:p>
            <a:pPr lvl="2"/>
            <a:endParaRPr lang="tr-TR" smtClean="0"/>
          </a:p>
          <a:p>
            <a:endParaRPr lang="tr-TR" smtClean="0"/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AİLE HEKİMLERİNİN GÖREVLERİ;</a:t>
            </a:r>
          </a:p>
          <a:p>
            <a:pPr lvl="1"/>
            <a:r>
              <a:rPr lang="tr-TR" smtClean="0"/>
              <a:t>4)Kendisine kayıtlı kişilerin ilk değerlendirmesini yapmak için ;</a:t>
            </a:r>
          </a:p>
          <a:p>
            <a:pPr lvl="2"/>
            <a:r>
              <a:rPr lang="tr-TR" smtClean="0"/>
              <a:t>Altı ay içinde ev ziyaretinde bulunup veya kişiler ile iletişime geçmek</a:t>
            </a:r>
          </a:p>
          <a:p>
            <a:pPr lvl="1"/>
            <a:r>
              <a:rPr lang="tr-TR" smtClean="0"/>
              <a:t>5)Kayıtlı kişilerin ;</a:t>
            </a:r>
          </a:p>
          <a:p>
            <a:pPr lvl="2"/>
            <a:r>
              <a:rPr lang="tr-TR" smtClean="0"/>
              <a:t>Yaş, cinsiyet ve hastalık gruplarına yönelik izlem ve taramaları (kanser, kronik hastalıklar, gebe, loğusa, yenidoğan, bebek, çocuk sağlığı, adölesan, erişkin, yaşlı sağlığı ve benzeri) yapmak,</a:t>
            </a:r>
          </a:p>
          <a:p>
            <a:pPr lvl="1"/>
            <a:r>
              <a:rPr lang="tr-TR" smtClean="0"/>
              <a:t>6) Periyodik sağlık muayenesi yapmak,</a:t>
            </a:r>
          </a:p>
          <a:p>
            <a:pPr lvl="2"/>
            <a:endParaRPr lang="tr-TR" smtClean="0"/>
          </a:p>
          <a:p>
            <a:pPr lvl="2"/>
            <a:endParaRPr lang="tr-TR" smtClean="0"/>
          </a:p>
          <a:p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AİLE HEKİMLERİNİN GÖREVLERİ;</a:t>
            </a:r>
          </a:p>
          <a:p>
            <a:pPr lvl="1"/>
            <a:r>
              <a:rPr lang="tr-TR" smtClean="0"/>
              <a:t>7)Tetkik hizmetlerinin verilmesini sağlamak  ya da bu hizmetleri vermek</a:t>
            </a:r>
          </a:p>
          <a:p>
            <a:pPr lvl="1"/>
            <a:r>
              <a:rPr lang="tr-TR" smtClean="0"/>
              <a:t>8)Kendisine kayıtlı kişileri yılda en az bir defa değerlendirerek sağlık kayıtlarını güncellemek</a:t>
            </a:r>
          </a:p>
          <a:p>
            <a:pPr lvl="1"/>
            <a:r>
              <a:rPr lang="tr-TR" smtClean="0"/>
              <a:t>9)Evde takibi zorunlu olan;</a:t>
            </a:r>
          </a:p>
          <a:p>
            <a:pPr lvl="2"/>
            <a:r>
              <a:rPr lang="tr-TR" smtClean="0"/>
              <a:t>Özürlü, yaşlı, yatalak ve benzeri durumdaki kendisine kayıtlı kişilere </a:t>
            </a:r>
          </a:p>
          <a:p>
            <a:pPr lvl="3"/>
            <a:r>
              <a:rPr lang="tr-TR" smtClean="0"/>
              <a:t>Evde veya gezici/yerinde sağlık hizmetlerinin yürütülmesi sırasında kişiye yönelik koruyucu sağlık hizmetleri ile </a:t>
            </a:r>
          </a:p>
          <a:p>
            <a:pPr lvl="3"/>
            <a:r>
              <a:rPr lang="tr-TR" smtClean="0"/>
              <a:t>Birinci basamak tanı, tedavi, rehabilitasyon ve danışmanlık hizmetlerini vermek,</a:t>
            </a:r>
          </a:p>
          <a:p>
            <a:pPr lvl="1"/>
            <a:endParaRPr lang="tr-TR" smtClean="0"/>
          </a:p>
          <a:p>
            <a:endParaRPr lang="tr-TR" smtClean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AİLE HEKİMLİĞİNİN TANIMI VE TARİHÇESİ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Zengin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212</TotalTime>
  <Words>1032</Words>
  <Application>Microsoft Office PowerPoint</Application>
  <PresentationFormat>Ekran Gösterisi (4:3)</PresentationFormat>
  <Paragraphs>133</Paragraphs>
  <Slides>25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Tasarım Şablonu</vt:lpstr>
      </vt:variant>
      <vt:variant>
        <vt:i4>5</vt:i4>
      </vt:variant>
      <vt:variant>
        <vt:lpstr>Slayt Başlıkları</vt:lpstr>
      </vt:variant>
      <vt:variant>
        <vt:i4>25</vt:i4>
      </vt:variant>
    </vt:vector>
  </HeadingPairs>
  <TitlesOfParts>
    <vt:vector size="35" baseType="lpstr">
      <vt:lpstr>Arial</vt:lpstr>
      <vt:lpstr>Trebuchet MS</vt:lpstr>
      <vt:lpstr>Wingdings 2</vt:lpstr>
      <vt:lpstr>Wingdings</vt:lpstr>
      <vt:lpstr>Calibri</vt:lpstr>
      <vt:lpstr>Zengin</vt:lpstr>
      <vt:lpstr>Zengin</vt:lpstr>
      <vt:lpstr>Zengin</vt:lpstr>
      <vt:lpstr>Zengin</vt:lpstr>
      <vt:lpstr>Zengin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HEKİMLİĞİNİN TANIMI </dc:title>
  <cp:lastModifiedBy>lenovo</cp:lastModifiedBy>
  <cp:revision>35</cp:revision>
  <dcterms:modified xsi:type="dcterms:W3CDTF">2014-07-15T06:05:25Z</dcterms:modified>
</cp:coreProperties>
</file>