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sldIdLst>
    <p:sldId id="256" r:id="rId2"/>
    <p:sldId id="281" r:id="rId3"/>
    <p:sldId id="280" r:id="rId4"/>
    <p:sldId id="294" r:id="rId5"/>
    <p:sldId id="295" r:id="rId6"/>
    <p:sldId id="296" r:id="rId7"/>
    <p:sldId id="297" r:id="rId8"/>
    <p:sldId id="298" r:id="rId9"/>
    <p:sldId id="299" r:id="rId10"/>
    <p:sldId id="300" r:id="rId11"/>
    <p:sldId id="301" r:id="rId12"/>
    <p:sldId id="312" r:id="rId13"/>
    <p:sldId id="313" r:id="rId14"/>
    <p:sldId id="314" r:id="rId15"/>
    <p:sldId id="315" r:id="rId16"/>
    <p:sldId id="316" r:id="rId17"/>
    <p:sldId id="317" r:id="rId18"/>
    <p:sldId id="302" r:id="rId19"/>
    <p:sldId id="303" r:id="rId20"/>
    <p:sldId id="304" r:id="rId21"/>
    <p:sldId id="305" r:id="rId22"/>
    <p:sldId id="308" r:id="rId23"/>
    <p:sldId id="309" r:id="rId24"/>
    <p:sldId id="310" r:id="rId25"/>
    <p:sldId id="311" r:id="rId26"/>
    <p:sldId id="306" r:id="rId27"/>
    <p:sldId id="307"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10D30-B279-4FA1-81CC-45E9262AD3B2}" type="datetimeFigureOut">
              <a:rPr lang="tr-TR" smtClean="0"/>
              <a:t>27.10.2014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E96C2E-8EA3-4B0C-80DD-9562DDD3E4BC}" type="slidenum">
              <a:rPr lang="tr-TR" smtClean="0"/>
              <a:t>‹#›</a:t>
            </a:fld>
            <a:endParaRPr lang="tr-TR"/>
          </a:p>
        </p:txBody>
      </p:sp>
    </p:spTree>
    <p:extLst>
      <p:ext uri="{BB962C8B-B14F-4D97-AF65-F5344CB8AC3E}">
        <p14:creationId xmlns:p14="http://schemas.microsoft.com/office/powerpoint/2010/main" val="1017468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Veri çeşitleri</a:t>
            </a:r>
            <a:r>
              <a:rPr lang="tr-TR" baseline="0" dirty="0" smtClean="0"/>
              <a:t> uygun testi (uygun hipotez testini) seçmek için önemlidir. </a:t>
            </a:r>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2</a:t>
            </a:fld>
            <a:endParaRPr lang="tr-TR"/>
          </a:p>
        </p:txBody>
      </p:sp>
    </p:spTree>
    <p:extLst>
      <p:ext uri="{BB962C8B-B14F-4D97-AF65-F5344CB8AC3E}">
        <p14:creationId xmlns:p14="http://schemas.microsoft.com/office/powerpoint/2010/main" val="1324711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Veri çeşitleri</a:t>
            </a:r>
            <a:r>
              <a:rPr lang="tr-TR" baseline="0" dirty="0" smtClean="0"/>
              <a:t> uygun testi (uygun hipotez testini) seçmek için önemlidir. </a:t>
            </a:r>
            <a:endParaRPr lang="tr-TR" dirty="0" smtClean="0"/>
          </a:p>
        </p:txBody>
      </p:sp>
      <p:sp>
        <p:nvSpPr>
          <p:cNvPr id="4" name="Slayt Numarası Yer Tutucusu 3"/>
          <p:cNvSpPr>
            <a:spLocks noGrp="1"/>
          </p:cNvSpPr>
          <p:nvPr>
            <p:ph type="sldNum" sz="quarter" idx="10"/>
          </p:nvPr>
        </p:nvSpPr>
        <p:spPr/>
        <p:txBody>
          <a:bodyPr/>
          <a:lstStyle/>
          <a:p>
            <a:fld id="{45E96C2E-8EA3-4B0C-80DD-9562DDD3E4BC}" type="slidenum">
              <a:rPr lang="tr-TR" smtClean="0"/>
              <a:t>3</a:t>
            </a:fld>
            <a:endParaRPr lang="tr-TR"/>
          </a:p>
        </p:txBody>
      </p:sp>
    </p:spTree>
    <p:extLst>
      <p:ext uri="{BB962C8B-B14F-4D97-AF65-F5344CB8AC3E}">
        <p14:creationId xmlns:p14="http://schemas.microsoft.com/office/powerpoint/2010/main" val="2570853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4</a:t>
            </a:fld>
            <a:endParaRPr lang="tr-TR"/>
          </a:p>
        </p:txBody>
      </p:sp>
    </p:spTree>
    <p:extLst>
      <p:ext uri="{BB962C8B-B14F-4D97-AF65-F5344CB8AC3E}">
        <p14:creationId xmlns:p14="http://schemas.microsoft.com/office/powerpoint/2010/main" val="245009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5</a:t>
            </a:fld>
            <a:endParaRPr lang="tr-TR"/>
          </a:p>
        </p:txBody>
      </p:sp>
    </p:spTree>
    <p:extLst>
      <p:ext uri="{BB962C8B-B14F-4D97-AF65-F5344CB8AC3E}">
        <p14:creationId xmlns:p14="http://schemas.microsoft.com/office/powerpoint/2010/main" val="1041365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smtClean="0">
                <a:solidFill>
                  <a:schemeClr val="tx1"/>
                </a:solidFill>
                <a:latin typeface="+mn-lt"/>
                <a:ea typeface="+mn-ea"/>
                <a:cs typeface="+mn-cs"/>
              </a:rPr>
              <a:t>Araştırmalarımızda veri toplanması veya bilgisayara girilmesi aşamalarında hatalar söz konusu olabilir. Veri girişindeki kuralların dikkatle uygulanması haline hata olasılığı da azalacaktır. Bununla birlikte, hatalı veriler açısından </a:t>
            </a:r>
            <a:r>
              <a:rPr lang="tr-TR" sz="1200" b="0" i="0" u="none" strike="noStrike" kern="1200" baseline="0" dirty="0" err="1" smtClean="0">
                <a:solidFill>
                  <a:schemeClr val="tx1"/>
                </a:solidFill>
                <a:latin typeface="+mn-lt"/>
                <a:ea typeface="+mn-ea"/>
                <a:cs typeface="+mn-cs"/>
              </a:rPr>
              <a:t>veritabanımızın</a:t>
            </a:r>
            <a:r>
              <a:rPr lang="tr-TR" sz="1200" b="0" i="0" u="none" strike="noStrike" kern="1200" baseline="0" dirty="0" smtClean="0">
                <a:solidFill>
                  <a:schemeClr val="tx1"/>
                </a:solidFill>
                <a:latin typeface="+mn-lt"/>
                <a:ea typeface="+mn-ea"/>
                <a:cs typeface="+mn-cs"/>
              </a:rPr>
              <a:t> gözden geçirilmesi ve analiz aşamasına bundan sonra başlanması çok önemlidir. Analizimizi yapıp makalemizi yazdıktan sonra bazı verilerin yanlış girildiğini veya ölçüm sırasında hata yapıldığını bir düşününüz. Bu tür durumlarda analizleri tamamen yeniden yapmak bile gerekebilir... </a:t>
            </a:r>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6</a:t>
            </a:fld>
            <a:endParaRPr lang="tr-TR"/>
          </a:p>
        </p:txBody>
      </p:sp>
    </p:spTree>
    <p:extLst>
      <p:ext uri="{BB962C8B-B14F-4D97-AF65-F5344CB8AC3E}">
        <p14:creationId xmlns:p14="http://schemas.microsoft.com/office/powerpoint/2010/main" val="4179090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smtClean="0">
                <a:solidFill>
                  <a:schemeClr val="tx1"/>
                </a:solidFill>
                <a:latin typeface="+mn-lt"/>
                <a:ea typeface="+mn-ea"/>
                <a:cs typeface="+mn-cs"/>
              </a:rPr>
              <a:t>En fazla hataya daktilo işlemi sırasında verileri bilgisayara girerken rastlıyoruz. Uzun veri formlarında daha hızlı veri girişi yapabilmek için bazen bilgisayar ekranına bakılmadan sırayla veriler girilebilir. Bu durumda bir değişken alanının atlanması halinde geriye kalan tüm veriler kaydırılmış olacaktır. Diğer bir hata da aynı tuşa birden fazla kez basılmasıyla olabilir. Bu durumda da 1 yerine 11 veya 111 gibi değerler girilmiş olabilir. </a:t>
            </a:r>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7</a:t>
            </a:fld>
            <a:endParaRPr lang="tr-TR"/>
          </a:p>
        </p:txBody>
      </p:sp>
    </p:spTree>
    <p:extLst>
      <p:ext uri="{BB962C8B-B14F-4D97-AF65-F5344CB8AC3E}">
        <p14:creationId xmlns:p14="http://schemas.microsoft.com/office/powerpoint/2010/main" val="4179090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smtClean="0">
                <a:solidFill>
                  <a:schemeClr val="tx1"/>
                </a:solidFill>
                <a:latin typeface="+mn-lt"/>
                <a:ea typeface="+mn-ea"/>
                <a:cs typeface="+mn-cs"/>
              </a:rPr>
              <a:t>Hataları önlemek için verileri iki kişinin ayrı ayrı girmesi ve </a:t>
            </a:r>
            <a:r>
              <a:rPr lang="tr-TR" sz="1200" b="0" i="0" u="none" strike="noStrike" kern="1200" baseline="0" dirty="0" err="1" smtClean="0">
                <a:solidFill>
                  <a:schemeClr val="tx1"/>
                </a:solidFill>
                <a:latin typeface="+mn-lt"/>
                <a:ea typeface="+mn-ea"/>
                <a:cs typeface="+mn-cs"/>
              </a:rPr>
              <a:t>veritabanlarının</a:t>
            </a:r>
            <a:r>
              <a:rPr lang="tr-TR" sz="1200" b="0" i="0" u="none" strike="noStrike" kern="1200" baseline="0" dirty="0" smtClean="0">
                <a:solidFill>
                  <a:schemeClr val="tx1"/>
                </a:solidFill>
                <a:latin typeface="+mn-lt"/>
                <a:ea typeface="+mn-ea"/>
                <a:cs typeface="+mn-cs"/>
              </a:rPr>
              <a:t> karşılaştırılması yapılabilir. </a:t>
            </a:r>
          </a:p>
          <a:p>
            <a:r>
              <a:rPr lang="tr-TR" sz="1200" b="0" i="0" u="none" strike="noStrike" kern="1200" baseline="0" dirty="0" smtClean="0">
                <a:solidFill>
                  <a:schemeClr val="tx1"/>
                </a:solidFill>
                <a:latin typeface="+mn-lt"/>
                <a:ea typeface="+mn-ea"/>
                <a:cs typeface="+mn-cs"/>
              </a:rPr>
              <a:t>Veri girişi sırasında azami dikkati gösterdikten sonra girilen verileri hatalar açısından yine de kontrol etmeliyiz. </a:t>
            </a:r>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8</a:t>
            </a:fld>
            <a:endParaRPr lang="tr-TR"/>
          </a:p>
        </p:txBody>
      </p:sp>
    </p:spTree>
    <p:extLst>
      <p:ext uri="{BB962C8B-B14F-4D97-AF65-F5344CB8AC3E}">
        <p14:creationId xmlns:p14="http://schemas.microsoft.com/office/powerpoint/2010/main" val="4179090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spcAft>
                <a:spcPts val="1200"/>
              </a:spcAft>
            </a:pPr>
            <a:r>
              <a:rPr lang="tr-TR" dirty="0" err="1" smtClean="0"/>
              <a:t>SPSS’de</a:t>
            </a:r>
            <a:r>
              <a:rPr lang="tr-TR" dirty="0" smtClean="0"/>
              <a:t> saplı kutu grafikleri çizildiğinde kutunun sap kısmının dışında uç değerler ve aşırı değerler de gösterilir. </a:t>
            </a:r>
          </a:p>
          <a:p>
            <a:pPr>
              <a:spcAft>
                <a:spcPts val="1200"/>
              </a:spcAft>
            </a:pPr>
            <a:r>
              <a:rPr lang="tr-TR" dirty="0" smtClean="0"/>
              <a:t>Veri kutudan 1,5 dörtlük çeyrek değerler genişliği (</a:t>
            </a:r>
            <a:r>
              <a:rPr lang="tr-TR" dirty="0" err="1" smtClean="0"/>
              <a:t>interquartile</a:t>
            </a:r>
            <a:r>
              <a:rPr lang="tr-TR" dirty="0" smtClean="0"/>
              <a:t> </a:t>
            </a:r>
            <a:r>
              <a:rPr lang="tr-TR" dirty="0" err="1" smtClean="0"/>
              <a:t>range</a:t>
            </a:r>
            <a:r>
              <a:rPr lang="tr-TR" dirty="0" smtClean="0"/>
              <a:t>) uzaktaysa “</a:t>
            </a:r>
            <a:r>
              <a:rPr lang="tr-TR" b="1" dirty="0" smtClean="0"/>
              <a:t>uç değer</a:t>
            </a:r>
            <a:r>
              <a:rPr lang="tr-TR" dirty="0" smtClean="0"/>
              <a:t>” (</a:t>
            </a:r>
            <a:r>
              <a:rPr lang="tr-TR" dirty="0" err="1" smtClean="0"/>
              <a:t>outlier</a:t>
            </a:r>
            <a:r>
              <a:rPr lang="tr-TR" dirty="0" smtClean="0"/>
              <a:t>), 3 veya daha fazla dörtlük çeyrek değerler genişliği uzaktaysa “</a:t>
            </a:r>
            <a:r>
              <a:rPr lang="tr-TR" b="1" dirty="0" smtClean="0"/>
              <a:t>aşırı değer</a:t>
            </a:r>
            <a:r>
              <a:rPr lang="tr-TR" dirty="0" smtClean="0"/>
              <a:t>” (</a:t>
            </a:r>
            <a:r>
              <a:rPr lang="tr-TR" dirty="0" err="1" smtClean="0"/>
              <a:t>extreme</a:t>
            </a:r>
            <a:r>
              <a:rPr lang="tr-TR" dirty="0" smtClean="0"/>
              <a:t>) olarak tanımlanır. </a:t>
            </a:r>
          </a:p>
          <a:p>
            <a:pPr>
              <a:spcAft>
                <a:spcPts val="1200"/>
              </a:spcAft>
            </a:pPr>
            <a:r>
              <a:rPr lang="tr-TR" dirty="0" smtClean="0"/>
              <a:t>SPSS çıktısında </a:t>
            </a:r>
            <a:r>
              <a:rPr lang="tr-TR" b="1" dirty="0" smtClean="0"/>
              <a:t>uç değerler daire</a:t>
            </a:r>
            <a:r>
              <a:rPr lang="tr-TR" dirty="0" smtClean="0"/>
              <a:t> ile, </a:t>
            </a:r>
            <a:r>
              <a:rPr lang="tr-TR" b="1" dirty="0" smtClean="0"/>
              <a:t>aşırı değerler ise yıldızla</a:t>
            </a:r>
            <a:r>
              <a:rPr lang="tr-TR" dirty="0" smtClean="0"/>
              <a:t> görülmektedir </a:t>
            </a:r>
          </a:p>
          <a:p>
            <a:endParaRPr lang="tr-TR" dirty="0"/>
          </a:p>
        </p:txBody>
      </p:sp>
      <p:sp>
        <p:nvSpPr>
          <p:cNvPr id="4" name="Slayt Numarası Yer Tutucusu 3"/>
          <p:cNvSpPr>
            <a:spLocks noGrp="1"/>
          </p:cNvSpPr>
          <p:nvPr>
            <p:ph type="sldNum" sz="quarter" idx="10"/>
          </p:nvPr>
        </p:nvSpPr>
        <p:spPr/>
        <p:txBody>
          <a:bodyPr/>
          <a:lstStyle/>
          <a:p>
            <a:fld id="{45E96C2E-8EA3-4B0C-80DD-9562DDD3E4BC}" type="slidenum">
              <a:rPr lang="tr-TR" smtClean="0"/>
              <a:t>22</a:t>
            </a:fld>
            <a:endParaRPr lang="tr-TR"/>
          </a:p>
        </p:txBody>
      </p:sp>
    </p:spTree>
    <p:extLst>
      <p:ext uri="{BB962C8B-B14F-4D97-AF65-F5344CB8AC3E}">
        <p14:creationId xmlns:p14="http://schemas.microsoft.com/office/powerpoint/2010/main" val="275687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Dikdörtgen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Yuvarlatılmış Dikdörtge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Alt Başlı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A23720DD-5B6D-40BF-8493-A6B52D484E6B}" type="datetimeFigureOut">
              <a:rPr lang="tr-TR" smtClean="0"/>
              <a:t>27.10.2014</a:t>
            </a:fld>
            <a:endParaRPr lang="tr-TR"/>
          </a:p>
        </p:txBody>
      </p:sp>
      <p:sp>
        <p:nvSpPr>
          <p:cNvPr id="17" name="Altbilgi Yer Tutucusu 16"/>
          <p:cNvSpPr>
            <a:spLocks noGrp="1"/>
          </p:cNvSpPr>
          <p:nvPr>
            <p:ph type="ftr" sz="quarter" idx="11"/>
          </p:nvPr>
        </p:nvSpPr>
        <p:spPr/>
        <p:txBody>
          <a:bodyPr/>
          <a:lstStyle/>
          <a:p>
            <a:endParaRPr lang="tr-TR"/>
          </a:p>
        </p:txBody>
      </p:sp>
      <p:sp>
        <p:nvSpPr>
          <p:cNvPr id="29" name="Slayt Numarası Yer Tutucusu 28"/>
          <p:cNvSpPr>
            <a:spLocks noGrp="1"/>
          </p:cNvSpPr>
          <p:nvPr>
            <p:ph type="sldNum" sz="quarter" idx="12"/>
          </p:nvPr>
        </p:nvSpPr>
        <p:spPr/>
        <p:txBody>
          <a:bodyPr lIns="0" tIns="0" rIns="0" bIns="0">
            <a:noAutofit/>
          </a:bodyPr>
          <a:lstStyle>
            <a:lvl1pPr>
              <a:defRPr sz="1400">
                <a:solidFill>
                  <a:srgbClr val="FFFFFF"/>
                </a:solidFill>
              </a:defRPr>
            </a:lvl1pPr>
          </a:lstStyle>
          <a:p>
            <a:fld id="{F302176B-0E47-46AC-8F43-DAB4B8A37D06}" type="slidenum">
              <a:rPr lang="tr-TR" smtClean="0"/>
              <a:t>‹#›</a:t>
            </a:fld>
            <a:endParaRPr lang="tr-TR"/>
          </a:p>
        </p:txBody>
      </p:sp>
      <p:sp>
        <p:nvSpPr>
          <p:cNvPr id="7" name="Dikdörtgen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27.10.2014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27.10.2014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27.10.2014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8" name="İçerik Yer Tutucusu 7"/>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Dikdörtgen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Yuvarlatılmış Dikdörtge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27.10.2014</a:t>
            </a:fld>
            <a:endParaRPr lang="tr-TR"/>
          </a:p>
        </p:txBody>
      </p:sp>
      <p:sp>
        <p:nvSpPr>
          <p:cNvPr id="5" name="Altbilgi Yer Tutucusu 4"/>
          <p:cNvSpPr>
            <a:spLocks noGrp="1"/>
          </p:cNvSpPr>
          <p:nvPr>
            <p:ph type="ftr" sz="quarter" idx="11"/>
          </p:nvPr>
        </p:nvSpPr>
        <p:spPr>
          <a:xfrm>
            <a:off x="800100" y="6172200"/>
            <a:ext cx="4000500" cy="457200"/>
          </a:xfrm>
        </p:spPr>
        <p:txBody>
          <a:bodyPr/>
          <a:lstStyle/>
          <a:p>
            <a:endParaRPr lang="tr-TR"/>
          </a:p>
        </p:txBody>
      </p:sp>
      <p:sp>
        <p:nvSpPr>
          <p:cNvPr id="7" name="Dikdörtgen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Dikdörtgen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Dikdörtgen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146304" y="6208776"/>
            <a:ext cx="457200" cy="457200"/>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27.10.2014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A23720DD-5B6D-40BF-8493-A6B52D484E6B}" type="datetimeFigureOut">
              <a:rPr lang="tr-TR" smtClean="0"/>
              <a:t>27.10.2014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A23720DD-5B6D-40BF-8493-A6B52D484E6B}" type="datetimeFigureOut">
              <a:rPr lang="tr-TR" smtClean="0"/>
              <a:t>27.10.2014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27.10.2014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Dikdörtgen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Yuvarlatılmış Dikdörtge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27.10.2014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Metin Yer Tutucus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A23720DD-5B6D-40BF-8493-A6B52D484E6B}" type="datetimeFigureOut">
              <a:rPr lang="tr-TR" smtClean="0"/>
              <a:t>27.10.2014</a:t>
            </a:fld>
            <a:endParaRPr lang="tr-TR"/>
          </a:p>
        </p:txBody>
      </p:sp>
      <p:sp>
        <p:nvSpPr>
          <p:cNvPr id="6" name="Altbilgi Yer Tutucusu 5"/>
          <p:cNvSpPr>
            <a:spLocks noGrp="1"/>
          </p:cNvSpPr>
          <p:nvPr>
            <p:ph type="ftr" sz="quarter" idx="11"/>
          </p:nvPr>
        </p:nvSpPr>
        <p:spPr>
          <a:xfrm>
            <a:off x="914400" y="6172200"/>
            <a:ext cx="3886200" cy="457200"/>
          </a:xfrm>
        </p:spPr>
        <p:txBody>
          <a:bodyPr/>
          <a:lstStyle/>
          <a:p>
            <a:endParaRPr lang="tr-TR"/>
          </a:p>
        </p:txBody>
      </p:sp>
      <p:sp>
        <p:nvSpPr>
          <p:cNvPr id="7" name="Slayt Numarası Yer Tutucusu 6"/>
          <p:cNvSpPr>
            <a:spLocks noGrp="1"/>
          </p:cNvSpPr>
          <p:nvPr>
            <p:ph type="sldNum" sz="quarter" idx="12"/>
          </p:nvPr>
        </p:nvSpPr>
        <p:spPr>
          <a:xfrm>
            <a:off x="146304" y="6208776"/>
            <a:ext cx="457200" cy="457200"/>
          </a:xfrm>
        </p:spPr>
        <p:txBody>
          <a:bodyPr/>
          <a:lstStyle/>
          <a:p>
            <a:fld id="{F302176B-0E47-46AC-8F43-DAB4B8A37D06}" type="slidenum">
              <a:rPr lang="tr-TR" smtClean="0"/>
              <a:t>‹#›</a:t>
            </a:fld>
            <a:endParaRPr lang="tr-TR"/>
          </a:p>
        </p:txBody>
      </p:sp>
      <p:sp>
        <p:nvSpPr>
          <p:cNvPr id="11" name="Dikdörtgen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Resim Yer Tutucusu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Yuvarlatılmış Dikdörtge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Başlık Yer Tutucusu 21"/>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3720DD-5B6D-40BF-8493-A6B52D484E6B}" type="datetimeFigureOut">
              <a:rPr lang="tr-TR" smtClean="0"/>
              <a:t>27.10.2014</a:t>
            </a:fld>
            <a:endParaRPr lang="tr-TR"/>
          </a:p>
        </p:txBody>
      </p:sp>
      <p:sp>
        <p:nvSpPr>
          <p:cNvPr id="3" name="Altbilgi Yer Tutucusu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Slayt Numarası Yer Tutucus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a:bodyPr>
          <a:lstStyle/>
          <a:p>
            <a:r>
              <a:rPr lang="tr-TR" dirty="0" smtClean="0"/>
              <a:t>Doç. Dr. Turan SET</a:t>
            </a:r>
          </a:p>
          <a:p>
            <a:r>
              <a:rPr lang="tr-TR" dirty="0" smtClean="0"/>
              <a:t>Karadeniz Teknik Üniversitesi Tıp Fakültesi Aile Hekimliği Anabilim Dalı</a:t>
            </a:r>
            <a:endParaRPr lang="tr-TR" dirty="0"/>
          </a:p>
        </p:txBody>
      </p:sp>
      <p:sp>
        <p:nvSpPr>
          <p:cNvPr id="2" name="Başlık 1"/>
          <p:cNvSpPr>
            <a:spLocks noGrp="1"/>
          </p:cNvSpPr>
          <p:nvPr>
            <p:ph type="ctrTitle"/>
          </p:nvPr>
        </p:nvSpPr>
        <p:spPr/>
        <p:txBody>
          <a:bodyPr/>
          <a:lstStyle/>
          <a:p>
            <a:r>
              <a:rPr lang="tr-TR" b="1" dirty="0" smtClean="0"/>
              <a:t>HATA AYIKLAMA VE UÇ DEĞERLER</a:t>
            </a:r>
            <a:endParaRPr lang="tr-TR" dirty="0"/>
          </a:p>
        </p:txBody>
      </p:sp>
    </p:spTree>
    <p:extLst>
      <p:ext uri="{BB962C8B-B14F-4D97-AF65-F5344CB8AC3E}">
        <p14:creationId xmlns:p14="http://schemas.microsoft.com/office/powerpoint/2010/main" val="3469623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arama</a:t>
            </a:r>
            <a:endParaRPr lang="tr-TR" dirty="0"/>
          </a:p>
        </p:txBody>
      </p:sp>
      <p:sp>
        <p:nvSpPr>
          <p:cNvPr id="3" name="İçerik Yer Tutucusu 2"/>
          <p:cNvSpPr>
            <a:spLocks noGrp="1"/>
          </p:cNvSpPr>
          <p:nvPr>
            <p:ph sz="quarter" idx="1"/>
          </p:nvPr>
        </p:nvSpPr>
        <p:spPr/>
        <p:txBody>
          <a:bodyPr/>
          <a:lstStyle/>
          <a:p>
            <a:pPr marL="0" indent="0">
              <a:buNone/>
            </a:pPr>
            <a:r>
              <a:rPr lang="tr-TR" dirty="0" smtClean="0"/>
              <a:t>Örnek: </a:t>
            </a:r>
            <a:endParaRPr lang="tr-TR" dirty="0"/>
          </a:p>
          <a:p>
            <a:r>
              <a:rPr lang="tr-TR" i="1" dirty="0"/>
              <a:t>Verileri gözle tek tek kontrol edebiliriz. Büyük </a:t>
            </a:r>
            <a:r>
              <a:rPr lang="tr-TR" i="1" dirty="0" err="1"/>
              <a:t>veritabanlarında</a:t>
            </a:r>
            <a:r>
              <a:rPr lang="tr-TR" i="1" dirty="0"/>
              <a:t> bu zaman alacaktır. 1 Evet ve 2 Hayır olarak kodlanmış bir değişkende 1 ve 2 dışındaki değerleri bulmak kolaydır. </a:t>
            </a:r>
            <a:endParaRPr lang="tr-TR" i="1" dirty="0" smtClean="0"/>
          </a:p>
          <a:p>
            <a:endParaRPr lang="tr-TR" i="1" dirty="0" smtClean="0"/>
          </a:p>
          <a:p>
            <a:r>
              <a:rPr lang="tr-TR" i="1" dirty="0" smtClean="0"/>
              <a:t>Numerik </a:t>
            </a:r>
            <a:r>
              <a:rPr lang="tr-TR" i="1" dirty="0"/>
              <a:t>değişkeninde de uygunsuz verileri tahmin edebiliriz. </a:t>
            </a:r>
            <a:endParaRPr lang="tr-TR" i="1" dirty="0" smtClean="0"/>
          </a:p>
          <a:p>
            <a:pPr lvl="1"/>
            <a:r>
              <a:rPr lang="tr-TR" i="1" dirty="0" smtClean="0"/>
              <a:t>Lise </a:t>
            </a:r>
            <a:r>
              <a:rPr lang="tr-TR" i="1" dirty="0"/>
              <a:t>öğrencilerinde yaptığımız bir araştırmada yaş aralığının 14-20 yaş, hemoglobin değerinin 10-16 mg/dl arasında olmasını bekleriz. </a:t>
            </a:r>
            <a:endParaRPr lang="tr-TR" dirty="0"/>
          </a:p>
        </p:txBody>
      </p:sp>
    </p:spTree>
    <p:extLst>
      <p:ext uri="{BB962C8B-B14F-4D97-AF65-F5344CB8AC3E}">
        <p14:creationId xmlns:p14="http://schemas.microsoft.com/office/powerpoint/2010/main" val="103268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arama</a:t>
            </a:r>
            <a:endParaRPr lang="tr-TR" dirty="0"/>
          </a:p>
        </p:txBody>
      </p:sp>
      <p:sp>
        <p:nvSpPr>
          <p:cNvPr id="3" name="İçerik Yer Tutucusu 2"/>
          <p:cNvSpPr>
            <a:spLocks noGrp="1"/>
          </p:cNvSpPr>
          <p:nvPr>
            <p:ph sz="quarter" idx="1"/>
          </p:nvPr>
        </p:nvSpPr>
        <p:spPr/>
        <p:txBody>
          <a:bodyPr/>
          <a:lstStyle/>
          <a:p>
            <a:pPr>
              <a:spcAft>
                <a:spcPts val="1800"/>
              </a:spcAft>
            </a:pPr>
            <a:r>
              <a:rPr lang="tr-TR" dirty="0" err="1" smtClean="0"/>
              <a:t>SPSS’de</a:t>
            </a:r>
            <a:r>
              <a:rPr lang="tr-TR" dirty="0" smtClean="0"/>
              <a:t> </a:t>
            </a:r>
            <a:r>
              <a:rPr lang="tr-TR" dirty="0"/>
              <a:t>hatalı verileri kolayca bulabilmek </a:t>
            </a:r>
            <a:r>
              <a:rPr lang="tr-TR" dirty="0" smtClean="0"/>
              <a:t>için; </a:t>
            </a:r>
          </a:p>
          <a:p>
            <a:pPr lvl="2">
              <a:spcAft>
                <a:spcPts val="1800"/>
              </a:spcAft>
            </a:pPr>
            <a:r>
              <a:rPr lang="tr-TR" dirty="0" smtClean="0"/>
              <a:t>büyükten </a:t>
            </a:r>
            <a:r>
              <a:rPr lang="tr-TR" dirty="0"/>
              <a:t>küçüğe </a:t>
            </a:r>
            <a:r>
              <a:rPr lang="tr-TR" dirty="0" smtClean="0"/>
              <a:t>sıralama </a:t>
            </a:r>
          </a:p>
          <a:p>
            <a:pPr lvl="2">
              <a:spcAft>
                <a:spcPts val="1800"/>
              </a:spcAft>
            </a:pPr>
            <a:r>
              <a:rPr lang="tr-TR" dirty="0" smtClean="0"/>
              <a:t>frekans </a:t>
            </a:r>
            <a:r>
              <a:rPr lang="tr-TR" dirty="0"/>
              <a:t>dağılımı ve </a:t>
            </a:r>
            <a:endParaRPr lang="tr-TR" dirty="0" smtClean="0"/>
          </a:p>
          <a:p>
            <a:pPr lvl="2">
              <a:spcAft>
                <a:spcPts val="1800"/>
              </a:spcAft>
            </a:pPr>
            <a:r>
              <a:rPr lang="tr-TR" dirty="0" smtClean="0"/>
              <a:t>dağılım genişliği </a:t>
            </a:r>
            <a:r>
              <a:rPr lang="tr-TR" dirty="0"/>
              <a:t>özelliklerini kullanabiliriz. </a:t>
            </a:r>
            <a:endParaRPr lang="tr-TR" dirty="0"/>
          </a:p>
        </p:txBody>
      </p:sp>
    </p:spTree>
    <p:extLst>
      <p:ext uri="{BB962C8B-B14F-4D97-AF65-F5344CB8AC3E}">
        <p14:creationId xmlns:p14="http://schemas.microsoft.com/office/powerpoint/2010/main" val="2200635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a:t>
            </a:r>
            <a:endParaRPr lang="tr-TR" dirty="0"/>
          </a:p>
        </p:txBody>
      </p:sp>
      <p:sp>
        <p:nvSpPr>
          <p:cNvPr id="3" name="İçerik Yer Tutucusu 2"/>
          <p:cNvSpPr>
            <a:spLocks noGrp="1"/>
          </p:cNvSpPr>
          <p:nvPr>
            <p:ph sz="quarter" idx="1"/>
          </p:nvPr>
        </p:nvSpPr>
        <p:spPr/>
        <p:txBody>
          <a:bodyPr/>
          <a:lstStyle/>
          <a:p>
            <a:pPr>
              <a:spcAft>
                <a:spcPts val="1200"/>
              </a:spcAft>
            </a:pPr>
            <a:r>
              <a:rPr lang="tr-TR" i="1" dirty="0" err="1" smtClean="0"/>
              <a:t>Veritabanımızda</a:t>
            </a:r>
            <a:r>
              <a:rPr lang="tr-TR" i="1" dirty="0" smtClean="0"/>
              <a:t> </a:t>
            </a:r>
            <a:r>
              <a:rPr lang="tr-TR" i="1" dirty="0"/>
              <a:t>hata ayıklaması yapalım. </a:t>
            </a:r>
            <a:endParaRPr lang="tr-TR" i="1" dirty="0" smtClean="0"/>
          </a:p>
          <a:p>
            <a:pPr>
              <a:spcAft>
                <a:spcPts val="1200"/>
              </a:spcAft>
            </a:pPr>
            <a:r>
              <a:rPr lang="tr-TR" i="1" dirty="0" smtClean="0"/>
              <a:t>Veriler “anket”  değişkenine göre </a:t>
            </a:r>
            <a:r>
              <a:rPr lang="tr-TR" i="1" dirty="0"/>
              <a:t>sıralanmış durumda. </a:t>
            </a:r>
            <a:endParaRPr lang="tr-TR" i="1" dirty="0" smtClean="0"/>
          </a:p>
          <a:p>
            <a:pPr lvl="1">
              <a:spcAft>
                <a:spcPts val="1200"/>
              </a:spcAft>
            </a:pPr>
            <a:r>
              <a:rPr lang="tr-TR" i="1" dirty="0" smtClean="0"/>
              <a:t>“Yaş” </a:t>
            </a:r>
            <a:r>
              <a:rPr lang="tr-TR" i="1" dirty="0"/>
              <a:t>değişkenine bakacağız. Verileri bu değişkene göre sıralayarak kontrol edebiliriz: </a:t>
            </a:r>
            <a:endParaRPr lang="tr-TR" i="1" dirty="0" smtClean="0"/>
          </a:p>
          <a:p>
            <a:pPr lvl="2">
              <a:spcAft>
                <a:spcPts val="1200"/>
              </a:spcAft>
            </a:pPr>
            <a:r>
              <a:rPr lang="en-US" dirty="0"/>
              <a:t>Data&gt;Sort cases</a:t>
            </a:r>
            <a:r>
              <a:rPr lang="en-US" dirty="0" smtClean="0"/>
              <a:t>&gt;[“</a:t>
            </a:r>
            <a:r>
              <a:rPr lang="tr-TR" dirty="0" smtClean="0"/>
              <a:t>yaş</a:t>
            </a:r>
            <a:r>
              <a:rPr lang="en-US" dirty="0" smtClean="0"/>
              <a:t>” </a:t>
            </a:r>
            <a:r>
              <a:rPr lang="en-US" dirty="0" err="1"/>
              <a:t>değişkenini</a:t>
            </a:r>
            <a:r>
              <a:rPr lang="en-US" dirty="0"/>
              <a:t> “sort by” </a:t>
            </a:r>
            <a:r>
              <a:rPr lang="en-US" dirty="0" err="1"/>
              <a:t>alanına</a:t>
            </a:r>
            <a:r>
              <a:rPr lang="en-US" dirty="0"/>
              <a:t> </a:t>
            </a:r>
            <a:r>
              <a:rPr lang="en-US" dirty="0" err="1"/>
              <a:t>geçirelim</a:t>
            </a:r>
            <a:r>
              <a:rPr lang="en-US" dirty="0"/>
              <a:t>]&gt;</a:t>
            </a:r>
            <a:r>
              <a:rPr lang="en-US" dirty="0" smtClean="0"/>
              <a:t>ok</a:t>
            </a:r>
            <a:endParaRPr lang="tr-TR" dirty="0" smtClean="0"/>
          </a:p>
        </p:txBody>
      </p:sp>
    </p:spTree>
    <p:extLst>
      <p:ext uri="{BB962C8B-B14F-4D97-AF65-F5344CB8AC3E}">
        <p14:creationId xmlns:p14="http://schemas.microsoft.com/office/powerpoint/2010/main" val="3992695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a:t>
            </a:r>
            <a:endParaRPr lang="tr-TR" dirty="0"/>
          </a:p>
        </p:txBody>
      </p:sp>
      <p:sp>
        <p:nvSpPr>
          <p:cNvPr id="3" name="İçerik Yer Tutucusu 2"/>
          <p:cNvSpPr>
            <a:spLocks noGrp="1"/>
          </p:cNvSpPr>
          <p:nvPr>
            <p:ph sz="quarter" idx="1"/>
          </p:nvPr>
        </p:nvSpPr>
        <p:spPr>
          <a:xfrm>
            <a:off x="4283968" y="1628800"/>
            <a:ext cx="4402832" cy="4572000"/>
          </a:xfrm>
        </p:spPr>
        <p:txBody>
          <a:bodyPr/>
          <a:lstStyle/>
          <a:p>
            <a:pPr marL="274320" lvl="1" indent="-274320">
              <a:spcBef>
                <a:spcPts val="580"/>
              </a:spcBef>
              <a:buClr>
                <a:schemeClr val="accent1"/>
              </a:buClr>
            </a:pPr>
            <a:r>
              <a:rPr lang="tr-TR" i="1" dirty="0"/>
              <a:t>Age değişkeninin 20 ile 99 arasında dağıldığını görüyoruz. </a:t>
            </a:r>
            <a:endParaRPr lang="tr-TR" i="1" dirty="0" smtClean="0"/>
          </a:p>
          <a:p>
            <a:pPr marL="274320" lvl="1" indent="-274320">
              <a:spcBef>
                <a:spcPts val="580"/>
              </a:spcBef>
              <a:buClr>
                <a:schemeClr val="accent1"/>
              </a:buClr>
            </a:pPr>
            <a:r>
              <a:rPr lang="tr-TR" i="1" dirty="0" smtClean="0"/>
              <a:t>Bu </a:t>
            </a:r>
            <a:r>
              <a:rPr lang="tr-TR" i="1" dirty="0"/>
              <a:t>değerler normal olabilir. </a:t>
            </a:r>
            <a:endParaRPr lang="tr-TR" i="1" dirty="0" smtClean="0"/>
          </a:p>
          <a:p>
            <a:pPr marL="274320" lvl="1" indent="-274320">
              <a:spcBef>
                <a:spcPts val="580"/>
              </a:spcBef>
              <a:buClr>
                <a:schemeClr val="accent1"/>
              </a:buClr>
            </a:pPr>
            <a:r>
              <a:rPr lang="tr-TR" i="1" dirty="0" smtClean="0"/>
              <a:t>99 </a:t>
            </a:r>
            <a:r>
              <a:rPr lang="tr-TR" i="1" dirty="0"/>
              <a:t>yaşındaki bireyin </a:t>
            </a:r>
            <a:r>
              <a:rPr lang="tr-TR" i="1" dirty="0" smtClean="0"/>
              <a:t>anketini (1 </a:t>
            </a:r>
            <a:r>
              <a:rPr lang="tr-TR" i="1" dirty="0" err="1" smtClean="0"/>
              <a:t>nolu</a:t>
            </a:r>
            <a:r>
              <a:rPr lang="tr-TR" i="1" dirty="0" smtClean="0"/>
              <a:t> anket) </a:t>
            </a:r>
            <a:r>
              <a:rPr lang="tr-TR" i="1" dirty="0"/>
              <a:t>bulup yaşını kontrol edebiliriz.</a:t>
            </a:r>
            <a:endParaRPr lang="tr-TR" dirty="0"/>
          </a:p>
          <a:p>
            <a:endParaRPr lang="tr-TR" dirty="0"/>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4700" b="33468"/>
          <a:stretch/>
        </p:blipFill>
        <p:spPr bwMode="auto">
          <a:xfrm>
            <a:off x="727773" y="1658376"/>
            <a:ext cx="3291840" cy="4866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5411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a:t>
            </a:r>
            <a:endParaRPr lang="tr-TR" dirty="0"/>
          </a:p>
        </p:txBody>
      </p:sp>
      <p:sp>
        <p:nvSpPr>
          <p:cNvPr id="3" name="İçerik Yer Tutucusu 2"/>
          <p:cNvSpPr>
            <a:spLocks noGrp="1"/>
          </p:cNvSpPr>
          <p:nvPr>
            <p:ph sz="quarter" idx="1"/>
          </p:nvPr>
        </p:nvSpPr>
        <p:spPr>
          <a:xfrm>
            <a:off x="971600" y="1628800"/>
            <a:ext cx="7715200" cy="4572000"/>
          </a:xfrm>
        </p:spPr>
        <p:txBody>
          <a:bodyPr/>
          <a:lstStyle/>
          <a:p>
            <a:pPr marL="274320" lvl="1" indent="-274320">
              <a:spcBef>
                <a:spcPts val="580"/>
              </a:spcBef>
              <a:spcAft>
                <a:spcPts val="1200"/>
              </a:spcAft>
              <a:buClr>
                <a:schemeClr val="accent1"/>
              </a:buClr>
            </a:pPr>
            <a:r>
              <a:rPr lang="tr-TR" i="1" dirty="0"/>
              <a:t>Başka bir yöntem </a:t>
            </a:r>
            <a:r>
              <a:rPr lang="tr-TR" i="1" dirty="0" smtClean="0"/>
              <a:t>“yaş” </a:t>
            </a:r>
            <a:r>
              <a:rPr lang="tr-TR" i="1" dirty="0"/>
              <a:t>değişkeninin dağılım genişliğine bakmak olabilir: </a:t>
            </a:r>
            <a:endParaRPr lang="tr-TR" i="1" dirty="0" smtClean="0"/>
          </a:p>
          <a:p>
            <a:pPr marL="548640" lvl="2" indent="-274320">
              <a:spcBef>
                <a:spcPts val="580"/>
              </a:spcBef>
              <a:spcAft>
                <a:spcPts val="1200"/>
              </a:spcAft>
              <a:buClr>
                <a:schemeClr val="accent1"/>
              </a:buClr>
            </a:pPr>
            <a:r>
              <a:rPr lang="tr-TR" i="1" dirty="0" err="1"/>
              <a:t>Analyze</a:t>
            </a:r>
            <a:r>
              <a:rPr lang="tr-TR" i="1" dirty="0"/>
              <a:t>&gt;</a:t>
            </a:r>
            <a:r>
              <a:rPr lang="tr-TR" i="1" dirty="0" err="1"/>
              <a:t>Descriptive</a:t>
            </a:r>
            <a:r>
              <a:rPr lang="tr-TR" i="1" dirty="0"/>
              <a:t> </a:t>
            </a:r>
            <a:r>
              <a:rPr lang="tr-TR" i="1" dirty="0" err="1"/>
              <a:t>Statistics</a:t>
            </a:r>
            <a:r>
              <a:rPr lang="tr-TR" i="1" dirty="0"/>
              <a:t>&gt;</a:t>
            </a:r>
            <a:r>
              <a:rPr lang="tr-TR" i="1" dirty="0" err="1"/>
              <a:t>Descriptives</a:t>
            </a:r>
            <a:r>
              <a:rPr lang="tr-TR" i="1" dirty="0" smtClean="0"/>
              <a:t>&gt;[“yaş” </a:t>
            </a:r>
            <a:r>
              <a:rPr lang="tr-TR" i="1" dirty="0"/>
              <a:t>değişkenini “</a:t>
            </a:r>
            <a:r>
              <a:rPr lang="tr-TR" i="1" dirty="0" err="1"/>
              <a:t>Variable</a:t>
            </a:r>
            <a:r>
              <a:rPr lang="tr-TR" i="1" dirty="0"/>
              <a:t>(s)” alanına geçirelim]&gt;ok </a:t>
            </a:r>
            <a:endParaRPr lang="tr-TR" dirty="0"/>
          </a:p>
        </p:txBody>
      </p:sp>
    </p:spTree>
    <p:extLst>
      <p:ext uri="{BB962C8B-B14F-4D97-AF65-F5344CB8AC3E}">
        <p14:creationId xmlns:p14="http://schemas.microsoft.com/office/powerpoint/2010/main" val="1634930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a:t>
            </a:r>
            <a:endParaRPr lang="tr-TR" dirty="0"/>
          </a:p>
        </p:txBody>
      </p:sp>
      <p:sp>
        <p:nvSpPr>
          <p:cNvPr id="3" name="İçerik Yer Tutucusu 2"/>
          <p:cNvSpPr>
            <a:spLocks noGrp="1"/>
          </p:cNvSpPr>
          <p:nvPr>
            <p:ph sz="quarter" idx="1"/>
          </p:nvPr>
        </p:nvSpPr>
        <p:spPr>
          <a:xfrm>
            <a:off x="539552" y="4509120"/>
            <a:ext cx="7848872" cy="1582688"/>
          </a:xfrm>
        </p:spPr>
        <p:txBody>
          <a:bodyPr/>
          <a:lstStyle/>
          <a:p>
            <a:r>
              <a:rPr lang="tr-TR" i="1" dirty="0" smtClean="0"/>
              <a:t>Yaş </a:t>
            </a:r>
            <a:r>
              <a:rPr lang="tr-TR" i="1" dirty="0"/>
              <a:t>değişkenine </a:t>
            </a:r>
            <a:r>
              <a:rPr lang="tr-TR" i="1" dirty="0" smtClean="0"/>
              <a:t>16 </a:t>
            </a:r>
            <a:r>
              <a:rPr lang="tr-TR" i="1" dirty="0"/>
              <a:t>birey için veri girildiğini, en küçük yaşın </a:t>
            </a:r>
            <a:r>
              <a:rPr lang="tr-TR" i="1" dirty="0" smtClean="0"/>
              <a:t>20, </a:t>
            </a:r>
            <a:r>
              <a:rPr lang="tr-TR" i="1" dirty="0"/>
              <a:t>en büyük </a:t>
            </a:r>
            <a:r>
              <a:rPr lang="tr-TR" i="1" dirty="0" smtClean="0"/>
              <a:t>yaşın 99 </a:t>
            </a:r>
            <a:r>
              <a:rPr lang="tr-TR" i="1" dirty="0"/>
              <a:t>olduğunu görüyoruz. </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988840"/>
            <a:ext cx="7560840"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6917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a:t>
            </a:r>
            <a:endParaRPr lang="tr-TR" dirty="0"/>
          </a:p>
        </p:txBody>
      </p:sp>
      <p:sp>
        <p:nvSpPr>
          <p:cNvPr id="3" name="İçerik Yer Tutucusu 2"/>
          <p:cNvSpPr>
            <a:spLocks noGrp="1"/>
          </p:cNvSpPr>
          <p:nvPr>
            <p:ph sz="quarter" idx="1"/>
          </p:nvPr>
        </p:nvSpPr>
        <p:spPr>
          <a:xfrm>
            <a:off x="971600" y="1628800"/>
            <a:ext cx="7715200" cy="4572000"/>
          </a:xfrm>
        </p:spPr>
        <p:txBody>
          <a:bodyPr/>
          <a:lstStyle/>
          <a:p>
            <a:pPr marL="274320" lvl="1" indent="-274320">
              <a:spcBef>
                <a:spcPts val="580"/>
              </a:spcBef>
              <a:spcAft>
                <a:spcPts val="1200"/>
              </a:spcAft>
              <a:buClr>
                <a:schemeClr val="accent1"/>
              </a:buClr>
            </a:pPr>
            <a:r>
              <a:rPr lang="tr-TR" i="1" dirty="0"/>
              <a:t>K</a:t>
            </a:r>
            <a:r>
              <a:rPr lang="tr-TR" i="1" dirty="0" smtClean="0"/>
              <a:t>ategorik </a:t>
            </a:r>
            <a:r>
              <a:rPr lang="tr-TR" i="1" dirty="0"/>
              <a:t>bir değişkene bakalım. </a:t>
            </a:r>
            <a:endParaRPr lang="tr-TR" i="1" dirty="0" smtClean="0"/>
          </a:p>
          <a:p>
            <a:pPr marL="274320" lvl="1" indent="-274320">
              <a:spcBef>
                <a:spcPts val="580"/>
              </a:spcBef>
              <a:spcAft>
                <a:spcPts val="1200"/>
              </a:spcAft>
              <a:buClr>
                <a:schemeClr val="accent1"/>
              </a:buClr>
            </a:pPr>
            <a:r>
              <a:rPr lang="tr-TR" i="1" dirty="0" smtClean="0"/>
              <a:t>“cinsiyet”  </a:t>
            </a:r>
            <a:r>
              <a:rPr lang="tr-TR" i="1" dirty="0"/>
              <a:t>değişkeni için de aynen yukarıdaki örnekte olduğu gibi sıralama yaparak kontrol edebiliriz. </a:t>
            </a:r>
            <a:endParaRPr lang="tr-TR" i="1" dirty="0" smtClean="0"/>
          </a:p>
          <a:p>
            <a:pPr marL="274320" lvl="1" indent="-274320">
              <a:spcBef>
                <a:spcPts val="580"/>
              </a:spcBef>
              <a:spcAft>
                <a:spcPts val="1200"/>
              </a:spcAft>
              <a:buClr>
                <a:schemeClr val="accent1"/>
              </a:buClr>
            </a:pPr>
            <a:r>
              <a:rPr lang="tr-TR" i="1" dirty="0" smtClean="0"/>
              <a:t>Başka </a:t>
            </a:r>
            <a:r>
              <a:rPr lang="tr-TR" i="1" dirty="0"/>
              <a:t>bir yöntem de bu değişkenin frekans dağılımına bakmak olabilir: </a:t>
            </a:r>
            <a:endParaRPr lang="tr-TR" i="1" dirty="0" smtClean="0"/>
          </a:p>
          <a:p>
            <a:pPr marL="548640" lvl="2" indent="-274320">
              <a:spcBef>
                <a:spcPts val="580"/>
              </a:spcBef>
              <a:spcAft>
                <a:spcPts val="1200"/>
              </a:spcAft>
              <a:buClr>
                <a:schemeClr val="accent1"/>
              </a:buClr>
            </a:pPr>
            <a:r>
              <a:rPr lang="tr-TR" i="1" dirty="0" err="1" smtClean="0"/>
              <a:t>Analyze</a:t>
            </a:r>
            <a:r>
              <a:rPr lang="tr-TR" i="1" dirty="0" smtClean="0"/>
              <a:t>&gt;</a:t>
            </a:r>
            <a:r>
              <a:rPr lang="tr-TR" i="1" dirty="0" err="1" smtClean="0"/>
              <a:t>Descriptive</a:t>
            </a:r>
            <a:r>
              <a:rPr lang="tr-TR" i="1" dirty="0" smtClean="0"/>
              <a:t> </a:t>
            </a:r>
            <a:r>
              <a:rPr lang="tr-TR" i="1" dirty="0" err="1"/>
              <a:t>Statistics</a:t>
            </a:r>
            <a:r>
              <a:rPr lang="tr-TR" i="1" dirty="0"/>
              <a:t>&gt;</a:t>
            </a:r>
            <a:r>
              <a:rPr lang="tr-TR" i="1" dirty="0" err="1"/>
              <a:t>Frequencies</a:t>
            </a:r>
            <a:r>
              <a:rPr lang="tr-TR" i="1" dirty="0" smtClean="0"/>
              <a:t>&gt;[“cinsiyet” </a:t>
            </a:r>
            <a:r>
              <a:rPr lang="tr-TR" i="1" dirty="0"/>
              <a:t>değişkenini “</a:t>
            </a:r>
            <a:r>
              <a:rPr lang="tr-TR" i="1" dirty="0" err="1"/>
              <a:t>Variable</a:t>
            </a:r>
            <a:r>
              <a:rPr lang="tr-TR" i="1" dirty="0"/>
              <a:t>(s)” alanına geçirelim]&gt;ok </a:t>
            </a:r>
            <a:endParaRPr lang="tr-TR" dirty="0"/>
          </a:p>
        </p:txBody>
      </p:sp>
    </p:spTree>
    <p:extLst>
      <p:ext uri="{BB962C8B-B14F-4D97-AF65-F5344CB8AC3E}">
        <p14:creationId xmlns:p14="http://schemas.microsoft.com/office/powerpoint/2010/main" val="3412980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4624"/>
            <a:ext cx="7772400" cy="1143000"/>
          </a:xfrm>
        </p:spPr>
        <p:txBody>
          <a:bodyPr/>
          <a:lstStyle/>
          <a:p>
            <a:r>
              <a:rPr lang="tr-TR" dirty="0" smtClean="0"/>
              <a:t>Hata ayıklama</a:t>
            </a:r>
            <a:endParaRPr lang="tr-TR" dirty="0"/>
          </a:p>
        </p:txBody>
      </p:sp>
      <p:sp>
        <p:nvSpPr>
          <p:cNvPr id="3" name="İçerik Yer Tutucusu 2"/>
          <p:cNvSpPr>
            <a:spLocks noGrp="1"/>
          </p:cNvSpPr>
          <p:nvPr>
            <p:ph sz="quarter" idx="1"/>
          </p:nvPr>
        </p:nvSpPr>
        <p:spPr>
          <a:xfrm>
            <a:off x="971600" y="4581128"/>
            <a:ext cx="7715200" cy="1619672"/>
          </a:xfrm>
        </p:spPr>
        <p:txBody>
          <a:bodyPr>
            <a:normAutofit fontScale="92500" lnSpcReduction="10000"/>
          </a:bodyPr>
          <a:lstStyle/>
          <a:p>
            <a:pPr marL="274320" lvl="1" indent="-274320">
              <a:spcBef>
                <a:spcPts val="580"/>
              </a:spcBef>
              <a:spcAft>
                <a:spcPts val="1200"/>
              </a:spcAft>
              <a:buClr>
                <a:schemeClr val="accent1"/>
              </a:buClr>
            </a:pPr>
            <a:r>
              <a:rPr lang="tr-TR" i="1" dirty="0"/>
              <a:t>Cinsiyet için </a:t>
            </a:r>
            <a:r>
              <a:rPr lang="tr-TR" i="1" dirty="0" smtClean="0"/>
              <a:t>16 </a:t>
            </a:r>
            <a:r>
              <a:rPr lang="tr-TR" i="1" dirty="0"/>
              <a:t>veri girildiğini, </a:t>
            </a:r>
            <a:r>
              <a:rPr lang="tr-TR" i="1" dirty="0"/>
              <a:t>2</a:t>
            </a:r>
            <a:r>
              <a:rPr lang="tr-TR" i="1" dirty="0" smtClean="0"/>
              <a:t> adet </a:t>
            </a:r>
            <a:r>
              <a:rPr lang="tr-TR" i="1" dirty="0"/>
              <a:t>1 </a:t>
            </a:r>
            <a:r>
              <a:rPr lang="tr-TR" i="1" dirty="0" smtClean="0"/>
              <a:t>(Erkek), 10 </a:t>
            </a:r>
            <a:r>
              <a:rPr lang="tr-TR" i="1" dirty="0"/>
              <a:t>adet 2 </a:t>
            </a:r>
            <a:r>
              <a:rPr lang="tr-TR" i="1" dirty="0" smtClean="0"/>
              <a:t>(Kadın), </a:t>
            </a:r>
            <a:r>
              <a:rPr lang="tr-TR" i="1" dirty="0"/>
              <a:t>bir adet 3, bir adet 4, bir adet 11 ve bir adet te 22 girildiğini görüyoruz. 11 olarak girilen verinin 1 </a:t>
            </a:r>
            <a:r>
              <a:rPr lang="tr-TR" i="1" dirty="0" smtClean="0"/>
              <a:t>(Erkek), </a:t>
            </a:r>
            <a:r>
              <a:rPr lang="tr-TR" i="1" dirty="0"/>
              <a:t>22 olarak girilen verinin de 2 </a:t>
            </a:r>
            <a:r>
              <a:rPr lang="tr-TR" i="1" dirty="0" smtClean="0"/>
              <a:t>(Kadın) </a:t>
            </a:r>
            <a:r>
              <a:rPr lang="tr-TR" i="1" dirty="0"/>
              <a:t>olma ihtimali yüksektir. Bu 4 veriyi de anket numaralarını bularak kontrol etmeli, hatayı bulup düzeltmeliyiz. </a:t>
            </a:r>
            <a:endParaRPr lang="tr-TR"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7" y="1124745"/>
            <a:ext cx="6860523" cy="3304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3127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Eksik veriler (</a:t>
            </a:r>
            <a:r>
              <a:rPr lang="tr-TR" dirty="0" err="1" smtClean="0"/>
              <a:t>missing</a:t>
            </a:r>
            <a:r>
              <a:rPr lang="tr-TR" dirty="0" smtClean="0"/>
              <a:t>)</a:t>
            </a:r>
            <a:endParaRPr lang="tr-TR" dirty="0"/>
          </a:p>
        </p:txBody>
      </p:sp>
      <p:sp>
        <p:nvSpPr>
          <p:cNvPr id="3" name="İçerik Yer Tutucusu 2"/>
          <p:cNvSpPr>
            <a:spLocks noGrp="1"/>
          </p:cNvSpPr>
          <p:nvPr>
            <p:ph sz="quarter" idx="1"/>
          </p:nvPr>
        </p:nvSpPr>
        <p:spPr>
          <a:xfrm>
            <a:off x="914400" y="1591816"/>
            <a:ext cx="7772400" cy="4861520"/>
          </a:xfrm>
        </p:spPr>
        <p:txBody>
          <a:bodyPr>
            <a:normAutofit fontScale="92500"/>
          </a:bodyPr>
          <a:lstStyle/>
          <a:p>
            <a:pPr algn="just">
              <a:spcAft>
                <a:spcPts val="1200"/>
              </a:spcAft>
            </a:pPr>
            <a:r>
              <a:rPr lang="tr-TR" dirty="0"/>
              <a:t>Eksik verilerin birkaç nedeni olabilir: </a:t>
            </a:r>
            <a:endParaRPr lang="tr-TR" dirty="0" smtClean="0"/>
          </a:p>
          <a:p>
            <a:pPr marL="320040" lvl="1" indent="0" algn="just">
              <a:spcAft>
                <a:spcPts val="1200"/>
              </a:spcAft>
              <a:buNone/>
            </a:pPr>
            <a:r>
              <a:rPr lang="tr-TR" dirty="0" smtClean="0"/>
              <a:t>1- </a:t>
            </a:r>
            <a:r>
              <a:rPr lang="tr-TR" dirty="0"/>
              <a:t>B</a:t>
            </a:r>
            <a:r>
              <a:rPr lang="tr-TR" dirty="0" smtClean="0"/>
              <a:t>irey </a:t>
            </a:r>
            <a:r>
              <a:rPr lang="tr-TR" dirty="0"/>
              <a:t>reddettiği için veri </a:t>
            </a:r>
            <a:r>
              <a:rPr lang="tr-TR" dirty="0" smtClean="0"/>
              <a:t>alınamamıştır </a:t>
            </a:r>
            <a:r>
              <a:rPr lang="tr-TR" dirty="0"/>
              <a:t>(</a:t>
            </a:r>
            <a:r>
              <a:rPr lang="tr-TR" dirty="0" smtClean="0"/>
              <a:t>örneğin, </a:t>
            </a:r>
            <a:r>
              <a:rPr lang="tr-TR" dirty="0"/>
              <a:t>birey alkol kullanma durumunu belirtmek istemeyebilir</a:t>
            </a:r>
            <a:r>
              <a:rPr lang="tr-TR" dirty="0" smtClean="0"/>
              <a:t>) </a:t>
            </a:r>
          </a:p>
          <a:p>
            <a:pPr marL="320040" lvl="1" indent="0" algn="just">
              <a:spcAft>
                <a:spcPts val="1200"/>
              </a:spcAft>
              <a:buNone/>
            </a:pPr>
            <a:r>
              <a:rPr lang="tr-TR" dirty="0" smtClean="0"/>
              <a:t>2- </a:t>
            </a:r>
            <a:r>
              <a:rPr lang="tr-TR" dirty="0"/>
              <a:t>B</a:t>
            </a:r>
            <a:r>
              <a:rPr lang="tr-TR" dirty="0" smtClean="0"/>
              <a:t>ireye </a:t>
            </a:r>
            <a:r>
              <a:rPr lang="tr-TR" dirty="0"/>
              <a:t>uygun olmadığı için veri </a:t>
            </a:r>
            <a:r>
              <a:rPr lang="tr-TR" dirty="0" smtClean="0"/>
              <a:t>alınamamıştır </a:t>
            </a:r>
            <a:r>
              <a:rPr lang="tr-TR" dirty="0"/>
              <a:t>(</a:t>
            </a:r>
            <a:r>
              <a:rPr lang="tr-TR" dirty="0" err="1"/>
              <a:t>örn</a:t>
            </a:r>
            <a:r>
              <a:rPr lang="tr-TR" dirty="0"/>
              <a:t>. erkek katılımcı “doğum kontrol hapı kullanıyor musunuz?” sorusunu </a:t>
            </a:r>
            <a:r>
              <a:rPr lang="tr-TR" dirty="0" smtClean="0"/>
              <a:t>boş </a:t>
            </a:r>
            <a:r>
              <a:rPr lang="tr-TR" dirty="0"/>
              <a:t>bırakacaktır</a:t>
            </a:r>
            <a:r>
              <a:rPr lang="tr-TR" dirty="0" smtClean="0"/>
              <a:t>) </a:t>
            </a:r>
          </a:p>
          <a:p>
            <a:pPr marL="320040" lvl="1" indent="0" algn="just">
              <a:spcAft>
                <a:spcPts val="1200"/>
              </a:spcAft>
              <a:buNone/>
            </a:pPr>
            <a:r>
              <a:rPr lang="tr-TR" dirty="0" smtClean="0"/>
              <a:t>3- </a:t>
            </a:r>
            <a:r>
              <a:rPr lang="tr-TR" dirty="0"/>
              <a:t>V</a:t>
            </a:r>
            <a:r>
              <a:rPr lang="tr-TR" dirty="0" smtClean="0"/>
              <a:t>eri alınmıştır </a:t>
            </a:r>
            <a:r>
              <a:rPr lang="tr-TR" dirty="0"/>
              <a:t>ama bilgisayara </a:t>
            </a:r>
            <a:r>
              <a:rPr lang="tr-TR" dirty="0" smtClean="0"/>
              <a:t>girilmemiştir (sekreter </a:t>
            </a:r>
            <a:r>
              <a:rPr lang="tr-TR" dirty="0"/>
              <a:t>hatası). </a:t>
            </a:r>
            <a:endParaRPr lang="tr-TR" dirty="0" smtClean="0"/>
          </a:p>
          <a:p>
            <a:pPr algn="just">
              <a:spcAft>
                <a:spcPts val="1200"/>
              </a:spcAft>
            </a:pPr>
            <a:r>
              <a:rPr lang="tr-TR" dirty="0" smtClean="0"/>
              <a:t>Eksik </a:t>
            </a:r>
            <a:r>
              <a:rPr lang="tr-TR" dirty="0"/>
              <a:t>verinin sebebi ne olursa olsun istenmeyen bir durumdur. </a:t>
            </a:r>
            <a:endParaRPr lang="tr-TR" dirty="0" smtClean="0"/>
          </a:p>
          <a:p>
            <a:pPr algn="just">
              <a:spcAft>
                <a:spcPts val="1200"/>
              </a:spcAft>
            </a:pPr>
            <a:r>
              <a:rPr lang="tr-TR" dirty="0" smtClean="0"/>
              <a:t>Veri </a:t>
            </a:r>
            <a:r>
              <a:rPr lang="tr-TR" dirty="0"/>
              <a:t>eksikliği olan </a:t>
            </a:r>
            <a:r>
              <a:rPr lang="tr-TR" dirty="0" smtClean="0"/>
              <a:t>değişken </a:t>
            </a:r>
            <a:r>
              <a:rPr lang="tr-TR" dirty="0"/>
              <a:t>esas </a:t>
            </a:r>
            <a:r>
              <a:rPr lang="tr-TR" dirty="0" smtClean="0"/>
              <a:t>araştırma </a:t>
            </a:r>
            <a:r>
              <a:rPr lang="tr-TR" dirty="0"/>
              <a:t>konumuz </a:t>
            </a:r>
            <a:r>
              <a:rPr lang="tr-TR" dirty="0" smtClean="0"/>
              <a:t>(sonuç </a:t>
            </a:r>
            <a:r>
              <a:rPr lang="tr-TR" dirty="0"/>
              <a:t>ölçütü) ise bu durum daha da ciddidir. </a:t>
            </a:r>
            <a:endParaRPr lang="tr-TR" dirty="0" smtClean="0"/>
          </a:p>
          <a:p>
            <a:pPr lvl="1" algn="just">
              <a:spcAft>
                <a:spcPts val="1200"/>
              </a:spcAft>
            </a:pPr>
            <a:r>
              <a:rPr lang="tr-TR" dirty="0" smtClean="0"/>
              <a:t>Hatta </a:t>
            </a:r>
            <a:r>
              <a:rPr lang="tr-TR" dirty="0"/>
              <a:t>bazı analizler yapılamaz veya sonuçların güvenilirliği etkilenir. </a:t>
            </a:r>
            <a:endParaRPr lang="tr-TR" dirty="0"/>
          </a:p>
        </p:txBody>
      </p:sp>
    </p:spTree>
    <p:extLst>
      <p:ext uri="{BB962C8B-B14F-4D97-AF65-F5344CB8AC3E}">
        <p14:creationId xmlns:p14="http://schemas.microsoft.com/office/powerpoint/2010/main" val="2428984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sp>
        <p:nvSpPr>
          <p:cNvPr id="3" name="İçerik Yer Tutucusu 2"/>
          <p:cNvSpPr>
            <a:spLocks noGrp="1"/>
          </p:cNvSpPr>
          <p:nvPr>
            <p:ph sz="quarter" idx="1"/>
          </p:nvPr>
        </p:nvSpPr>
        <p:spPr/>
        <p:txBody>
          <a:bodyPr/>
          <a:lstStyle/>
          <a:p>
            <a:pPr>
              <a:spcAft>
                <a:spcPts val="600"/>
              </a:spcAft>
            </a:pPr>
            <a:r>
              <a:rPr lang="tr-TR" b="1" dirty="0"/>
              <a:t>Uç değerler</a:t>
            </a:r>
            <a:r>
              <a:rPr lang="tr-TR" dirty="0"/>
              <a:t>, diğer verilerle </a:t>
            </a:r>
            <a:r>
              <a:rPr lang="tr-TR" dirty="0" smtClean="0"/>
              <a:t>karşılaştırıldığında </a:t>
            </a:r>
            <a:r>
              <a:rPr lang="tr-TR" dirty="0"/>
              <a:t>veri setine uygun olmadığı </a:t>
            </a:r>
            <a:r>
              <a:rPr lang="tr-TR" dirty="0" smtClean="0"/>
              <a:t>düşünülen aşırı </a:t>
            </a:r>
            <a:r>
              <a:rPr lang="tr-TR" dirty="0"/>
              <a:t>değerlerdir. </a:t>
            </a:r>
            <a:endParaRPr lang="tr-TR" dirty="0" smtClean="0"/>
          </a:p>
          <a:p>
            <a:pPr lvl="1">
              <a:spcAft>
                <a:spcPts val="600"/>
              </a:spcAft>
            </a:pPr>
            <a:r>
              <a:rPr lang="tr-TR" dirty="0" smtClean="0"/>
              <a:t>Bu aşırı </a:t>
            </a:r>
            <a:r>
              <a:rPr lang="tr-TR" dirty="0"/>
              <a:t>değerler hatalı olabileceği gibi gerçeği de yansıtabilir. </a:t>
            </a:r>
            <a:endParaRPr lang="tr-TR" dirty="0" smtClean="0"/>
          </a:p>
          <a:p>
            <a:pPr lvl="1">
              <a:spcAft>
                <a:spcPts val="600"/>
              </a:spcAft>
            </a:pPr>
            <a:r>
              <a:rPr lang="tr-TR" dirty="0" smtClean="0"/>
              <a:t>Bu </a:t>
            </a:r>
            <a:r>
              <a:rPr lang="tr-TR" dirty="0"/>
              <a:t>nedenle hata ayıklaması yapılmalı ve doğruluğu kontrol </a:t>
            </a:r>
            <a:r>
              <a:rPr lang="tr-TR" dirty="0" smtClean="0"/>
              <a:t>edilmelidir</a:t>
            </a:r>
          </a:p>
          <a:p>
            <a:pPr>
              <a:spcAft>
                <a:spcPts val="600"/>
              </a:spcAft>
            </a:pPr>
            <a:r>
              <a:rPr lang="tr-TR" i="1" dirty="0"/>
              <a:t>Bir bayanın 190 cm boyunda olması bir uç değerdir. Ancak, nadir de olsa bu durum mümkündür. Varsa bu bireyin yaş ve ağırlık verilerine de bakarak yorum yapabiliriz. </a:t>
            </a:r>
            <a:r>
              <a:rPr lang="tr-TR" dirty="0" smtClean="0"/>
              <a:t> </a:t>
            </a:r>
            <a:endParaRPr lang="tr-TR" dirty="0"/>
          </a:p>
        </p:txBody>
      </p:sp>
    </p:spTree>
    <p:extLst>
      <p:ext uri="{BB962C8B-B14F-4D97-AF65-F5344CB8AC3E}">
        <p14:creationId xmlns:p14="http://schemas.microsoft.com/office/powerpoint/2010/main" val="2411021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899592" y="116632"/>
            <a:ext cx="7772400" cy="1296144"/>
          </a:xfrm>
        </p:spPr>
        <p:txBody>
          <a:bodyPr/>
          <a:lstStyle/>
          <a:p>
            <a:r>
              <a:rPr lang="tr-TR" dirty="0" smtClean="0"/>
              <a:t>Değişken / Veri </a:t>
            </a:r>
            <a:endParaRPr lang="tr-TR" dirty="0"/>
          </a:p>
        </p:txBody>
      </p:sp>
      <p:pic>
        <p:nvPicPr>
          <p:cNvPr id="4" name="Picture 5"/>
          <p:cNvPicPr>
            <a:picLocks noChangeAspect="1"/>
          </p:cNvPicPr>
          <p:nvPr/>
        </p:nvPicPr>
        <p:blipFill rotWithShape="1">
          <a:blip r:embed="rId3">
            <a:extLst>
              <a:ext uri="{28A0092B-C50C-407E-A947-70E740481C1C}">
                <a14:useLocalDpi xmlns:a14="http://schemas.microsoft.com/office/drawing/2010/main" val="0"/>
              </a:ext>
            </a:extLst>
          </a:blip>
          <a:srcRect l="-3" r="42625" b="12154"/>
          <a:stretch/>
        </p:blipFill>
        <p:spPr bwMode="auto">
          <a:xfrm>
            <a:off x="2016165" y="764704"/>
            <a:ext cx="4716075" cy="58928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199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sp>
        <p:nvSpPr>
          <p:cNvPr id="3" name="İçerik Yer Tutucusu 2"/>
          <p:cNvSpPr>
            <a:spLocks noGrp="1"/>
          </p:cNvSpPr>
          <p:nvPr>
            <p:ph sz="quarter" idx="1"/>
          </p:nvPr>
        </p:nvSpPr>
        <p:spPr/>
        <p:txBody>
          <a:bodyPr/>
          <a:lstStyle/>
          <a:p>
            <a:pPr>
              <a:spcAft>
                <a:spcPts val="1200"/>
              </a:spcAft>
            </a:pPr>
            <a:r>
              <a:rPr lang="tr-TR" dirty="0"/>
              <a:t>Uç değerlerin gerçeği yansıttığına karar verdiğimizde bu değerleri korumalıyız. </a:t>
            </a:r>
            <a:endParaRPr lang="tr-TR" dirty="0" smtClean="0"/>
          </a:p>
          <a:p>
            <a:pPr>
              <a:spcAft>
                <a:spcPts val="1200"/>
              </a:spcAft>
            </a:pPr>
            <a:r>
              <a:rPr lang="tr-TR" dirty="0" smtClean="0"/>
              <a:t>Bir </a:t>
            </a:r>
            <a:r>
              <a:rPr lang="tr-TR" dirty="0"/>
              <a:t>uç değer ancak </a:t>
            </a:r>
            <a:r>
              <a:rPr lang="tr-TR" dirty="0" smtClean="0"/>
              <a:t>şüpheli </a:t>
            </a:r>
            <a:r>
              <a:rPr lang="tr-TR" dirty="0"/>
              <a:t>bulunması halinde silinmelidir</a:t>
            </a:r>
            <a:r>
              <a:rPr lang="tr-TR" dirty="0" smtClean="0"/>
              <a:t>.</a:t>
            </a:r>
          </a:p>
          <a:p>
            <a:pPr>
              <a:spcAft>
                <a:spcPts val="1200"/>
              </a:spcAft>
            </a:pPr>
            <a:r>
              <a:rPr lang="tr-TR" dirty="0"/>
              <a:t>Uç değerlerin fazla olması yapacağımız istatistiksel analizleri de etkileyebilir</a:t>
            </a:r>
            <a:r>
              <a:rPr lang="tr-TR" dirty="0" smtClean="0"/>
              <a:t>.</a:t>
            </a:r>
          </a:p>
        </p:txBody>
      </p:sp>
    </p:spTree>
    <p:extLst>
      <p:ext uri="{BB962C8B-B14F-4D97-AF65-F5344CB8AC3E}">
        <p14:creationId xmlns:p14="http://schemas.microsoft.com/office/powerpoint/2010/main" val="3756486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sp>
        <p:nvSpPr>
          <p:cNvPr id="3" name="İçerik Yer Tutucusu 2"/>
          <p:cNvSpPr>
            <a:spLocks noGrp="1"/>
          </p:cNvSpPr>
          <p:nvPr>
            <p:ph sz="quarter" idx="1"/>
          </p:nvPr>
        </p:nvSpPr>
        <p:spPr/>
        <p:txBody>
          <a:bodyPr/>
          <a:lstStyle/>
          <a:p>
            <a:pPr>
              <a:spcAft>
                <a:spcPts val="1200"/>
              </a:spcAft>
            </a:pPr>
            <a:r>
              <a:rPr lang="tr-TR" dirty="0"/>
              <a:t>Uç değerlimizin olup olmadığını verileri sıralayarak gözümüzle kontrol edebiliriz. </a:t>
            </a:r>
            <a:endParaRPr lang="tr-TR" dirty="0" smtClean="0"/>
          </a:p>
          <a:p>
            <a:pPr>
              <a:spcAft>
                <a:spcPts val="1200"/>
              </a:spcAft>
            </a:pPr>
            <a:r>
              <a:rPr lang="tr-TR" dirty="0" smtClean="0"/>
              <a:t>Bir </a:t>
            </a:r>
            <a:r>
              <a:rPr lang="tr-TR" dirty="0"/>
              <a:t>yöntem de saplı kutu grafikleri (</a:t>
            </a:r>
            <a:r>
              <a:rPr lang="tr-TR" dirty="0" err="1" smtClean="0"/>
              <a:t>boxplots</a:t>
            </a:r>
            <a:r>
              <a:rPr lang="tr-TR" dirty="0"/>
              <a:t>) yaparak </a:t>
            </a:r>
            <a:r>
              <a:rPr lang="tr-TR" dirty="0" smtClean="0"/>
              <a:t>bakmaktır:</a:t>
            </a:r>
          </a:p>
          <a:p>
            <a:pPr lvl="1">
              <a:spcAft>
                <a:spcPts val="1200"/>
              </a:spcAft>
            </a:pPr>
            <a:r>
              <a:rPr lang="tr-TR" i="1" dirty="0" err="1" smtClean="0"/>
              <a:t>Graphs</a:t>
            </a:r>
            <a:r>
              <a:rPr lang="tr-TR" i="1" dirty="0" smtClean="0"/>
              <a:t>&gt;</a:t>
            </a:r>
            <a:r>
              <a:rPr lang="tr-TR" i="1" dirty="0" err="1" smtClean="0"/>
              <a:t>Legacy</a:t>
            </a:r>
            <a:r>
              <a:rPr lang="tr-TR" i="1" dirty="0" smtClean="0"/>
              <a:t> </a:t>
            </a:r>
            <a:r>
              <a:rPr lang="tr-TR" i="1" dirty="0" err="1" smtClean="0"/>
              <a:t>Dialogs</a:t>
            </a:r>
            <a:r>
              <a:rPr lang="tr-TR" i="1" dirty="0" smtClean="0"/>
              <a:t>&gt;</a:t>
            </a:r>
            <a:r>
              <a:rPr lang="tr-TR" i="1" dirty="0" err="1" smtClean="0"/>
              <a:t>Boxplot</a:t>
            </a:r>
            <a:r>
              <a:rPr lang="tr-TR" i="1" dirty="0" smtClean="0"/>
              <a:t> [Simple, </a:t>
            </a:r>
            <a:r>
              <a:rPr lang="tr-TR" i="1" dirty="0" err="1" smtClean="0"/>
              <a:t>Summaries</a:t>
            </a:r>
            <a:r>
              <a:rPr lang="tr-TR" i="1" dirty="0" smtClean="0"/>
              <a:t> </a:t>
            </a:r>
            <a:r>
              <a:rPr lang="tr-TR" i="1" dirty="0" err="1" smtClean="0"/>
              <a:t>for</a:t>
            </a:r>
            <a:r>
              <a:rPr lang="tr-TR" i="1" dirty="0" smtClean="0"/>
              <a:t> </a:t>
            </a:r>
            <a:r>
              <a:rPr lang="tr-TR" i="1" dirty="0" err="1" smtClean="0"/>
              <a:t>groups</a:t>
            </a:r>
            <a:r>
              <a:rPr lang="tr-TR" i="1" dirty="0" smtClean="0"/>
              <a:t> of </a:t>
            </a:r>
            <a:r>
              <a:rPr lang="tr-TR" i="1" dirty="0" err="1" smtClean="0"/>
              <a:t>cases</a:t>
            </a:r>
            <a:r>
              <a:rPr lang="tr-TR" i="1" dirty="0" smtClean="0"/>
              <a:t> seçip Define butonuna tıklayınız]&gt;[Y </a:t>
            </a:r>
            <a:r>
              <a:rPr lang="tr-TR" i="1" dirty="0"/>
              <a:t>eksenine </a:t>
            </a:r>
            <a:r>
              <a:rPr lang="tr-TR" i="1" dirty="0" smtClean="0"/>
              <a:t>“Boy”, X eksenine “Cinsiyet” değişkenlerini </a:t>
            </a:r>
            <a:r>
              <a:rPr lang="tr-TR" i="1" dirty="0"/>
              <a:t>koyalım]&gt;OK </a:t>
            </a:r>
            <a:endParaRPr lang="tr-TR" dirty="0"/>
          </a:p>
          <a:p>
            <a:pPr lvl="2">
              <a:spcAft>
                <a:spcPts val="1200"/>
              </a:spcAft>
            </a:pPr>
            <a:r>
              <a:rPr lang="tr-TR" i="1" dirty="0"/>
              <a:t>Saplı kutu grafiklerinde sap kısmının dışında işaretlenen bireyler uç değerleri temsil etmektedir. </a:t>
            </a:r>
            <a:endParaRPr lang="tr-TR" dirty="0" smtClean="0"/>
          </a:p>
        </p:txBody>
      </p:sp>
    </p:spTree>
    <p:extLst>
      <p:ext uri="{BB962C8B-B14F-4D97-AF65-F5344CB8AC3E}">
        <p14:creationId xmlns:p14="http://schemas.microsoft.com/office/powerpoint/2010/main" val="2002384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sp>
        <p:nvSpPr>
          <p:cNvPr id="5" name="İçerik Yer Tutucusu 4"/>
          <p:cNvSpPr>
            <a:spLocks noGrp="1"/>
          </p:cNvSpPr>
          <p:nvPr>
            <p:ph sz="quarter" idx="1"/>
          </p:nvPr>
        </p:nvSpPr>
        <p:spPr>
          <a:xfrm>
            <a:off x="914400" y="1593304"/>
            <a:ext cx="7772400" cy="4572000"/>
          </a:xfrm>
        </p:spPr>
        <p:txBody>
          <a:bodyPr/>
          <a:lstStyle/>
          <a:p>
            <a:pPr>
              <a:spcAft>
                <a:spcPts val="1200"/>
              </a:spcAft>
            </a:pPr>
            <a:r>
              <a:rPr lang="tr-TR" dirty="0" err="1" smtClean="0"/>
              <a:t>SPSS’de</a:t>
            </a:r>
            <a:r>
              <a:rPr lang="tr-TR" dirty="0" smtClean="0"/>
              <a:t> </a:t>
            </a:r>
            <a:r>
              <a:rPr lang="tr-TR" dirty="0"/>
              <a:t>saplı kutu grafikleri çizildiğinde kutunun sap kısmının dışında uç değerler ve aşırı değerler de gösterilir. </a:t>
            </a:r>
            <a:endParaRPr lang="tr-TR" dirty="0" smtClean="0"/>
          </a:p>
          <a:p>
            <a:pPr>
              <a:spcAft>
                <a:spcPts val="1200"/>
              </a:spcAft>
            </a:pPr>
            <a:r>
              <a:rPr lang="tr-TR" dirty="0" smtClean="0"/>
              <a:t>Veri </a:t>
            </a:r>
            <a:r>
              <a:rPr lang="tr-TR" dirty="0"/>
              <a:t>kutudan </a:t>
            </a:r>
            <a:r>
              <a:rPr lang="tr-TR" dirty="0" smtClean="0"/>
              <a:t>uzaklığına göre </a:t>
            </a:r>
            <a:r>
              <a:rPr lang="tr-TR" dirty="0"/>
              <a:t>“</a:t>
            </a:r>
            <a:r>
              <a:rPr lang="tr-TR" b="1" dirty="0"/>
              <a:t>uç değer</a:t>
            </a:r>
            <a:r>
              <a:rPr lang="tr-TR" dirty="0"/>
              <a:t>” (</a:t>
            </a:r>
            <a:r>
              <a:rPr lang="tr-TR" dirty="0" err="1"/>
              <a:t>outlier</a:t>
            </a:r>
            <a:r>
              <a:rPr lang="tr-TR" dirty="0"/>
              <a:t>), </a:t>
            </a:r>
            <a:r>
              <a:rPr lang="tr-TR" dirty="0" smtClean="0"/>
              <a:t>veya </a:t>
            </a:r>
            <a:r>
              <a:rPr lang="tr-TR" dirty="0"/>
              <a:t>“</a:t>
            </a:r>
            <a:r>
              <a:rPr lang="tr-TR" b="1" dirty="0"/>
              <a:t>aşırı değer</a:t>
            </a:r>
            <a:r>
              <a:rPr lang="tr-TR" dirty="0"/>
              <a:t>” (</a:t>
            </a:r>
            <a:r>
              <a:rPr lang="tr-TR" dirty="0" err="1"/>
              <a:t>extreme</a:t>
            </a:r>
            <a:r>
              <a:rPr lang="tr-TR" dirty="0"/>
              <a:t>) olarak tanımlanır. </a:t>
            </a:r>
            <a:endParaRPr lang="tr-TR" dirty="0" smtClean="0"/>
          </a:p>
          <a:p>
            <a:pPr>
              <a:spcAft>
                <a:spcPts val="1200"/>
              </a:spcAft>
            </a:pPr>
            <a:r>
              <a:rPr lang="tr-TR" dirty="0" smtClean="0"/>
              <a:t>SPSS </a:t>
            </a:r>
            <a:r>
              <a:rPr lang="tr-TR" dirty="0"/>
              <a:t>çıktısında </a:t>
            </a:r>
            <a:r>
              <a:rPr lang="tr-TR" b="1" dirty="0"/>
              <a:t>uç değerler daire</a:t>
            </a:r>
            <a:r>
              <a:rPr lang="tr-TR" dirty="0"/>
              <a:t> ile, </a:t>
            </a:r>
            <a:r>
              <a:rPr lang="tr-TR" b="1" dirty="0"/>
              <a:t>aşırı değerler ise yıldızla</a:t>
            </a:r>
            <a:r>
              <a:rPr lang="tr-TR" dirty="0"/>
              <a:t> görülmektedir </a:t>
            </a:r>
          </a:p>
          <a:p>
            <a:pPr>
              <a:spcAft>
                <a:spcPts val="1200"/>
              </a:spcAft>
            </a:pPr>
            <a:endParaRPr lang="tr-TR" dirty="0"/>
          </a:p>
        </p:txBody>
      </p:sp>
    </p:spTree>
    <p:extLst>
      <p:ext uri="{BB962C8B-B14F-4D97-AF65-F5344CB8AC3E}">
        <p14:creationId xmlns:p14="http://schemas.microsoft.com/office/powerpoint/2010/main" val="3881906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835696" y="1556792"/>
            <a:ext cx="6428580" cy="5151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972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sp>
        <p:nvSpPr>
          <p:cNvPr id="3" name="İçerik Yer Tutucusu 2"/>
          <p:cNvSpPr>
            <a:spLocks noGrp="1"/>
          </p:cNvSpPr>
          <p:nvPr>
            <p:ph sz="quarter" idx="1"/>
          </p:nvPr>
        </p:nvSpPr>
        <p:spPr/>
        <p:txBody>
          <a:bodyPr/>
          <a:lstStyle/>
          <a:p>
            <a:pPr>
              <a:spcAft>
                <a:spcPts val="1800"/>
              </a:spcAft>
            </a:pPr>
            <a:r>
              <a:rPr lang="tr-TR" dirty="0" err="1" smtClean="0"/>
              <a:t>SPSS’de</a:t>
            </a:r>
            <a:r>
              <a:rPr lang="tr-TR" dirty="0" smtClean="0"/>
              <a:t> </a:t>
            </a:r>
            <a:r>
              <a:rPr lang="tr-TR" dirty="0"/>
              <a:t>birden fazla </a:t>
            </a:r>
            <a:r>
              <a:rPr lang="tr-TR" dirty="0" smtClean="0"/>
              <a:t>değişken </a:t>
            </a:r>
            <a:r>
              <a:rPr lang="tr-TR" dirty="0"/>
              <a:t>için aynı anda saplı kutu grafikleri çizdirip uç değerlere bakmak </a:t>
            </a:r>
            <a:r>
              <a:rPr lang="tr-TR" dirty="0" smtClean="0"/>
              <a:t>mümkündür</a:t>
            </a:r>
          </a:p>
          <a:p>
            <a:pPr lvl="1">
              <a:spcAft>
                <a:spcPts val="1800"/>
              </a:spcAft>
            </a:pPr>
            <a:r>
              <a:rPr lang="tr-TR" i="1" dirty="0" err="1"/>
              <a:t>Graphs</a:t>
            </a:r>
            <a:r>
              <a:rPr lang="tr-TR" i="1" dirty="0"/>
              <a:t>&gt;</a:t>
            </a:r>
            <a:r>
              <a:rPr lang="tr-TR" i="1" dirty="0" err="1"/>
              <a:t>Legacy</a:t>
            </a:r>
            <a:r>
              <a:rPr lang="tr-TR" i="1" dirty="0"/>
              <a:t> </a:t>
            </a:r>
            <a:r>
              <a:rPr lang="tr-TR" i="1" dirty="0" err="1"/>
              <a:t>Dialogues</a:t>
            </a:r>
            <a:r>
              <a:rPr lang="tr-TR" i="1" dirty="0"/>
              <a:t>&gt;</a:t>
            </a:r>
            <a:r>
              <a:rPr lang="tr-TR" i="1" dirty="0" err="1"/>
              <a:t>Boxplot</a:t>
            </a:r>
            <a:r>
              <a:rPr lang="tr-TR" i="1" dirty="0"/>
              <a:t> [Simple, </a:t>
            </a:r>
            <a:r>
              <a:rPr lang="tr-TR" i="1" dirty="0" err="1"/>
              <a:t>Summaries</a:t>
            </a:r>
            <a:r>
              <a:rPr lang="tr-TR" i="1" dirty="0"/>
              <a:t> of </a:t>
            </a:r>
            <a:r>
              <a:rPr lang="tr-TR" i="1" dirty="0" err="1"/>
              <a:t>seperate</a:t>
            </a:r>
            <a:r>
              <a:rPr lang="tr-TR" i="1" dirty="0"/>
              <a:t> </a:t>
            </a:r>
            <a:r>
              <a:rPr lang="tr-TR" i="1" dirty="0" err="1"/>
              <a:t>variables</a:t>
            </a:r>
            <a:r>
              <a:rPr lang="tr-TR" i="1" dirty="0"/>
              <a:t> seçip Define butonuna tıklayınız</a:t>
            </a:r>
            <a:r>
              <a:rPr lang="tr-TR" i="1" dirty="0" smtClean="0"/>
              <a:t>]&gt;[“yaş”, “boy”, “kilo” </a:t>
            </a:r>
            <a:r>
              <a:rPr lang="tr-TR" i="1" dirty="0"/>
              <a:t>değişkenlerini “</a:t>
            </a:r>
            <a:r>
              <a:rPr lang="tr-TR" i="1" dirty="0" err="1"/>
              <a:t>Boxes</a:t>
            </a:r>
            <a:r>
              <a:rPr lang="tr-TR" i="1" dirty="0"/>
              <a:t> </a:t>
            </a:r>
            <a:r>
              <a:rPr lang="tr-TR" i="1" dirty="0" err="1"/>
              <a:t>represent</a:t>
            </a:r>
            <a:r>
              <a:rPr lang="tr-TR" i="1" dirty="0"/>
              <a:t>:” alanına geçiriniz]&gt;OK. </a:t>
            </a:r>
            <a:endParaRPr lang="tr-TR" dirty="0"/>
          </a:p>
        </p:txBody>
      </p:sp>
    </p:spTree>
    <p:extLst>
      <p:ext uri="{BB962C8B-B14F-4D97-AF65-F5344CB8AC3E}">
        <p14:creationId xmlns:p14="http://schemas.microsoft.com/office/powerpoint/2010/main" val="1870602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95536" y="1772816"/>
            <a:ext cx="5993960" cy="4802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Metin kutusu 5"/>
          <p:cNvSpPr txBox="1"/>
          <p:nvPr/>
        </p:nvSpPr>
        <p:spPr>
          <a:xfrm>
            <a:off x="6372199" y="1772816"/>
            <a:ext cx="2664297" cy="3693319"/>
          </a:xfrm>
          <a:prstGeom prst="rect">
            <a:avLst/>
          </a:prstGeom>
          <a:noFill/>
        </p:spPr>
        <p:txBody>
          <a:bodyPr wrap="square" rtlCol="0">
            <a:spAutoFit/>
          </a:bodyPr>
          <a:lstStyle/>
          <a:p>
            <a:r>
              <a:rPr lang="tr-TR" i="1" dirty="0"/>
              <a:t>Görüldüğü üzere </a:t>
            </a:r>
            <a:endParaRPr lang="tr-TR" i="1" dirty="0" smtClean="0"/>
          </a:p>
          <a:p>
            <a:r>
              <a:rPr lang="tr-TR" i="1" dirty="0" smtClean="0"/>
              <a:t>“Yaş </a:t>
            </a:r>
            <a:r>
              <a:rPr lang="tr-TR" i="1" dirty="0"/>
              <a:t>değişkeninde </a:t>
            </a:r>
            <a:endParaRPr lang="tr-TR" i="1" dirty="0" smtClean="0"/>
          </a:p>
          <a:p>
            <a:r>
              <a:rPr lang="tr-TR" i="1" dirty="0" smtClean="0"/>
              <a:t>3. </a:t>
            </a:r>
            <a:r>
              <a:rPr lang="tr-TR" i="1" dirty="0"/>
              <a:t>bireyin yaşı </a:t>
            </a:r>
            <a:r>
              <a:rPr lang="tr-TR" i="1" dirty="0" smtClean="0"/>
              <a:t>(23 </a:t>
            </a:r>
            <a:r>
              <a:rPr lang="tr-TR" i="1" dirty="0"/>
              <a:t>yaşında) </a:t>
            </a:r>
            <a:endParaRPr lang="tr-TR" i="1" dirty="0" smtClean="0"/>
          </a:p>
          <a:p>
            <a:r>
              <a:rPr lang="tr-TR" i="1" dirty="0" smtClean="0"/>
              <a:t>uç </a:t>
            </a:r>
            <a:r>
              <a:rPr lang="tr-TR" i="1" dirty="0"/>
              <a:t>değer </a:t>
            </a:r>
            <a:r>
              <a:rPr lang="tr-TR" i="1" dirty="0" smtClean="0"/>
              <a:t>olarak, 1. bireyin yaşı (39 yaşında) aşırı değer olarak belirtilmiştir</a:t>
            </a:r>
            <a:r>
              <a:rPr lang="tr-TR" i="1" dirty="0"/>
              <a:t>. </a:t>
            </a:r>
            <a:endParaRPr lang="tr-TR" i="1" dirty="0" smtClean="0"/>
          </a:p>
          <a:p>
            <a:r>
              <a:rPr lang="tr-TR" i="1" dirty="0" smtClean="0"/>
              <a:t>“Boy” </a:t>
            </a:r>
            <a:r>
              <a:rPr lang="tr-TR" i="1" dirty="0"/>
              <a:t>değişkeninde </a:t>
            </a:r>
            <a:r>
              <a:rPr lang="tr-TR" i="1" dirty="0" smtClean="0"/>
              <a:t>de </a:t>
            </a:r>
          </a:p>
          <a:p>
            <a:r>
              <a:rPr lang="tr-TR" i="1" dirty="0" smtClean="0"/>
              <a:t>hem </a:t>
            </a:r>
            <a:r>
              <a:rPr lang="tr-TR" i="1" dirty="0"/>
              <a:t>uç, hem de aşırı değerler </a:t>
            </a:r>
            <a:endParaRPr lang="tr-TR" i="1" dirty="0" smtClean="0"/>
          </a:p>
          <a:p>
            <a:r>
              <a:rPr lang="tr-TR" i="1" dirty="0" smtClean="0"/>
              <a:t>vardır</a:t>
            </a:r>
            <a:r>
              <a:rPr lang="tr-TR" i="1" dirty="0"/>
              <a:t>. </a:t>
            </a:r>
            <a:r>
              <a:rPr lang="tr-TR" i="1" dirty="0" smtClean="0"/>
              <a:t>Kilo değişkeninde uç değer vardır ama</a:t>
            </a:r>
          </a:p>
          <a:p>
            <a:r>
              <a:rPr lang="tr-TR" i="1" dirty="0" smtClean="0"/>
              <a:t>aşırı değer </a:t>
            </a:r>
            <a:r>
              <a:rPr lang="tr-TR" i="1" dirty="0"/>
              <a:t>saptanmamıştır. </a:t>
            </a:r>
            <a:r>
              <a:rPr lang="tr-TR" dirty="0"/>
              <a:t>	</a:t>
            </a:r>
          </a:p>
          <a:p>
            <a:endParaRPr lang="tr-TR" dirty="0"/>
          </a:p>
        </p:txBody>
      </p:sp>
    </p:spTree>
    <p:extLst>
      <p:ext uri="{BB962C8B-B14F-4D97-AF65-F5344CB8AC3E}">
        <p14:creationId xmlns:p14="http://schemas.microsoft.com/office/powerpoint/2010/main" val="2911962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Uç değerler</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556792"/>
            <a:ext cx="5943600"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6228185" y="1772816"/>
            <a:ext cx="2736304" cy="2862322"/>
          </a:xfrm>
          <a:prstGeom prst="rect">
            <a:avLst/>
          </a:prstGeom>
          <a:noFill/>
        </p:spPr>
        <p:txBody>
          <a:bodyPr wrap="square" rtlCol="0">
            <a:spAutoFit/>
          </a:bodyPr>
          <a:lstStyle/>
          <a:p>
            <a:r>
              <a:rPr lang="tr-TR" i="1" dirty="0" smtClean="0"/>
              <a:t>Bu grafikte</a:t>
            </a:r>
          </a:p>
          <a:p>
            <a:r>
              <a:rPr lang="tr-TR" i="1" dirty="0" smtClean="0"/>
              <a:t>“</a:t>
            </a:r>
            <a:r>
              <a:rPr lang="tr-TR" i="1" dirty="0" err="1" smtClean="0"/>
              <a:t>age</a:t>
            </a:r>
            <a:r>
              <a:rPr lang="tr-TR" i="1" dirty="0" smtClean="0"/>
              <a:t>” </a:t>
            </a:r>
            <a:r>
              <a:rPr lang="tr-TR" i="1" dirty="0"/>
              <a:t>değişkeninde </a:t>
            </a:r>
            <a:endParaRPr lang="tr-TR" i="1" dirty="0" smtClean="0"/>
          </a:p>
          <a:p>
            <a:r>
              <a:rPr lang="tr-TR" i="1" dirty="0" smtClean="0"/>
              <a:t>112</a:t>
            </a:r>
            <a:r>
              <a:rPr lang="tr-TR" i="1" dirty="0"/>
              <a:t>. bireyin yaşı (90 yaşında) </a:t>
            </a:r>
            <a:endParaRPr lang="tr-TR" i="1" dirty="0" smtClean="0"/>
          </a:p>
          <a:p>
            <a:r>
              <a:rPr lang="tr-TR" i="1" dirty="0" smtClean="0"/>
              <a:t>uç </a:t>
            </a:r>
            <a:r>
              <a:rPr lang="tr-TR" i="1" dirty="0"/>
              <a:t>değer olarak belirtilmiştir. </a:t>
            </a:r>
            <a:endParaRPr lang="tr-TR" i="1" dirty="0" smtClean="0"/>
          </a:p>
          <a:p>
            <a:r>
              <a:rPr lang="tr-TR" i="1" dirty="0" smtClean="0"/>
              <a:t>“</a:t>
            </a:r>
            <a:r>
              <a:rPr lang="tr-TR" i="1" dirty="0" err="1"/>
              <a:t>Weight</a:t>
            </a:r>
            <a:r>
              <a:rPr lang="tr-TR" i="1" dirty="0"/>
              <a:t>” değişkeninde ise </a:t>
            </a:r>
            <a:endParaRPr lang="tr-TR" i="1" dirty="0" smtClean="0"/>
          </a:p>
          <a:p>
            <a:r>
              <a:rPr lang="tr-TR" i="1" dirty="0" smtClean="0"/>
              <a:t>hem </a:t>
            </a:r>
            <a:r>
              <a:rPr lang="tr-TR" i="1" dirty="0"/>
              <a:t>uç, hem de aşırı değerler </a:t>
            </a:r>
            <a:endParaRPr lang="tr-TR" i="1" dirty="0" smtClean="0"/>
          </a:p>
          <a:p>
            <a:r>
              <a:rPr lang="tr-TR" i="1" dirty="0" smtClean="0"/>
              <a:t>vardır</a:t>
            </a:r>
            <a:r>
              <a:rPr lang="tr-TR" i="1" dirty="0"/>
              <a:t>. </a:t>
            </a:r>
            <a:r>
              <a:rPr lang="tr-TR" i="1" dirty="0" err="1"/>
              <a:t>Height</a:t>
            </a:r>
            <a:r>
              <a:rPr lang="tr-TR" i="1" dirty="0"/>
              <a:t> değişkeninde </a:t>
            </a:r>
            <a:endParaRPr lang="tr-TR" i="1" dirty="0" smtClean="0"/>
          </a:p>
          <a:p>
            <a:r>
              <a:rPr lang="tr-TR" i="1" dirty="0" smtClean="0"/>
              <a:t>aşırı </a:t>
            </a:r>
            <a:r>
              <a:rPr lang="tr-TR" i="1" dirty="0"/>
              <a:t>ve uç değer saptanmamıştır. </a:t>
            </a:r>
            <a:r>
              <a:rPr lang="tr-TR" dirty="0"/>
              <a:t>	</a:t>
            </a:r>
          </a:p>
          <a:p>
            <a:endParaRPr lang="tr-TR" dirty="0"/>
          </a:p>
        </p:txBody>
      </p:sp>
    </p:spTree>
    <p:extLst>
      <p:ext uri="{BB962C8B-B14F-4D97-AF65-F5344CB8AC3E}">
        <p14:creationId xmlns:p14="http://schemas.microsoft.com/office/powerpoint/2010/main" val="2917012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914400" y="274638"/>
            <a:ext cx="7772400" cy="1143000"/>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tr-TR" dirty="0" smtClean="0"/>
              <a:t>Kaynak</a:t>
            </a:r>
            <a:endParaRPr lang="tr-TR" dirty="0"/>
          </a:p>
        </p:txBody>
      </p:sp>
      <p:sp>
        <p:nvSpPr>
          <p:cNvPr id="3" name="İçerik Yer Tutucusu 2"/>
          <p:cNvSpPr txBox="1">
            <a:spLocks/>
          </p:cNvSpPr>
          <p:nvPr/>
        </p:nvSpPr>
        <p:spPr>
          <a:xfrm>
            <a:off x="914400" y="1447800"/>
            <a:ext cx="7772400" cy="4572000"/>
          </a:xfrm>
          <a:prstGeom prst="rect">
            <a:avLst/>
          </a:prstGeom>
        </p:spPr>
        <p:txBody>
          <a:bodyPr>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514350" indent="-514350">
              <a:buFont typeface="+mj-lt"/>
              <a:buAutoNum type="arabicPeriod"/>
            </a:pPr>
            <a:r>
              <a:rPr lang="tr-TR" sz="2000" dirty="0" smtClean="0"/>
              <a:t>Aktürk Z, Acemoğlu H. Sağlık Çalışanları İçin Araştırma ve Pratik İstatistik. Anadolu Ofset: İstanbul, 2011.</a:t>
            </a:r>
          </a:p>
        </p:txBody>
      </p:sp>
    </p:spTree>
    <p:extLst>
      <p:ext uri="{BB962C8B-B14F-4D97-AF65-F5344CB8AC3E}">
        <p14:creationId xmlns:p14="http://schemas.microsoft.com/office/powerpoint/2010/main" val="2390874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5 Res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72688"/>
            <a:ext cx="7848872" cy="6572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ol Ok 1"/>
          <p:cNvSpPr/>
          <p:nvPr/>
        </p:nvSpPr>
        <p:spPr>
          <a:xfrm>
            <a:off x="3591652" y="2018336"/>
            <a:ext cx="2016224" cy="193166"/>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04747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548680"/>
            <a:ext cx="5601816" cy="634082"/>
          </a:xfrm>
        </p:spPr>
        <p:txBody>
          <a:bodyPr>
            <a:normAutofit fontScale="90000"/>
          </a:bodyPr>
          <a:lstStyle/>
          <a:p>
            <a:r>
              <a:rPr lang="tr-TR" dirty="0" smtClean="0"/>
              <a:t>Veri girişinin planlanması</a:t>
            </a:r>
            <a:endParaRPr lang="tr-TR"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7884" t="18750" r="28069" b="40920"/>
          <a:stretch/>
        </p:blipFill>
        <p:spPr bwMode="auto">
          <a:xfrm>
            <a:off x="472646" y="1849588"/>
            <a:ext cx="8243651" cy="4243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7168345" y="6165304"/>
            <a:ext cx="1148071" cy="369332"/>
          </a:xfrm>
          <a:prstGeom prst="rect">
            <a:avLst/>
          </a:prstGeom>
          <a:noFill/>
        </p:spPr>
        <p:txBody>
          <a:bodyPr wrap="none" rtlCol="0">
            <a:spAutoFit/>
          </a:bodyPr>
          <a:lstStyle/>
          <a:p>
            <a:r>
              <a:rPr lang="tr-TR" dirty="0" smtClean="0"/>
              <a:t>YERİNE…</a:t>
            </a:r>
            <a:endParaRPr lang="tr-TR" dirty="0"/>
          </a:p>
        </p:txBody>
      </p:sp>
    </p:spTree>
    <p:extLst>
      <p:ext uri="{BB962C8B-B14F-4D97-AF65-F5344CB8AC3E}">
        <p14:creationId xmlns:p14="http://schemas.microsoft.com/office/powerpoint/2010/main" val="305478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5601816" cy="634082"/>
          </a:xfrm>
        </p:spPr>
        <p:txBody>
          <a:bodyPr>
            <a:normAutofit fontScale="90000"/>
          </a:bodyPr>
          <a:lstStyle/>
          <a:p>
            <a:r>
              <a:rPr lang="tr-TR" dirty="0" smtClean="0"/>
              <a:t>Veri girişinin planlanması</a:t>
            </a:r>
            <a:endParaRPr lang="tr-TR"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7884" t="63763" r="25974" b="5141"/>
          <a:stretch/>
        </p:blipFill>
        <p:spPr bwMode="auto">
          <a:xfrm>
            <a:off x="397268" y="1844824"/>
            <a:ext cx="8352928" cy="3980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043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 ve uç değerler</a:t>
            </a:r>
            <a:endParaRPr lang="tr-TR" dirty="0"/>
          </a:p>
        </p:txBody>
      </p:sp>
      <p:sp>
        <p:nvSpPr>
          <p:cNvPr id="3" name="İçerik Yer Tutucusu 2"/>
          <p:cNvSpPr>
            <a:spLocks noGrp="1"/>
          </p:cNvSpPr>
          <p:nvPr>
            <p:ph sz="quarter" idx="1"/>
          </p:nvPr>
        </p:nvSpPr>
        <p:spPr/>
        <p:txBody>
          <a:bodyPr>
            <a:normAutofit lnSpcReduction="10000"/>
          </a:bodyPr>
          <a:lstStyle/>
          <a:p>
            <a:pPr algn="just">
              <a:spcAft>
                <a:spcPts val="600"/>
              </a:spcAft>
            </a:pPr>
            <a:r>
              <a:rPr lang="tr-TR" dirty="0" smtClean="0"/>
              <a:t>Araştırmalarımızda </a:t>
            </a:r>
            <a:r>
              <a:rPr lang="tr-TR" dirty="0"/>
              <a:t>veri toplanması veya bilgisayara girilmesi </a:t>
            </a:r>
            <a:r>
              <a:rPr lang="tr-TR" dirty="0" smtClean="0"/>
              <a:t>aşamalarında </a:t>
            </a:r>
            <a:r>
              <a:rPr lang="tr-TR" dirty="0"/>
              <a:t>hatalar söz konusu olabilir. </a:t>
            </a:r>
            <a:endParaRPr lang="tr-TR" dirty="0" smtClean="0"/>
          </a:p>
          <a:p>
            <a:pPr lvl="1" algn="just">
              <a:spcAft>
                <a:spcPts val="600"/>
              </a:spcAft>
            </a:pPr>
            <a:r>
              <a:rPr lang="tr-TR" dirty="0" smtClean="0"/>
              <a:t>Veri girişindeki </a:t>
            </a:r>
            <a:r>
              <a:rPr lang="tr-TR" dirty="0"/>
              <a:t>kuralların dikkatle uygulanması haline hata olasılığı da azalacaktır. </a:t>
            </a:r>
            <a:endParaRPr lang="tr-TR" dirty="0" smtClean="0"/>
          </a:p>
          <a:p>
            <a:pPr algn="just">
              <a:spcAft>
                <a:spcPts val="600"/>
              </a:spcAft>
            </a:pPr>
            <a:r>
              <a:rPr lang="tr-TR" dirty="0" smtClean="0"/>
              <a:t>Hatalı </a:t>
            </a:r>
            <a:r>
              <a:rPr lang="tr-TR" dirty="0"/>
              <a:t>veriler açısından </a:t>
            </a:r>
            <a:r>
              <a:rPr lang="tr-TR" dirty="0" err="1"/>
              <a:t>veritabanımızın</a:t>
            </a:r>
            <a:r>
              <a:rPr lang="tr-TR" dirty="0"/>
              <a:t> gözden geçirilmesi ve analiz </a:t>
            </a:r>
            <a:r>
              <a:rPr lang="tr-TR" dirty="0" smtClean="0"/>
              <a:t>aşamasına </a:t>
            </a:r>
            <a:r>
              <a:rPr lang="tr-TR" dirty="0"/>
              <a:t>bundan sonra </a:t>
            </a:r>
            <a:r>
              <a:rPr lang="tr-TR" dirty="0" smtClean="0"/>
              <a:t>başlanması </a:t>
            </a:r>
            <a:r>
              <a:rPr lang="tr-TR" dirty="0"/>
              <a:t>çok önemlidir. </a:t>
            </a:r>
            <a:endParaRPr lang="tr-TR" dirty="0" smtClean="0"/>
          </a:p>
          <a:p>
            <a:pPr algn="just">
              <a:spcAft>
                <a:spcPts val="600"/>
              </a:spcAft>
            </a:pPr>
            <a:r>
              <a:rPr lang="tr-TR" dirty="0" smtClean="0"/>
              <a:t>Analizimizi </a:t>
            </a:r>
            <a:r>
              <a:rPr lang="tr-TR" dirty="0"/>
              <a:t>yapıp makalemizi yazdıktan sonra bazı verilerin </a:t>
            </a:r>
            <a:r>
              <a:rPr lang="tr-TR" dirty="0" smtClean="0"/>
              <a:t>yanlış </a:t>
            </a:r>
            <a:r>
              <a:rPr lang="tr-TR" dirty="0"/>
              <a:t>girildiğini veya ölçüm sırasında hata yapıldığını bir </a:t>
            </a:r>
            <a:r>
              <a:rPr lang="tr-TR" dirty="0" smtClean="0"/>
              <a:t>düşününüz</a:t>
            </a:r>
            <a:r>
              <a:rPr lang="tr-TR" dirty="0"/>
              <a:t>!</a:t>
            </a:r>
            <a:r>
              <a:rPr lang="tr-TR" dirty="0" smtClean="0"/>
              <a:t> </a:t>
            </a:r>
          </a:p>
          <a:p>
            <a:pPr lvl="1" algn="just">
              <a:spcAft>
                <a:spcPts val="600"/>
              </a:spcAft>
            </a:pPr>
            <a:r>
              <a:rPr lang="tr-TR" dirty="0" smtClean="0"/>
              <a:t>Bu </a:t>
            </a:r>
            <a:r>
              <a:rPr lang="tr-TR" dirty="0"/>
              <a:t>tür durumlarda analizleri tamamen yeniden yapmak bile gerekebilir... </a:t>
            </a:r>
            <a:endParaRPr lang="tr-TR" dirty="0"/>
          </a:p>
        </p:txBody>
      </p:sp>
    </p:spTree>
    <p:extLst>
      <p:ext uri="{BB962C8B-B14F-4D97-AF65-F5344CB8AC3E}">
        <p14:creationId xmlns:p14="http://schemas.microsoft.com/office/powerpoint/2010/main" val="3790169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 ve uç değerler</a:t>
            </a:r>
            <a:endParaRPr lang="tr-TR" dirty="0"/>
          </a:p>
        </p:txBody>
      </p:sp>
      <p:sp>
        <p:nvSpPr>
          <p:cNvPr id="3" name="İçerik Yer Tutucusu 2"/>
          <p:cNvSpPr>
            <a:spLocks noGrp="1"/>
          </p:cNvSpPr>
          <p:nvPr>
            <p:ph sz="quarter" idx="1"/>
          </p:nvPr>
        </p:nvSpPr>
        <p:spPr/>
        <p:txBody>
          <a:bodyPr>
            <a:normAutofit/>
          </a:bodyPr>
          <a:lstStyle/>
          <a:p>
            <a:pPr algn="just">
              <a:spcAft>
                <a:spcPts val="600"/>
              </a:spcAft>
            </a:pPr>
            <a:r>
              <a:rPr lang="tr-TR" dirty="0"/>
              <a:t>En fazla hataya </a:t>
            </a:r>
            <a:r>
              <a:rPr lang="tr-TR" dirty="0" smtClean="0"/>
              <a:t>verileri </a:t>
            </a:r>
            <a:r>
              <a:rPr lang="tr-TR" dirty="0"/>
              <a:t>bilgisayara girerken rastlıyoruz. </a:t>
            </a:r>
            <a:endParaRPr lang="tr-TR" dirty="0" smtClean="0"/>
          </a:p>
          <a:p>
            <a:pPr algn="just">
              <a:spcAft>
                <a:spcPts val="600"/>
              </a:spcAft>
            </a:pPr>
            <a:r>
              <a:rPr lang="tr-TR" dirty="0" smtClean="0"/>
              <a:t>Uzun </a:t>
            </a:r>
            <a:r>
              <a:rPr lang="tr-TR" dirty="0"/>
              <a:t>veri formlarında daha hızlı veri </a:t>
            </a:r>
            <a:r>
              <a:rPr lang="tr-TR" dirty="0" smtClean="0"/>
              <a:t>girişi </a:t>
            </a:r>
            <a:r>
              <a:rPr lang="tr-TR" dirty="0"/>
              <a:t>yapabilmek için bazen bilgisayar ekranına bakılmadan sırayla veriler girilebilir. </a:t>
            </a:r>
            <a:endParaRPr lang="tr-TR" dirty="0" smtClean="0"/>
          </a:p>
          <a:p>
            <a:pPr lvl="1" algn="just">
              <a:spcAft>
                <a:spcPts val="600"/>
              </a:spcAft>
            </a:pPr>
            <a:r>
              <a:rPr lang="tr-TR" dirty="0" smtClean="0"/>
              <a:t>Bu </a:t>
            </a:r>
            <a:r>
              <a:rPr lang="tr-TR" dirty="0"/>
              <a:t>durumda bir </a:t>
            </a:r>
            <a:r>
              <a:rPr lang="tr-TR" dirty="0" smtClean="0"/>
              <a:t>değişken </a:t>
            </a:r>
            <a:r>
              <a:rPr lang="tr-TR" dirty="0"/>
              <a:t>alanının atlanması halinde geriye kalan tüm veriler </a:t>
            </a:r>
            <a:r>
              <a:rPr lang="tr-TR" dirty="0" smtClean="0"/>
              <a:t>kaydırılmış </a:t>
            </a:r>
            <a:r>
              <a:rPr lang="tr-TR" dirty="0"/>
              <a:t>olacaktır. </a:t>
            </a:r>
            <a:endParaRPr lang="tr-TR" dirty="0" smtClean="0"/>
          </a:p>
          <a:p>
            <a:pPr algn="just">
              <a:spcAft>
                <a:spcPts val="600"/>
              </a:spcAft>
            </a:pPr>
            <a:r>
              <a:rPr lang="tr-TR" dirty="0" smtClean="0"/>
              <a:t>Diğer </a:t>
            </a:r>
            <a:r>
              <a:rPr lang="tr-TR" dirty="0"/>
              <a:t>bir hata da aynı </a:t>
            </a:r>
            <a:r>
              <a:rPr lang="tr-TR" dirty="0" smtClean="0"/>
              <a:t>tuşa </a:t>
            </a:r>
            <a:r>
              <a:rPr lang="tr-TR" dirty="0"/>
              <a:t>birden fazla kez basılmasıyla olabilir. </a:t>
            </a:r>
            <a:endParaRPr lang="tr-TR" dirty="0" smtClean="0"/>
          </a:p>
          <a:p>
            <a:pPr lvl="1" algn="just">
              <a:spcAft>
                <a:spcPts val="600"/>
              </a:spcAft>
            </a:pPr>
            <a:r>
              <a:rPr lang="tr-TR" dirty="0" smtClean="0"/>
              <a:t>Bu </a:t>
            </a:r>
            <a:r>
              <a:rPr lang="tr-TR" dirty="0"/>
              <a:t>durumda da </a:t>
            </a:r>
            <a:r>
              <a:rPr lang="tr-TR" dirty="0" smtClean="0"/>
              <a:t>2 </a:t>
            </a:r>
            <a:r>
              <a:rPr lang="tr-TR" dirty="0"/>
              <a:t>yerine </a:t>
            </a:r>
            <a:r>
              <a:rPr lang="tr-TR" dirty="0" smtClean="0"/>
              <a:t>22 </a:t>
            </a:r>
            <a:r>
              <a:rPr lang="tr-TR" dirty="0"/>
              <a:t>veya </a:t>
            </a:r>
            <a:r>
              <a:rPr lang="tr-TR" dirty="0" smtClean="0"/>
              <a:t>222 </a:t>
            </a:r>
            <a:r>
              <a:rPr lang="tr-TR" dirty="0"/>
              <a:t>gibi değerler </a:t>
            </a:r>
            <a:r>
              <a:rPr lang="tr-TR" dirty="0" smtClean="0"/>
              <a:t>girilmiş </a:t>
            </a:r>
            <a:r>
              <a:rPr lang="tr-TR" dirty="0"/>
              <a:t>olabilir. </a:t>
            </a:r>
            <a:endParaRPr lang="tr-TR" dirty="0"/>
          </a:p>
        </p:txBody>
      </p:sp>
    </p:spTree>
    <p:extLst>
      <p:ext uri="{BB962C8B-B14F-4D97-AF65-F5344CB8AC3E}">
        <p14:creationId xmlns:p14="http://schemas.microsoft.com/office/powerpoint/2010/main" val="3022431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ayıklama ve uç değerler</a:t>
            </a:r>
            <a:endParaRPr lang="tr-TR" dirty="0"/>
          </a:p>
        </p:txBody>
      </p:sp>
      <p:sp>
        <p:nvSpPr>
          <p:cNvPr id="3" name="İçerik Yer Tutucusu 2"/>
          <p:cNvSpPr>
            <a:spLocks noGrp="1"/>
          </p:cNvSpPr>
          <p:nvPr>
            <p:ph sz="quarter" idx="1"/>
          </p:nvPr>
        </p:nvSpPr>
        <p:spPr>
          <a:xfrm>
            <a:off x="914400" y="1916832"/>
            <a:ext cx="7772400" cy="4102968"/>
          </a:xfrm>
        </p:spPr>
        <p:txBody>
          <a:bodyPr>
            <a:normAutofit/>
          </a:bodyPr>
          <a:lstStyle/>
          <a:p>
            <a:r>
              <a:rPr lang="tr-TR" dirty="0"/>
              <a:t>Hataları önlemek için verileri iki </a:t>
            </a:r>
            <a:r>
              <a:rPr lang="tr-TR" dirty="0" smtClean="0"/>
              <a:t>kişinin </a:t>
            </a:r>
            <a:r>
              <a:rPr lang="tr-TR" dirty="0"/>
              <a:t>ayrı ayrı girmesi ve </a:t>
            </a:r>
            <a:r>
              <a:rPr lang="tr-TR" dirty="0" err="1"/>
              <a:t>veritabanlarının</a:t>
            </a:r>
            <a:r>
              <a:rPr lang="tr-TR" dirty="0"/>
              <a:t> </a:t>
            </a:r>
            <a:r>
              <a:rPr lang="tr-TR" dirty="0" smtClean="0"/>
              <a:t>karşılaştırılması </a:t>
            </a:r>
            <a:r>
              <a:rPr lang="tr-TR" dirty="0"/>
              <a:t>yapılabilir. </a:t>
            </a:r>
            <a:endParaRPr lang="tr-TR" dirty="0" smtClean="0"/>
          </a:p>
          <a:p>
            <a:endParaRPr lang="tr-TR" dirty="0"/>
          </a:p>
          <a:p>
            <a:r>
              <a:rPr lang="tr-TR" dirty="0"/>
              <a:t>Veri </a:t>
            </a:r>
            <a:r>
              <a:rPr lang="tr-TR" dirty="0" smtClean="0"/>
              <a:t>girişi </a:t>
            </a:r>
            <a:r>
              <a:rPr lang="tr-TR" dirty="0"/>
              <a:t>sırasında azami dikkati gösterdikten sonra girilen verileri hatalar açısından yine de kontrol etmeliyiz. </a:t>
            </a:r>
            <a:endParaRPr lang="tr-TR" dirty="0"/>
          </a:p>
        </p:txBody>
      </p:sp>
    </p:spTree>
    <p:extLst>
      <p:ext uri="{BB962C8B-B14F-4D97-AF65-F5344CB8AC3E}">
        <p14:creationId xmlns:p14="http://schemas.microsoft.com/office/powerpoint/2010/main" val="383537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arama</a:t>
            </a:r>
            <a:endParaRPr lang="tr-TR" dirty="0"/>
          </a:p>
        </p:txBody>
      </p:sp>
      <p:sp>
        <p:nvSpPr>
          <p:cNvPr id="3" name="İçerik Yer Tutucusu 2"/>
          <p:cNvSpPr>
            <a:spLocks noGrp="1"/>
          </p:cNvSpPr>
          <p:nvPr>
            <p:ph sz="quarter" idx="1"/>
          </p:nvPr>
        </p:nvSpPr>
        <p:spPr/>
        <p:txBody>
          <a:bodyPr/>
          <a:lstStyle/>
          <a:p>
            <a:r>
              <a:rPr lang="tr-TR" dirty="0"/>
              <a:t>Girilebilecek değerler sınırlı olduğundan kategorik </a:t>
            </a:r>
            <a:r>
              <a:rPr lang="tr-TR" dirty="0" smtClean="0"/>
              <a:t>değişkenleri </a:t>
            </a:r>
            <a:r>
              <a:rPr lang="tr-TR" dirty="0"/>
              <a:t>hatalar açısından kontrol etmek nispeten daha kolaydır. </a:t>
            </a:r>
            <a:endParaRPr lang="tr-TR" dirty="0" smtClean="0"/>
          </a:p>
          <a:p>
            <a:endParaRPr lang="tr-TR" dirty="0" smtClean="0"/>
          </a:p>
          <a:p>
            <a:r>
              <a:rPr lang="tr-TR" dirty="0" smtClean="0"/>
              <a:t>Numerik değişkenleri </a:t>
            </a:r>
            <a:r>
              <a:rPr lang="tr-TR" dirty="0"/>
              <a:t>kontrol etmek daha zordur. </a:t>
            </a:r>
            <a:endParaRPr lang="tr-TR" dirty="0"/>
          </a:p>
        </p:txBody>
      </p:sp>
    </p:spTree>
    <p:extLst>
      <p:ext uri="{BB962C8B-B14F-4D97-AF65-F5344CB8AC3E}">
        <p14:creationId xmlns:p14="http://schemas.microsoft.com/office/powerpoint/2010/main" val="2195945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4680</TotalTime>
  <Words>1303</Words>
  <Application>Microsoft Office PowerPoint</Application>
  <PresentationFormat>Ekran Gösterisi (4:3)</PresentationFormat>
  <Paragraphs>126</Paragraphs>
  <Slides>27</Slides>
  <Notes>8</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Hisse Senedi</vt:lpstr>
      <vt:lpstr>HATA AYIKLAMA VE UÇ DEĞERLER</vt:lpstr>
      <vt:lpstr>PowerPoint Sunusu</vt:lpstr>
      <vt:lpstr>PowerPoint Sunusu</vt:lpstr>
      <vt:lpstr>Veri girişinin planlanması</vt:lpstr>
      <vt:lpstr>Veri girişinin planlanması</vt:lpstr>
      <vt:lpstr>Hata ayıklama ve uç değerler</vt:lpstr>
      <vt:lpstr>Hata ayıklama ve uç değerler</vt:lpstr>
      <vt:lpstr>Hata ayıklama ve uç değerler</vt:lpstr>
      <vt:lpstr>Hata arama</vt:lpstr>
      <vt:lpstr>Hata arama</vt:lpstr>
      <vt:lpstr>Hata arama</vt:lpstr>
      <vt:lpstr>Hata ayıklama</vt:lpstr>
      <vt:lpstr>Hata ayıklama</vt:lpstr>
      <vt:lpstr>Hata ayıklama</vt:lpstr>
      <vt:lpstr>Hata ayıklama</vt:lpstr>
      <vt:lpstr>Hata ayıklama</vt:lpstr>
      <vt:lpstr>Hata ayıklama</vt:lpstr>
      <vt:lpstr>Eksik veriler (missing)</vt:lpstr>
      <vt:lpstr>Uç değerler</vt:lpstr>
      <vt:lpstr>Uç değerler</vt:lpstr>
      <vt:lpstr>Uç değerler</vt:lpstr>
      <vt:lpstr>Uç değerler</vt:lpstr>
      <vt:lpstr>Uç değerler</vt:lpstr>
      <vt:lpstr>Uç değerler</vt:lpstr>
      <vt:lpstr>Uç değerler</vt:lpstr>
      <vt:lpstr>Uç değerler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Biyoistatistik 1</dc:title>
  <dc:creator>Turan</dc:creator>
  <cp:lastModifiedBy>Turan S</cp:lastModifiedBy>
  <cp:revision>53</cp:revision>
  <dcterms:created xsi:type="dcterms:W3CDTF">2014-09-19T11:26:00Z</dcterms:created>
  <dcterms:modified xsi:type="dcterms:W3CDTF">2014-10-27T21:35:14Z</dcterms:modified>
</cp:coreProperties>
</file>