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3"/>
  </p:notesMasterIdLst>
  <p:sldIdLst>
    <p:sldId id="256" r:id="rId2"/>
    <p:sldId id="257" r:id="rId3"/>
    <p:sldId id="260" r:id="rId4"/>
    <p:sldId id="258" r:id="rId5"/>
    <p:sldId id="300" r:id="rId6"/>
    <p:sldId id="266" r:id="rId7"/>
    <p:sldId id="259" r:id="rId8"/>
    <p:sldId id="278" r:id="rId9"/>
    <p:sldId id="265" r:id="rId10"/>
    <p:sldId id="276" r:id="rId11"/>
    <p:sldId id="264" r:id="rId12"/>
    <p:sldId id="262" r:id="rId13"/>
    <p:sldId id="277" r:id="rId14"/>
    <p:sldId id="263" r:id="rId15"/>
    <p:sldId id="267" r:id="rId16"/>
    <p:sldId id="269" r:id="rId17"/>
    <p:sldId id="268" r:id="rId18"/>
    <p:sldId id="271" r:id="rId19"/>
    <p:sldId id="270" r:id="rId20"/>
    <p:sldId id="272" r:id="rId21"/>
    <p:sldId id="273" r:id="rId22"/>
    <p:sldId id="275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4" r:id="rId35"/>
    <p:sldId id="293" r:id="rId36"/>
    <p:sldId id="297" r:id="rId37"/>
    <p:sldId id="298" r:id="rId38"/>
    <p:sldId id="295" r:id="rId39"/>
    <p:sldId id="296" r:id="rId40"/>
    <p:sldId id="301" r:id="rId41"/>
    <p:sldId id="302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8D37D-D264-41B1-B37E-85D02FA9DB99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56C4-BB28-491D-BE4C-74152A277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47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56C4-BB28-491D-BE4C-74152A277B0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7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92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56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73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64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51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04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43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21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37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81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41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5F937-172A-4921-BB07-940248A2C4D5}" type="datetimeFigureOut">
              <a:rPr lang="tr-TR" smtClean="0"/>
              <a:t>01.07.2014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52975-2030-45F9-BABB-7DDB46FB4B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62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hud.org.t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3600400"/>
          </a:xfrm>
        </p:spPr>
        <p:txBody>
          <a:bodyPr>
            <a:normAutofit/>
          </a:bodyPr>
          <a:lstStyle/>
          <a:p>
            <a:r>
              <a:rPr lang="tr-TR" sz="4800" b="1" dirty="0" smtClean="0"/>
              <a:t>AİLE HEKİMLİĞİ TANIMI, İLKELERİ VE TARİHÇESİ</a:t>
            </a:r>
            <a:endParaRPr lang="tr-TR" sz="4800" b="1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368752" cy="86409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tr-TR" b="1" dirty="0" smtClean="0">
                <a:solidFill>
                  <a:schemeClr val="tx1"/>
                </a:solidFill>
              </a:rPr>
              <a:t>Dr. Ceyhun YURTSEVER</a:t>
            </a:r>
          </a:p>
          <a:p>
            <a:pPr algn="r"/>
            <a:r>
              <a:rPr lang="tr-TR" b="1" dirty="0" smtClean="0">
                <a:solidFill>
                  <a:schemeClr val="tx1"/>
                </a:solidFill>
              </a:rPr>
              <a:t>01.07.2014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rtseverle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44" y="1268760"/>
            <a:ext cx="757451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2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1.Birinci </a:t>
            </a:r>
            <a:r>
              <a:rPr lang="tr-TR" b="1" dirty="0"/>
              <a:t>b</a:t>
            </a:r>
            <a:r>
              <a:rPr lang="tr-TR" b="1" dirty="0" smtClean="0"/>
              <a:t>asamak </a:t>
            </a:r>
            <a:r>
              <a:rPr lang="tr-TR" b="1" dirty="0"/>
              <a:t>y</a:t>
            </a:r>
            <a:r>
              <a:rPr lang="tr-TR" b="1" dirty="0" smtClean="0"/>
              <a:t>önetimi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b="1" dirty="0" smtClean="0"/>
              <a:t>a)</a:t>
            </a:r>
            <a:r>
              <a:rPr lang="tr-TR" dirty="0" smtClean="0"/>
              <a:t> İlk temas, açık erişim, tüm sağlık sorunları</a:t>
            </a:r>
          </a:p>
          <a:p>
            <a:r>
              <a:rPr lang="tr-TR" dirty="0" smtClean="0"/>
              <a:t>Sağlık sistemiyle ilk tıbbi temas noktasını oluşturur; </a:t>
            </a:r>
          </a:p>
          <a:p>
            <a:r>
              <a:rPr lang="tr-TR" dirty="0" smtClean="0"/>
              <a:t>hizmet almak isteyenlere açık ve sınırsız bir giriş sağlar; </a:t>
            </a:r>
          </a:p>
          <a:p>
            <a:r>
              <a:rPr lang="tr-TR" dirty="0" smtClean="0"/>
              <a:t>yaş, cinsiyet ya da kişinin başka herhangi bir özelliğine bakmaksızın tüm sağlık sorunlarıyla ilgilenir.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4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1.Birinci </a:t>
            </a:r>
            <a:r>
              <a:rPr lang="tr-TR" b="1" dirty="0"/>
              <a:t>b</a:t>
            </a:r>
            <a:r>
              <a:rPr lang="tr-TR" b="1" dirty="0" smtClean="0"/>
              <a:t>asamak </a:t>
            </a:r>
            <a:r>
              <a:rPr lang="tr-TR" b="1" dirty="0"/>
              <a:t>y</a:t>
            </a:r>
            <a:r>
              <a:rPr lang="tr-TR" b="1" dirty="0" smtClean="0"/>
              <a:t>önetimi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b) </a:t>
            </a:r>
            <a:r>
              <a:rPr lang="tr-TR" dirty="0" smtClean="0"/>
              <a:t>Bakımın koordinasyonu ve </a:t>
            </a:r>
            <a:r>
              <a:rPr lang="tr-TR" dirty="0" err="1" smtClean="0"/>
              <a:t>savunmanlık</a:t>
            </a:r>
            <a:endParaRPr lang="tr-TR" dirty="0" smtClean="0"/>
          </a:p>
          <a:p>
            <a:r>
              <a:rPr lang="tr-TR" dirty="0" smtClean="0"/>
              <a:t>Sağlık kaynaklarının </a:t>
            </a:r>
            <a:r>
              <a:rPr lang="tr-TR" dirty="0"/>
              <a:t>verimli </a:t>
            </a:r>
            <a:r>
              <a:rPr lang="tr-TR" dirty="0" smtClean="0"/>
              <a:t>kullanımını sağlar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Bunu </a:t>
            </a:r>
            <a:r>
              <a:rPr lang="tr-TR" dirty="0"/>
              <a:t>bireylere sunulan </a:t>
            </a:r>
            <a:r>
              <a:rPr lang="tr-TR" dirty="0" smtClean="0"/>
              <a:t>bakımı </a:t>
            </a:r>
            <a:r>
              <a:rPr lang="tr-TR" dirty="0"/>
              <a:t>koordine ederek, </a:t>
            </a:r>
            <a:endParaRPr lang="tr-TR" dirty="0" smtClean="0"/>
          </a:p>
          <a:p>
            <a:r>
              <a:rPr lang="tr-TR" dirty="0" smtClean="0"/>
              <a:t>birinci </a:t>
            </a:r>
            <a:r>
              <a:rPr lang="tr-TR" dirty="0"/>
              <a:t>basamakta </a:t>
            </a:r>
            <a:r>
              <a:rPr lang="tr-TR" dirty="0" smtClean="0"/>
              <a:t>diğer sağlık çalışanlarıyla birlikte çalışarak,</a:t>
            </a:r>
          </a:p>
          <a:p>
            <a:r>
              <a:rPr lang="tr-TR" dirty="0" smtClean="0"/>
              <a:t>gerektiğinde </a:t>
            </a:r>
            <a:r>
              <a:rPr lang="tr-TR" dirty="0"/>
              <a:t>hasta </a:t>
            </a:r>
            <a:r>
              <a:rPr lang="tr-TR" dirty="0" smtClean="0"/>
              <a:t>adına üstlendiği </a:t>
            </a:r>
            <a:r>
              <a:rPr lang="tr-TR" dirty="0" err="1" smtClean="0"/>
              <a:t>savunmanlık</a:t>
            </a:r>
            <a:r>
              <a:rPr lang="tr-TR" dirty="0" smtClean="0"/>
              <a:t> </a:t>
            </a:r>
            <a:r>
              <a:rPr lang="tr-TR" dirty="0"/>
              <a:t>göreviyle </a:t>
            </a:r>
            <a:r>
              <a:rPr lang="tr-TR" dirty="0" smtClean="0"/>
              <a:t>diğer uzmanların sunduğu </a:t>
            </a:r>
            <a:r>
              <a:rPr lang="tr-TR" dirty="0"/>
              <a:t>hizmetlerle </a:t>
            </a:r>
            <a:r>
              <a:rPr lang="tr-TR" dirty="0" smtClean="0"/>
              <a:t>teması </a:t>
            </a:r>
            <a:r>
              <a:rPr lang="tr-TR" dirty="0"/>
              <a:t>yöneterek yapar.</a:t>
            </a:r>
          </a:p>
        </p:txBody>
      </p:sp>
    </p:spTree>
    <p:extLst>
      <p:ext uri="{BB962C8B-B14F-4D97-AF65-F5344CB8AC3E}">
        <p14:creationId xmlns:p14="http://schemas.microsoft.com/office/powerpoint/2010/main" val="31591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rtseverle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27280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4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 </a:t>
            </a:r>
            <a:r>
              <a:rPr lang="tr-TR" b="1" dirty="0" smtClean="0"/>
              <a:t>Kişi </a:t>
            </a:r>
            <a:r>
              <a:rPr lang="tr-TR" b="1" dirty="0"/>
              <a:t>merkezli </a:t>
            </a:r>
            <a:r>
              <a:rPr lang="tr-TR" b="1" dirty="0" smtClean="0"/>
              <a:t>bakım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c</a:t>
            </a:r>
            <a:r>
              <a:rPr lang="tr-TR" b="1" dirty="0"/>
              <a:t>)</a:t>
            </a:r>
            <a:r>
              <a:rPr lang="tr-TR" dirty="0"/>
              <a:t> </a:t>
            </a:r>
            <a:r>
              <a:rPr lang="tr-TR" dirty="0" smtClean="0"/>
              <a:t>Hasta ve bağlam merkezli</a:t>
            </a:r>
          </a:p>
          <a:p>
            <a:r>
              <a:rPr lang="tr-TR" dirty="0" smtClean="0"/>
              <a:t>Bireye</a:t>
            </a:r>
            <a:r>
              <a:rPr lang="tr-TR" dirty="0"/>
              <a:t>, ailesine ve toplumuna </a:t>
            </a:r>
            <a:r>
              <a:rPr lang="tr-TR" dirty="0" smtClean="0"/>
              <a:t>yönelmiş kişi </a:t>
            </a:r>
            <a:r>
              <a:rPr lang="tr-TR" dirty="0"/>
              <a:t>merkezli </a:t>
            </a:r>
            <a:r>
              <a:rPr lang="tr-TR" dirty="0" smtClean="0"/>
              <a:t>yaklaşım geliştirir.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d</a:t>
            </a:r>
            <a:r>
              <a:rPr lang="tr-TR" b="1" dirty="0"/>
              <a:t>)</a:t>
            </a:r>
            <a:r>
              <a:rPr lang="tr-TR" dirty="0"/>
              <a:t> </a:t>
            </a:r>
            <a:r>
              <a:rPr lang="tr-TR" dirty="0" smtClean="0"/>
              <a:t>Doktor hasta ilişkisi</a:t>
            </a:r>
          </a:p>
          <a:p>
            <a:r>
              <a:rPr lang="tr-TR" dirty="0" smtClean="0"/>
              <a:t>Kendine </a:t>
            </a:r>
            <a:r>
              <a:rPr lang="tr-TR" dirty="0"/>
              <a:t>özgü bir hastayla </a:t>
            </a:r>
            <a:r>
              <a:rPr lang="tr-TR" dirty="0" smtClean="0"/>
              <a:t>görüşme </a:t>
            </a:r>
            <a:r>
              <a:rPr lang="tr-TR" dirty="0"/>
              <a:t>süreci </a:t>
            </a:r>
            <a:r>
              <a:rPr lang="tr-TR" dirty="0" smtClean="0"/>
              <a:t>vardır</a:t>
            </a:r>
            <a:r>
              <a:rPr lang="tr-TR" dirty="0"/>
              <a:t>. Bu süreç etkili bir </a:t>
            </a:r>
            <a:r>
              <a:rPr lang="tr-TR" dirty="0" smtClean="0"/>
              <a:t>iletişimle, doktor </a:t>
            </a:r>
            <a:r>
              <a:rPr lang="tr-TR" dirty="0"/>
              <a:t>ve hasta </a:t>
            </a:r>
            <a:r>
              <a:rPr lang="tr-TR" dirty="0" smtClean="0"/>
              <a:t>arasında </a:t>
            </a:r>
            <a:r>
              <a:rPr lang="tr-TR" dirty="0"/>
              <a:t>zaman içinde </a:t>
            </a:r>
            <a:r>
              <a:rPr lang="tr-TR" dirty="0" smtClean="0"/>
              <a:t>gelişen </a:t>
            </a:r>
            <a:r>
              <a:rPr lang="tr-TR" dirty="0"/>
              <a:t>bir </a:t>
            </a:r>
            <a:r>
              <a:rPr lang="tr-TR" dirty="0" smtClean="0"/>
              <a:t>ilişki kurulmasını sağlar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33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Kişi merkezli bakım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e</a:t>
            </a:r>
            <a:r>
              <a:rPr lang="tr-TR" b="1" dirty="0"/>
              <a:t>)</a:t>
            </a:r>
            <a:r>
              <a:rPr lang="tr-TR" dirty="0"/>
              <a:t> </a:t>
            </a:r>
            <a:r>
              <a:rPr lang="tr-TR" dirty="0"/>
              <a:t>S</a:t>
            </a:r>
            <a:r>
              <a:rPr lang="tr-TR" dirty="0" smtClean="0"/>
              <a:t>üreklilik</a:t>
            </a:r>
            <a:endParaRPr lang="tr-TR" dirty="0" smtClean="0"/>
          </a:p>
          <a:p>
            <a:r>
              <a:rPr lang="tr-TR" dirty="0" smtClean="0"/>
              <a:t>Sağlık bakımının hastanın </a:t>
            </a:r>
            <a:r>
              <a:rPr lang="tr-TR" dirty="0"/>
              <a:t>gereksinimleriyle belirlenen </a:t>
            </a:r>
            <a:r>
              <a:rPr lang="tr-TR" dirty="0" err="1"/>
              <a:t>boylamsal</a:t>
            </a:r>
            <a:r>
              <a:rPr lang="tr-TR" dirty="0"/>
              <a:t> (</a:t>
            </a:r>
            <a:r>
              <a:rPr lang="tr-TR" dirty="0" err="1" smtClean="0"/>
              <a:t>longitüdinal</a:t>
            </a:r>
            <a:r>
              <a:rPr lang="tr-TR" dirty="0" smtClean="0"/>
              <a:t>) sürekliliğini sağlamaktan </a:t>
            </a:r>
            <a:r>
              <a:rPr lang="tr-TR" dirty="0"/>
              <a:t>sorumludur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f) </a:t>
            </a:r>
            <a:r>
              <a:rPr lang="tr-TR" dirty="0" smtClean="0"/>
              <a:t>Hastayla birlikte karar verme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44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rtseverler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24" y="868435"/>
            <a:ext cx="756084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4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3. </a:t>
            </a:r>
            <a:r>
              <a:rPr lang="tr-TR" b="1" dirty="0" smtClean="0"/>
              <a:t>Ö</a:t>
            </a:r>
            <a:r>
              <a:rPr lang="it-IT" b="1" dirty="0" smtClean="0"/>
              <a:t>zg</a:t>
            </a:r>
            <a:r>
              <a:rPr lang="tr-TR" b="1" dirty="0" smtClean="0"/>
              <a:t>ü</a:t>
            </a:r>
            <a:r>
              <a:rPr lang="it-IT" b="1" dirty="0" smtClean="0"/>
              <a:t>l </a:t>
            </a:r>
            <a:r>
              <a:rPr lang="it-IT" b="1" dirty="0"/>
              <a:t>sorun </a:t>
            </a:r>
            <a:r>
              <a:rPr lang="tr-TR" b="1" dirty="0" err="1" smtClean="0"/>
              <a:t>çö</a:t>
            </a:r>
            <a:r>
              <a:rPr lang="it-IT" b="1" dirty="0" smtClean="0"/>
              <a:t>zme </a:t>
            </a:r>
            <a:r>
              <a:rPr lang="it-IT" b="1" dirty="0"/>
              <a:t>becerileri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    </a:t>
            </a:r>
            <a:r>
              <a:rPr lang="tr-TR" b="1" dirty="0" smtClean="0"/>
              <a:t>g)</a:t>
            </a:r>
            <a:r>
              <a:rPr lang="tr-TR" dirty="0" smtClean="0"/>
              <a:t> </a:t>
            </a:r>
            <a:r>
              <a:rPr lang="tr-TR" dirty="0" err="1" smtClean="0"/>
              <a:t>İnsidans</a:t>
            </a:r>
            <a:r>
              <a:rPr lang="tr-TR" dirty="0" smtClean="0"/>
              <a:t> ve </a:t>
            </a:r>
            <a:r>
              <a:rPr lang="tr-TR" dirty="0" err="1" smtClean="0"/>
              <a:t>prevalansa</a:t>
            </a:r>
            <a:r>
              <a:rPr lang="tr-TR" dirty="0" smtClean="0"/>
              <a:t> dayalı karar verme</a:t>
            </a:r>
          </a:p>
          <a:p>
            <a:r>
              <a:rPr lang="tr-TR" dirty="0" smtClean="0"/>
              <a:t>Rahatsızlıkların </a:t>
            </a:r>
            <a:r>
              <a:rPr lang="tr-TR" dirty="0"/>
              <a:t>toplum içindeki </a:t>
            </a:r>
            <a:r>
              <a:rPr lang="tr-TR" dirty="0" err="1"/>
              <a:t>prevalans</a:t>
            </a:r>
            <a:r>
              <a:rPr lang="tr-TR" dirty="0"/>
              <a:t> ve </a:t>
            </a:r>
            <a:r>
              <a:rPr lang="tr-TR" dirty="0" err="1" smtClean="0"/>
              <a:t>insidansının</a:t>
            </a:r>
            <a:r>
              <a:rPr lang="tr-TR" dirty="0" smtClean="0"/>
              <a:t> </a:t>
            </a:r>
            <a:r>
              <a:rPr lang="tr-TR" dirty="0"/>
              <a:t>belirleyici </a:t>
            </a:r>
            <a:r>
              <a:rPr lang="tr-TR" dirty="0" smtClean="0"/>
              <a:t>olduğu özgün </a:t>
            </a:r>
            <a:r>
              <a:rPr lang="tr-TR" dirty="0"/>
              <a:t>bir karar verme süreci </a:t>
            </a:r>
            <a:r>
              <a:rPr lang="tr-TR" dirty="0" smtClean="0"/>
              <a:t>vardır.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b="1" dirty="0"/>
              <a:t>h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  <a:r>
              <a:rPr lang="tr-TR" dirty="0" smtClean="0"/>
              <a:t>Sorunları erken ayrışmamış evrelerde görülmesi</a:t>
            </a:r>
          </a:p>
          <a:p>
            <a:r>
              <a:rPr lang="tr-TR" dirty="0" smtClean="0"/>
              <a:t>Gelişiminin </a:t>
            </a:r>
            <a:r>
              <a:rPr lang="tr-TR" dirty="0"/>
              <a:t>erken evresinde henüz </a:t>
            </a:r>
            <a:r>
              <a:rPr lang="tr-TR" dirty="0" smtClean="0"/>
              <a:t>ayrımlaşmamış </a:t>
            </a:r>
            <a:r>
              <a:rPr lang="tr-TR" dirty="0"/>
              <a:t>bir ş</a:t>
            </a:r>
            <a:r>
              <a:rPr lang="tr-TR" dirty="0" smtClean="0"/>
              <a:t>ekilde </a:t>
            </a:r>
            <a:r>
              <a:rPr lang="tr-TR" dirty="0"/>
              <a:t>ortaya </a:t>
            </a:r>
            <a:r>
              <a:rPr lang="tr-TR" dirty="0" smtClean="0"/>
              <a:t>çıkan ve </a:t>
            </a:r>
            <a:r>
              <a:rPr lang="tr-TR" dirty="0"/>
              <a:t>ivedi </a:t>
            </a:r>
            <a:r>
              <a:rPr lang="tr-TR" dirty="0" smtClean="0"/>
              <a:t>girişim </a:t>
            </a:r>
            <a:r>
              <a:rPr lang="tr-TR" dirty="0"/>
              <a:t>gerektirebilen </a:t>
            </a:r>
            <a:r>
              <a:rPr lang="tr-TR" dirty="0" smtClean="0"/>
              <a:t>rahatsızlıkları </a:t>
            </a:r>
            <a:r>
              <a:rPr lang="tr-TR" dirty="0"/>
              <a:t>yönetir.</a:t>
            </a:r>
          </a:p>
        </p:txBody>
      </p:sp>
    </p:spTree>
    <p:extLst>
      <p:ext uri="{BB962C8B-B14F-4D97-AF65-F5344CB8AC3E}">
        <p14:creationId xmlns:p14="http://schemas.microsoft.com/office/powerpoint/2010/main" val="16409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rtseverle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7280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4. </a:t>
            </a:r>
            <a:r>
              <a:rPr lang="tr-TR" b="1" dirty="0" smtClean="0"/>
              <a:t>Kapsamlı yaklaşım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/>
              <a:t>i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  <a:r>
              <a:rPr lang="tr-TR" dirty="0" smtClean="0"/>
              <a:t>Akut ve kronik sağlı sorunları</a:t>
            </a:r>
          </a:p>
          <a:p>
            <a:r>
              <a:rPr lang="tr-TR" dirty="0" smtClean="0"/>
              <a:t>Hastaların </a:t>
            </a:r>
            <a:r>
              <a:rPr lang="tr-TR" dirty="0"/>
              <a:t>akut ve kronik </a:t>
            </a:r>
            <a:r>
              <a:rPr lang="tr-TR" dirty="0" smtClean="0"/>
              <a:t>sağlık sorunlarını eş zamanlı </a:t>
            </a:r>
            <a:r>
              <a:rPr lang="tr-TR" dirty="0"/>
              <a:t>yönetir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i="1" dirty="0"/>
              <a:t> </a:t>
            </a:r>
            <a:r>
              <a:rPr lang="tr-TR" b="1" i="1" dirty="0" smtClean="0"/>
              <a:t>   </a:t>
            </a:r>
            <a:r>
              <a:rPr lang="tr-TR" b="1" dirty="0"/>
              <a:t>j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  <a:r>
              <a:rPr lang="tr-TR" dirty="0" smtClean="0"/>
              <a:t>Sağlık ve esenlik durumunu geliştirme</a:t>
            </a:r>
          </a:p>
          <a:p>
            <a:r>
              <a:rPr lang="tr-TR" dirty="0" smtClean="0"/>
              <a:t>Uygun </a:t>
            </a:r>
            <a:r>
              <a:rPr lang="tr-TR" dirty="0"/>
              <a:t>ve etkili </a:t>
            </a:r>
            <a:r>
              <a:rPr lang="tr-TR" dirty="0" smtClean="0"/>
              <a:t>girişimlerle sağlığı </a:t>
            </a:r>
            <a:r>
              <a:rPr lang="tr-TR" dirty="0"/>
              <a:t>ve iyilik durumunu </a:t>
            </a:r>
            <a:r>
              <a:rPr lang="tr-TR" dirty="0" smtClean="0"/>
              <a:t>geliştirir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16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3888432" cy="1210146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Aile Hekimi kimdir</a:t>
            </a:r>
            <a:r>
              <a:rPr lang="tr-TR" sz="4000" dirty="0" smtClean="0"/>
              <a:t>;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yaş, </a:t>
            </a:r>
            <a:r>
              <a:rPr lang="tr-TR" dirty="0"/>
              <a:t>cinsiyet ve </a:t>
            </a:r>
            <a:r>
              <a:rPr lang="tr-TR" dirty="0" smtClean="0"/>
              <a:t>rahatsızlık ayrımı yapmaksızın,</a:t>
            </a:r>
          </a:p>
          <a:p>
            <a:r>
              <a:rPr lang="tr-TR" dirty="0"/>
              <a:t>bireylere, </a:t>
            </a:r>
            <a:r>
              <a:rPr lang="tr-TR" dirty="0" smtClean="0"/>
              <a:t>ailelere </a:t>
            </a:r>
            <a:r>
              <a:rPr lang="nb-NO" dirty="0" smtClean="0"/>
              <a:t>ve </a:t>
            </a:r>
            <a:r>
              <a:rPr lang="nb-NO" dirty="0"/>
              <a:t>bir </a:t>
            </a:r>
            <a:r>
              <a:rPr lang="nb-NO" dirty="0" smtClean="0"/>
              <a:t>sa</a:t>
            </a:r>
            <a:r>
              <a:rPr lang="tr-TR" dirty="0" smtClean="0"/>
              <a:t>ğ</a:t>
            </a:r>
            <a:r>
              <a:rPr lang="nb-NO" dirty="0" smtClean="0"/>
              <a:t>l</a:t>
            </a:r>
            <a:r>
              <a:rPr lang="tr-TR" dirty="0" smtClean="0"/>
              <a:t>ı</a:t>
            </a:r>
            <a:r>
              <a:rPr lang="nb-NO" dirty="0" smtClean="0"/>
              <a:t>k </a:t>
            </a:r>
            <a:r>
              <a:rPr lang="nb-NO" dirty="0"/>
              <a:t>merkezine </a:t>
            </a:r>
            <a:r>
              <a:rPr lang="nb-NO" dirty="0" smtClean="0"/>
              <a:t>ba</a:t>
            </a:r>
            <a:r>
              <a:rPr lang="tr-TR" dirty="0" smtClean="0"/>
              <a:t>ğ</a:t>
            </a:r>
            <a:r>
              <a:rPr lang="nb-NO" dirty="0" smtClean="0"/>
              <a:t>l</a:t>
            </a:r>
            <a:r>
              <a:rPr lang="tr-TR" dirty="0" smtClean="0"/>
              <a:t>ı</a:t>
            </a:r>
            <a:r>
              <a:rPr lang="nb-NO" dirty="0" smtClean="0"/>
              <a:t> nüfusa</a:t>
            </a:r>
            <a:r>
              <a:rPr lang="tr-TR" dirty="0" smtClean="0"/>
              <a:t>,</a:t>
            </a:r>
          </a:p>
          <a:p>
            <a:r>
              <a:rPr lang="tr-TR" dirty="0" smtClean="0"/>
              <a:t>kişisel </a:t>
            </a:r>
            <a:r>
              <a:rPr lang="tr-TR" dirty="0"/>
              <a:t>ve </a:t>
            </a:r>
            <a:r>
              <a:rPr lang="tr-TR" dirty="0" smtClean="0"/>
              <a:t>sürekli, </a:t>
            </a:r>
          </a:p>
          <a:p>
            <a:r>
              <a:rPr lang="tr-TR" dirty="0" smtClean="0"/>
              <a:t>temel sağlık </a:t>
            </a:r>
            <a:r>
              <a:rPr lang="tr-TR" dirty="0"/>
              <a:t>hizmeti </a:t>
            </a:r>
            <a:r>
              <a:rPr lang="tr-TR" dirty="0" smtClean="0"/>
              <a:t>sunan tıp </a:t>
            </a:r>
            <a:r>
              <a:rPr lang="tr-TR" dirty="0"/>
              <a:t>fakültesi </a:t>
            </a:r>
            <a:r>
              <a:rPr lang="tr-TR" dirty="0" smtClean="0"/>
              <a:t>mezunudur.</a:t>
            </a:r>
          </a:p>
          <a:p>
            <a:pPr lvl="8"/>
            <a:endParaRPr lang="tr-TR" sz="2400" dirty="0" smtClean="0"/>
          </a:p>
          <a:p>
            <a:pPr lvl="8"/>
            <a:r>
              <a:rPr lang="tr-TR" sz="2400" dirty="0" err="1" smtClean="0"/>
              <a:t>Leeuwenhorst</a:t>
            </a:r>
            <a:r>
              <a:rPr lang="tr-TR" sz="2400" dirty="0" smtClean="0"/>
              <a:t> Tanımı </a:t>
            </a:r>
            <a:r>
              <a:rPr lang="tr-TR" sz="2400" dirty="0"/>
              <a:t>1974</a:t>
            </a:r>
          </a:p>
        </p:txBody>
      </p:sp>
    </p:spTree>
    <p:extLst>
      <p:ext uri="{BB962C8B-B14F-4D97-AF65-F5344CB8AC3E}">
        <p14:creationId xmlns:p14="http://schemas.microsoft.com/office/powerpoint/2010/main" val="18541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5. Toplum </a:t>
            </a:r>
            <a:r>
              <a:rPr lang="tr-TR" b="1" dirty="0" smtClean="0"/>
              <a:t>yönelimli </a:t>
            </a:r>
            <a:r>
              <a:rPr lang="tr-TR" b="1" dirty="0"/>
              <a:t>olma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 </a:t>
            </a:r>
            <a:r>
              <a:rPr lang="tr-TR" b="1" dirty="0"/>
              <a:t>l</a:t>
            </a:r>
            <a:r>
              <a:rPr lang="tr-TR" b="1" dirty="0" smtClean="0"/>
              <a:t>) </a:t>
            </a:r>
            <a:r>
              <a:rPr lang="tr-TR" dirty="0" smtClean="0"/>
              <a:t>Toplum sağlığı için </a:t>
            </a:r>
            <a:r>
              <a:rPr lang="tr-TR" dirty="0"/>
              <a:t>özel </a:t>
            </a:r>
            <a:r>
              <a:rPr lang="tr-TR" dirty="0" smtClean="0"/>
              <a:t>sorumluluğu vardır</a:t>
            </a:r>
            <a:r>
              <a:rPr lang="tr-TR" dirty="0"/>
              <a:t>.</a:t>
            </a:r>
          </a:p>
        </p:txBody>
      </p:sp>
      <p:pic>
        <p:nvPicPr>
          <p:cNvPr id="6146" name="Picture 2" descr="C:\Users\yurtseverle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34481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7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6. </a:t>
            </a:r>
            <a:r>
              <a:rPr lang="tr-TR" b="1" dirty="0" smtClean="0"/>
              <a:t>Bütüncül yaklaşım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25144"/>
            <a:ext cx="8229600" cy="1429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b="1" dirty="0" smtClean="0"/>
              <a:t>k</a:t>
            </a:r>
            <a:r>
              <a:rPr lang="tr-TR" b="1" dirty="0"/>
              <a:t>)</a:t>
            </a:r>
            <a:r>
              <a:rPr lang="tr-TR" dirty="0"/>
              <a:t> </a:t>
            </a:r>
            <a:r>
              <a:rPr lang="tr-TR" dirty="0" smtClean="0"/>
              <a:t>Sağlık sorunlarını </a:t>
            </a:r>
            <a:r>
              <a:rPr lang="tr-TR" dirty="0"/>
              <a:t>bedensel, ruhsal, toplumsal, kültürel ve </a:t>
            </a:r>
            <a:r>
              <a:rPr lang="tr-TR" dirty="0" smtClean="0"/>
              <a:t>varoluş boyutlarıyla </a:t>
            </a:r>
            <a:r>
              <a:rPr lang="tr-TR" dirty="0"/>
              <a:t>ele </a:t>
            </a:r>
            <a:r>
              <a:rPr lang="tr-TR" dirty="0" smtClean="0"/>
              <a:t>alır</a:t>
            </a:r>
            <a:r>
              <a:rPr lang="tr-TR" dirty="0"/>
              <a:t>.</a:t>
            </a:r>
          </a:p>
        </p:txBody>
      </p:sp>
      <p:pic>
        <p:nvPicPr>
          <p:cNvPr id="4" name="Picture 2" descr="C:\Users\yurtseverler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63284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445022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latin typeface="+mn-lt"/>
              </a:rPr>
              <a:t>Bu çekirdek yeterliliklerin uygulanmasında temel kabul edilmesi gereken 3 önemli ek özellik vardır;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a</a:t>
            </a:r>
            <a:r>
              <a:rPr lang="tr-TR" b="1" dirty="0"/>
              <a:t>. </a:t>
            </a:r>
            <a:r>
              <a:rPr lang="tr-TR" b="1" dirty="0" err="1" smtClean="0"/>
              <a:t>Bağlamsallık</a:t>
            </a:r>
            <a:r>
              <a:rPr lang="tr-TR" b="1" dirty="0" smtClean="0"/>
              <a:t>: </a:t>
            </a:r>
            <a:r>
              <a:rPr lang="tr-TR" dirty="0"/>
              <a:t>Hekimlerin kendi </a:t>
            </a:r>
            <a:r>
              <a:rPr lang="tr-TR" dirty="0" smtClean="0"/>
              <a:t>bağlamlarının </a:t>
            </a:r>
            <a:r>
              <a:rPr lang="tr-TR" dirty="0"/>
              <a:t>ve içinde </a:t>
            </a:r>
            <a:r>
              <a:rPr lang="tr-TR" dirty="0" smtClean="0"/>
              <a:t>çalıştıkları ortamın anlaşılması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b</a:t>
            </a:r>
            <a:r>
              <a:rPr lang="tr-TR" b="1" dirty="0"/>
              <a:t>. </a:t>
            </a:r>
            <a:r>
              <a:rPr lang="tr-TR" b="1" dirty="0" err="1" smtClean="0"/>
              <a:t>Tutumsallık</a:t>
            </a:r>
            <a:r>
              <a:rPr lang="tr-TR" b="1" dirty="0" smtClean="0"/>
              <a:t>: </a:t>
            </a:r>
            <a:r>
              <a:rPr lang="tr-TR" dirty="0"/>
              <a:t>Hekimin mesleksel yeteneklerine, </a:t>
            </a:r>
            <a:r>
              <a:rPr lang="tr-TR" dirty="0" smtClean="0"/>
              <a:t>değerlerine </a:t>
            </a:r>
            <a:r>
              <a:rPr lang="tr-TR" dirty="0"/>
              <a:t>ve </a:t>
            </a:r>
            <a:r>
              <a:rPr lang="tr-TR" dirty="0" smtClean="0"/>
              <a:t>etiğe dayalı tutumlar oluşturması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b="1" dirty="0" smtClean="0"/>
              <a:t>c</a:t>
            </a:r>
            <a:r>
              <a:rPr lang="tr-TR" b="1" dirty="0"/>
              <a:t>. </a:t>
            </a:r>
            <a:r>
              <a:rPr lang="tr-TR" b="1" dirty="0" smtClean="0"/>
              <a:t>Bilimsellik: </a:t>
            </a:r>
            <a:r>
              <a:rPr lang="tr-TR" dirty="0" smtClean="0"/>
              <a:t>Tıbbi </a:t>
            </a:r>
            <a:r>
              <a:rPr lang="tr-TR" dirty="0"/>
              <a:t>uygulamaya </a:t>
            </a:r>
            <a:r>
              <a:rPr lang="tr-TR" dirty="0" smtClean="0"/>
              <a:t>eleştirel </a:t>
            </a:r>
            <a:r>
              <a:rPr lang="tr-TR" dirty="0"/>
              <a:t>ve </a:t>
            </a:r>
            <a:r>
              <a:rPr lang="tr-TR" dirty="0" smtClean="0"/>
              <a:t>araştırmaya dayalı </a:t>
            </a:r>
            <a:r>
              <a:rPr lang="tr-TR" dirty="0"/>
              <a:t>bir </a:t>
            </a:r>
            <a:r>
              <a:rPr lang="tr-TR" dirty="0" smtClean="0"/>
              <a:t>yaklaşım gösterme ve </a:t>
            </a:r>
            <a:r>
              <a:rPr lang="tr-TR" dirty="0"/>
              <a:t>sürekli </a:t>
            </a:r>
            <a:r>
              <a:rPr lang="tr-TR" dirty="0" smtClean="0"/>
              <a:t>öğrenme </a:t>
            </a:r>
            <a:r>
              <a:rPr lang="tr-TR" dirty="0"/>
              <a:t>ve kalite </a:t>
            </a:r>
            <a:r>
              <a:rPr lang="tr-TR" dirty="0" smtClean="0"/>
              <a:t>geliştirme </a:t>
            </a:r>
            <a:r>
              <a:rPr lang="tr-TR" dirty="0"/>
              <a:t>yoluyla bunu sürdürme.</a:t>
            </a:r>
          </a:p>
        </p:txBody>
      </p:sp>
    </p:spTree>
    <p:extLst>
      <p:ext uri="{BB962C8B-B14F-4D97-AF65-F5344CB8AC3E}">
        <p14:creationId xmlns:p14="http://schemas.microsoft.com/office/powerpoint/2010/main" val="385440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tr-TR" sz="5400" b="1" dirty="0" smtClean="0"/>
              <a:t>Dünyada </a:t>
            </a:r>
            <a:r>
              <a:rPr lang="tr-TR" sz="5400" b="1" dirty="0"/>
              <a:t>A</a:t>
            </a:r>
            <a:r>
              <a:rPr lang="tr-TR" sz="5400" b="1" dirty="0" smtClean="0"/>
              <a:t>ile </a:t>
            </a:r>
            <a:r>
              <a:rPr lang="tr-TR" sz="5400" b="1" dirty="0"/>
              <a:t>H</a:t>
            </a:r>
            <a:r>
              <a:rPr lang="tr-TR" sz="5400" b="1" dirty="0" smtClean="0"/>
              <a:t>ekimliğinin Tarihçesi</a:t>
            </a:r>
            <a:endParaRPr lang="tr-TR" sz="5400" b="1" dirty="0"/>
          </a:p>
        </p:txBody>
      </p:sp>
    </p:spTree>
    <p:extLst>
      <p:ext uri="{BB962C8B-B14F-4D97-AF65-F5344CB8AC3E}">
        <p14:creationId xmlns:p14="http://schemas.microsoft.com/office/powerpoint/2010/main" val="12930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635080" cy="792088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1923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372" y="1196752"/>
            <a:ext cx="8229600" cy="204482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Dünyada ilk kez, Francis </a:t>
            </a:r>
            <a:r>
              <a:rPr lang="tr-TR" dirty="0" err="1" smtClean="0"/>
              <a:t>Peabody</a:t>
            </a:r>
            <a:r>
              <a:rPr lang="tr-TR" dirty="0" smtClean="0"/>
              <a:t>, tıp </a:t>
            </a:r>
            <a:r>
              <a:rPr lang="tr-TR" dirty="0"/>
              <a:t>bilimlerinde oluşan aşırı uzmanlaşma sonucu hastaların ortada kaldığını ve insanları bir bütün olarak ele alacak bir uzmanlık dalının gerekliliğini </a:t>
            </a:r>
            <a:r>
              <a:rPr lang="tr-TR" dirty="0" smtClean="0"/>
              <a:t>dile getirdi.</a:t>
            </a: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755576" y="3645024"/>
            <a:ext cx="76431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1952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4509120"/>
            <a:ext cx="8368444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İngiltere’de </a:t>
            </a:r>
            <a:r>
              <a:rPr lang="tr-TR" dirty="0" err="1" smtClean="0"/>
              <a:t>Royal</a:t>
            </a:r>
            <a:r>
              <a:rPr lang="tr-TR" dirty="0" smtClean="0"/>
              <a:t> </a:t>
            </a:r>
            <a:r>
              <a:rPr lang="tr-TR" dirty="0" err="1" smtClean="0"/>
              <a:t>College</a:t>
            </a:r>
            <a:r>
              <a:rPr lang="tr-TR" dirty="0" smtClean="0"/>
              <a:t> of General </a:t>
            </a:r>
            <a:r>
              <a:rPr lang="tr-TR" dirty="0" err="1" smtClean="0"/>
              <a:t>Practitioners</a:t>
            </a:r>
            <a:r>
              <a:rPr lang="tr-TR" dirty="0" smtClean="0"/>
              <a:t> (Genel Pratisyenlik Kraliyet Koleji) kuruldu.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2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755576" y="3789040"/>
            <a:ext cx="7653536" cy="936104"/>
          </a:xfrm>
        </p:spPr>
        <p:txBody>
          <a:bodyPr/>
          <a:lstStyle/>
          <a:p>
            <a:pPr algn="l"/>
            <a:r>
              <a:rPr lang="tr-TR" dirty="0" smtClean="0"/>
              <a:t>1969</a:t>
            </a:r>
            <a:endParaRPr lang="tr-TR" dirty="0"/>
          </a:p>
        </p:txBody>
      </p:sp>
      <p:sp>
        <p:nvSpPr>
          <p:cNvPr id="11" name="İçerik Yer Tutucusu 2"/>
          <p:cNvSpPr txBox="1">
            <a:spLocks noGrp="1"/>
          </p:cNvSpPr>
          <p:nvPr>
            <p:ph idx="1"/>
          </p:nvPr>
        </p:nvSpPr>
        <p:spPr>
          <a:xfrm>
            <a:off x="395536" y="1189291"/>
            <a:ext cx="8229600" cy="2599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Bunu takiben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r>
              <a:rPr lang="tr-TR" dirty="0" smtClean="0"/>
              <a:t> (Amerikan Tıp Birliği)’</a:t>
            </a:r>
            <a:r>
              <a:rPr lang="tr-TR" dirty="0" err="1" smtClean="0"/>
              <a:t>ın</a:t>
            </a:r>
            <a:r>
              <a:rPr lang="tr-TR" dirty="0" smtClean="0"/>
              <a:t> 1966 yılında </a:t>
            </a:r>
            <a:r>
              <a:rPr lang="tr-TR" dirty="0" err="1" smtClean="0"/>
              <a:t>Millis</a:t>
            </a:r>
            <a:r>
              <a:rPr lang="tr-TR" dirty="0" smtClean="0"/>
              <a:t> Raporu ve </a:t>
            </a:r>
            <a:r>
              <a:rPr lang="tr-TR" dirty="0" err="1" smtClean="0"/>
              <a:t>Willard</a:t>
            </a:r>
            <a:r>
              <a:rPr lang="tr-TR" dirty="0" smtClean="0"/>
              <a:t> Raporu olarak bilinen iki raporu yayınlaması sonrasında birincil bakım konusunda çalışan yeni bir uzmanlık dalı olan ‘Aile Hekimliği’ tanınmıştır.</a:t>
            </a:r>
            <a:endParaRPr lang="tr-TR" dirty="0"/>
          </a:p>
        </p:txBody>
      </p:sp>
      <p:sp>
        <p:nvSpPr>
          <p:cNvPr id="12" name="Başlık 4"/>
          <p:cNvSpPr txBox="1">
            <a:spLocks/>
          </p:cNvSpPr>
          <p:nvPr/>
        </p:nvSpPr>
        <p:spPr>
          <a:xfrm>
            <a:off x="755576" y="427038"/>
            <a:ext cx="4898504" cy="769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1966</a:t>
            </a:r>
            <a:endParaRPr lang="tr-TR" dirty="0"/>
          </a:p>
        </p:txBody>
      </p:sp>
      <p:sp>
        <p:nvSpPr>
          <p:cNvPr id="13" name="İçerik Yer Tutucusu 5"/>
          <p:cNvSpPr txBox="1">
            <a:spLocks/>
          </p:cNvSpPr>
          <p:nvPr/>
        </p:nvSpPr>
        <p:spPr>
          <a:xfrm>
            <a:off x="457200" y="4653136"/>
            <a:ext cx="8229600" cy="14730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American</a:t>
            </a:r>
            <a:r>
              <a:rPr lang="tr-TR" dirty="0" smtClean="0"/>
              <a:t> Board of </a:t>
            </a:r>
            <a:r>
              <a:rPr lang="tr-TR" dirty="0" err="1" smtClean="0"/>
              <a:t>Family</a:t>
            </a:r>
            <a:r>
              <a:rPr lang="tr-TR" dirty="0" smtClean="0"/>
              <a:t> </a:t>
            </a:r>
            <a:r>
              <a:rPr lang="tr-TR" dirty="0" err="1" smtClean="0"/>
              <a:t>Practise</a:t>
            </a:r>
            <a:r>
              <a:rPr lang="tr-TR" dirty="0" smtClean="0"/>
              <a:t> (Amerika Aile Hekimleri Kurulu) kuruldu ve aile hekimliği uzmanlığı doğmuş oldu.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63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1974 - </a:t>
            </a:r>
            <a:r>
              <a:rPr lang="tr-TR" dirty="0" err="1" smtClean="0"/>
              <a:t>Leeuwenhorst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Aile hekimliği </a:t>
            </a:r>
            <a:r>
              <a:rPr lang="tr-TR" dirty="0"/>
              <a:t>uzmanlığının tüm dünyada kabul edilmiş bir tanımının yapılması gerekliliği ortaya çıkmış ve </a:t>
            </a:r>
            <a:r>
              <a:rPr lang="tr-TR" dirty="0" smtClean="0"/>
              <a:t>Hollanda’da </a:t>
            </a:r>
            <a:r>
              <a:rPr lang="tr-TR" dirty="0"/>
              <a:t>“Avrupa Aile Hekimleri Eğitimi” toplantısı yapılmıştır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Burada </a:t>
            </a:r>
            <a:r>
              <a:rPr lang="tr-TR" dirty="0"/>
              <a:t>birinci basamak hekimliğinin, insanı organ ya da sistemlerini esas alarak inceleyen diğer klinik uzmanlık dallarından farklı bir uzmanlık dalı olduğu vurgulanarak </a:t>
            </a:r>
            <a:r>
              <a:rPr lang="tr-TR" dirty="0" smtClean="0"/>
              <a:t>aile hekimliğinin </a:t>
            </a:r>
            <a:r>
              <a:rPr lang="tr-TR" dirty="0"/>
              <a:t>tanımı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30054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1978 - Alma Ata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“</a:t>
            </a:r>
            <a:r>
              <a:rPr lang="tr-TR" dirty="0"/>
              <a:t>2000 Yılında Herkese Sağlık” başlığı altında toplanan bir kısım hedefler ve stratejiler </a:t>
            </a:r>
            <a:r>
              <a:rPr lang="tr-TR" dirty="0" smtClean="0"/>
              <a:t>belirlendi.</a:t>
            </a:r>
          </a:p>
          <a:p>
            <a:r>
              <a:rPr lang="tr-TR" dirty="0"/>
              <a:t>Özellikle birinci basamak sağlık hizmet sunumunun kendine özgü bilgi ve koşullar içerdiği ve bunun uzmanlaşmış hekimlerce verilmesi gerektiğinin vurgulanmasıyla tüm dünyada bu konuda çalışmalar </a:t>
            </a:r>
            <a:r>
              <a:rPr lang="tr-TR" dirty="0" smtClean="0"/>
              <a:t>başlatıldı </a:t>
            </a:r>
            <a:r>
              <a:rPr lang="tr-TR" dirty="0"/>
              <a:t>ve ülkeler sağlık sistem ve politikalarını bu görüş doğrultusunda yeniden gözden </a:t>
            </a:r>
            <a:r>
              <a:rPr lang="tr-TR" dirty="0" smtClean="0"/>
              <a:t>geçirdi.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44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1986,1993,2001 – Avrupa Konseyi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Avrupa </a:t>
            </a:r>
            <a:r>
              <a:rPr lang="tr-TR" dirty="0" smtClean="0"/>
              <a:t>Topluluğu </a:t>
            </a:r>
            <a:r>
              <a:rPr lang="tr-TR" dirty="0"/>
              <a:t>üyesi </a:t>
            </a:r>
            <a:r>
              <a:rPr lang="tr-TR" dirty="0" smtClean="0"/>
              <a:t>ülkelerde, </a:t>
            </a:r>
            <a:r>
              <a:rPr lang="tr-TR" dirty="0"/>
              <a:t>birinci basamak </a:t>
            </a:r>
            <a:r>
              <a:rPr lang="tr-TR" dirty="0" smtClean="0"/>
              <a:t>sağlık hizmetlerinde çalışacak hekimlerin, tıp </a:t>
            </a:r>
            <a:r>
              <a:rPr lang="tr-TR" dirty="0"/>
              <a:t>fakültesi </a:t>
            </a:r>
            <a:r>
              <a:rPr lang="tr-TR" dirty="0" smtClean="0"/>
              <a:t>mezuniyeti sonrası </a:t>
            </a:r>
            <a:r>
              <a:rPr lang="tr-TR" dirty="0"/>
              <a:t>en az 2 </a:t>
            </a:r>
            <a:r>
              <a:rPr lang="tr-TR" dirty="0" smtClean="0"/>
              <a:t>yıl Aile Hekimliği eğitimi alması gerektiği karara bağlanmış </a:t>
            </a:r>
            <a:r>
              <a:rPr lang="tr-TR" dirty="0"/>
              <a:t>ve bu uygulamaya </a:t>
            </a:r>
            <a:r>
              <a:rPr lang="tr-TR" dirty="0" smtClean="0"/>
              <a:t>başlanması için </a:t>
            </a:r>
            <a:r>
              <a:rPr lang="tr-TR" dirty="0"/>
              <a:t>1 </a:t>
            </a:r>
            <a:r>
              <a:rPr lang="tr-TR" dirty="0" smtClean="0"/>
              <a:t>Ocak </a:t>
            </a:r>
            <a:r>
              <a:rPr lang="da-DK" dirty="0" smtClean="0"/>
              <a:t>1995 tarih</a:t>
            </a:r>
            <a:r>
              <a:rPr lang="tr-TR" dirty="0" smtClean="0"/>
              <a:t>i</a:t>
            </a:r>
            <a:r>
              <a:rPr lang="da-DK" dirty="0" smtClean="0"/>
              <a:t> </a:t>
            </a:r>
            <a:r>
              <a:rPr lang="da-DK" dirty="0"/>
              <a:t>hedef olarak </a:t>
            </a:r>
            <a:r>
              <a:rPr lang="da-DK" dirty="0" smtClean="0"/>
              <a:t>belirle</a:t>
            </a:r>
            <a:r>
              <a:rPr lang="tr-TR" dirty="0" smtClean="0"/>
              <a:t>n</a:t>
            </a:r>
            <a:r>
              <a:rPr lang="da-DK" dirty="0" smtClean="0"/>
              <a:t>mi</a:t>
            </a:r>
            <a:r>
              <a:rPr lang="tr-TR" dirty="0"/>
              <a:t>ş</a:t>
            </a:r>
            <a:r>
              <a:rPr lang="da-DK" dirty="0" smtClean="0"/>
              <a:t>tir.</a:t>
            </a:r>
            <a:endParaRPr lang="tr-TR" dirty="0" smtClean="0"/>
          </a:p>
          <a:p>
            <a:r>
              <a:rPr lang="tr-TR" dirty="0" smtClean="0"/>
              <a:t>2001 de </a:t>
            </a:r>
            <a:r>
              <a:rPr lang="tr-TR" dirty="0"/>
              <a:t>bu süre 3 </a:t>
            </a:r>
            <a:r>
              <a:rPr lang="tr-TR" dirty="0" smtClean="0"/>
              <a:t>yıl </a:t>
            </a:r>
            <a:r>
              <a:rPr lang="tr-TR" dirty="0"/>
              <a:t>olarak kabul </a:t>
            </a:r>
            <a:r>
              <a:rPr lang="tr-TR" dirty="0" smtClean="0"/>
              <a:t>edilmiştir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2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tr-TR" dirty="0" smtClean="0"/>
              <a:t>1994 - </a:t>
            </a:r>
            <a:r>
              <a:rPr lang="tr-TR" dirty="0" err="1" smtClean="0"/>
              <a:t>Ontario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WHO ve WONCA tarafından düzenlenen konferansta</a:t>
            </a:r>
          </a:p>
          <a:p>
            <a:pPr lvl="1"/>
            <a:r>
              <a:rPr lang="tr-TR" sz="2400" dirty="0"/>
              <a:t>Sağlık bakımını daha eşit, maliyet etkin ve gereksinimlere yanıt verir kılabilmek için kökten değişiklikler yapılması gereklidir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/>
              <a:t>Her olanakta aile hekimi ilk başvuru hekimi olarak kullanılmalıdır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/>
              <a:t>Her ülkede aile hekimlerinin bağımsız örgütleri kurulmalıdır</a:t>
            </a:r>
            <a:r>
              <a:rPr lang="tr-TR" sz="2400" dirty="0" smtClean="0"/>
              <a:t>.</a:t>
            </a:r>
          </a:p>
          <a:p>
            <a:pPr marL="457200" lvl="1" indent="0">
              <a:buNone/>
            </a:pPr>
            <a:r>
              <a:rPr lang="tr-TR" dirty="0"/>
              <a:t>g</a:t>
            </a:r>
            <a:r>
              <a:rPr lang="tr-TR" dirty="0" smtClean="0"/>
              <a:t>ibi önerilerde bulunularak, aile hekimliğinin amaçları, görev tanımı, işleyişi, kurumsallaşması ve aile hekimliği politikası konularında önemli kararlar alındı.</a:t>
            </a:r>
          </a:p>
          <a:p>
            <a:pPr marL="457200" lvl="1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035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r>
              <a:rPr lang="tr-TR" dirty="0" smtClean="0"/>
              <a:t>Daha evrensel ve ayrıntılı bir tanım yapmamız gerekirse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95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1998 yılında yapılan WHO’nun 51. toplantısında yayınlanan Dünya Sağlık Bildirgesi’nde birinci basamak sağlık hizmetlerinin sağlık sisteminin merkezinde yer alması gerektiğinin açıklanması ile birlikte Aile Hekimliği uzmanlık alanının gelişmesinin önü açılmıştır</a:t>
            </a:r>
          </a:p>
        </p:txBody>
      </p:sp>
    </p:spTree>
    <p:extLst>
      <p:ext uri="{BB962C8B-B14F-4D97-AF65-F5344CB8AC3E}">
        <p14:creationId xmlns:p14="http://schemas.microsoft.com/office/powerpoint/2010/main" val="35204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2664296"/>
          </a:xfrm>
        </p:spPr>
        <p:txBody>
          <a:bodyPr>
            <a:normAutofit/>
          </a:bodyPr>
          <a:lstStyle/>
          <a:p>
            <a:r>
              <a:rPr lang="tr-TR" sz="4800" b="1" dirty="0" smtClean="0"/>
              <a:t>Türkiye’de Aile Hekimliğinin Tarihçesi</a:t>
            </a:r>
            <a:endParaRPr lang="tr-TR" sz="4800" b="1" dirty="0"/>
          </a:p>
        </p:txBody>
      </p:sp>
    </p:spTree>
    <p:extLst>
      <p:ext uri="{BB962C8B-B14F-4D97-AF65-F5344CB8AC3E}">
        <p14:creationId xmlns:p14="http://schemas.microsoft.com/office/powerpoint/2010/main" val="24887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363544" cy="936104"/>
          </a:xfrm>
        </p:spPr>
        <p:txBody>
          <a:bodyPr/>
          <a:lstStyle/>
          <a:p>
            <a:pPr algn="l"/>
            <a:r>
              <a:rPr lang="tr-TR" dirty="0" smtClean="0"/>
              <a:t>1983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3074"/>
            <a:ext cx="8229600" cy="290891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Türkiye’de Aile Hekimliği Uzmanlığı, ilk kez 1983 yılında Tababet Uzmanlık Tüzüğü’nde yer </a:t>
            </a:r>
            <a:r>
              <a:rPr lang="tr-TR" dirty="0" smtClean="0"/>
              <a:t>aldı.</a:t>
            </a:r>
          </a:p>
          <a:p>
            <a:r>
              <a:rPr lang="tr-TR" dirty="0" smtClean="0"/>
              <a:t>Eğitim süresi pratisyenler için 3 yıl, pediatri ve dahiliye uzmanları için 1 yıl 4 ay olarak belirlendi.</a:t>
            </a: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1403648" y="4076376"/>
            <a:ext cx="7435552" cy="721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1984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11483" y="4797845"/>
            <a:ext cx="8229600" cy="1193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Gazi Üniversitesi Tıp Fakültesinde ilk aile hekimliği anabilim dalı kuruldu.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850106"/>
          </a:xfrm>
        </p:spPr>
        <p:txBody>
          <a:bodyPr/>
          <a:lstStyle/>
          <a:p>
            <a:pPr algn="l"/>
            <a:r>
              <a:rPr lang="tr-TR" dirty="0" smtClean="0"/>
              <a:t>1985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76184" y="1052736"/>
            <a:ext cx="8229600" cy="136815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Ankara, İstanbul ve İzmir’de Sağlık Bakanlığı Eğitim ve Araştırma Hastanelerinde Aile Hekimliği </a:t>
            </a:r>
            <a:r>
              <a:rPr lang="tr-TR" dirty="0" smtClean="0"/>
              <a:t>Uzmanlık </a:t>
            </a:r>
            <a:r>
              <a:rPr lang="tr-TR" dirty="0"/>
              <a:t>eğitimine </a:t>
            </a:r>
            <a:r>
              <a:rPr lang="tr-TR" dirty="0" smtClean="0"/>
              <a:t>başlandı.</a:t>
            </a:r>
            <a:endParaRPr lang="tr-TR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971600" y="2327602"/>
            <a:ext cx="765353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1990</a:t>
            </a:r>
            <a:endParaRPr lang="tr-TR" dirty="0"/>
          </a:p>
        </p:txBody>
      </p:sp>
      <p:sp>
        <p:nvSpPr>
          <p:cNvPr id="9" name="İçerik Yer Tutucusu 3"/>
          <p:cNvSpPr txBox="1">
            <a:spLocks/>
          </p:cNvSpPr>
          <p:nvPr/>
        </p:nvSpPr>
        <p:spPr>
          <a:xfrm>
            <a:off x="476184" y="2924944"/>
            <a:ext cx="8229600" cy="233294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Ankara’da Aile Hekimliği Uzmanlık Derneği (AHUD) kuruldu.</a:t>
            </a:r>
          </a:p>
          <a:p>
            <a:r>
              <a:rPr lang="pt-BR" sz="2800" dirty="0" smtClean="0"/>
              <a:t>Daha sonra 1998 y</a:t>
            </a:r>
            <a:r>
              <a:rPr lang="tr-TR" sz="2800" dirty="0" smtClean="0"/>
              <a:t>ı</a:t>
            </a:r>
            <a:r>
              <a:rPr lang="pt-BR" sz="2800" dirty="0" smtClean="0"/>
              <a:t>l</a:t>
            </a:r>
            <a:r>
              <a:rPr lang="tr-TR" sz="2800" dirty="0" smtClean="0"/>
              <a:t>ı</a:t>
            </a:r>
            <a:r>
              <a:rPr lang="pt-BR" sz="2800" dirty="0" smtClean="0"/>
              <a:t>nda 2/3/1998 tarih,</a:t>
            </a:r>
            <a:r>
              <a:rPr lang="tr-TR" sz="2800" dirty="0" smtClean="0"/>
              <a:t> 98/1074 sayılı Bakanlar Kurulu Kararı ile Türkiye Aile Hekimleri Uzmanlık Derneği (TAHUD) oldu.</a:t>
            </a:r>
            <a:endParaRPr lang="tr-TR" sz="2800" dirty="0"/>
          </a:p>
        </p:txBody>
      </p:sp>
      <p:sp>
        <p:nvSpPr>
          <p:cNvPr id="10" name="Başlık 1"/>
          <p:cNvSpPr txBox="1">
            <a:spLocks/>
          </p:cNvSpPr>
          <p:nvPr/>
        </p:nvSpPr>
        <p:spPr>
          <a:xfrm>
            <a:off x="971600" y="5255581"/>
            <a:ext cx="7785100" cy="66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1992</a:t>
            </a:r>
            <a:endParaRPr lang="tr-TR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10255" y="5877272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GATA da aile hekimliği anabilim dalı kuruldu.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77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/>
            <a:r>
              <a:rPr lang="tr-TR" dirty="0" smtClean="0"/>
              <a:t>1993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YÖK 12547 sayılı kararı ile tıp fakültelerinde aile hekimliği anabilim dallarının kurulmasını uygun buldu.</a:t>
            </a:r>
          </a:p>
          <a:p>
            <a:r>
              <a:rPr lang="tr-TR" dirty="0" smtClean="0"/>
              <a:t>Trakya Üniversitesinde Aile </a:t>
            </a:r>
            <a:r>
              <a:rPr lang="tr-TR" dirty="0"/>
              <a:t>H</a:t>
            </a:r>
            <a:r>
              <a:rPr lang="tr-TR" dirty="0" smtClean="0"/>
              <a:t>ekimliği </a:t>
            </a:r>
            <a:r>
              <a:rPr lang="tr-TR" dirty="0"/>
              <a:t>A</a:t>
            </a:r>
            <a:r>
              <a:rPr lang="tr-TR" dirty="0" smtClean="0"/>
              <a:t>nabilim </a:t>
            </a:r>
            <a:r>
              <a:rPr lang="tr-TR" dirty="0"/>
              <a:t>D</a:t>
            </a:r>
            <a:r>
              <a:rPr lang="tr-TR" dirty="0" smtClean="0"/>
              <a:t>alı kuruldu.</a:t>
            </a:r>
          </a:p>
          <a:p>
            <a:r>
              <a:rPr lang="tr-TR" dirty="0" smtClean="0"/>
              <a:t>İstanbul’da ilk ulusal Aile Hekimliği kongresi düzenlendi.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5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995120" cy="792088"/>
          </a:xfrm>
        </p:spPr>
        <p:txBody>
          <a:bodyPr/>
          <a:lstStyle/>
          <a:p>
            <a:pPr algn="l"/>
            <a:r>
              <a:rPr lang="tr-TR" dirty="0" smtClean="0"/>
              <a:t>1994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9566" y="980728"/>
            <a:ext cx="8229600" cy="1059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Aile hekimliği uzmanları akademik kadrolarda </a:t>
            </a:r>
            <a:r>
              <a:rPr lang="tr-TR" dirty="0"/>
              <a:t>yer almaya </a:t>
            </a:r>
            <a:r>
              <a:rPr lang="tr-TR" dirty="0" smtClean="0"/>
              <a:t>başladı.</a:t>
            </a:r>
            <a:endParaRPr lang="tr-TR" dirty="0"/>
          </a:p>
        </p:txBody>
      </p:sp>
      <p:sp>
        <p:nvSpPr>
          <p:cNvPr id="7" name="Başlık 4"/>
          <p:cNvSpPr txBox="1">
            <a:spLocks/>
          </p:cNvSpPr>
          <p:nvPr/>
        </p:nvSpPr>
        <p:spPr>
          <a:xfrm>
            <a:off x="1331640" y="1844824"/>
            <a:ext cx="746599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1995</a:t>
            </a:r>
            <a:endParaRPr lang="tr-TR" dirty="0"/>
          </a:p>
        </p:txBody>
      </p:sp>
      <p:sp>
        <p:nvSpPr>
          <p:cNvPr id="8" name="İçerik Yer Tutucusu 5"/>
          <p:cNvSpPr txBox="1">
            <a:spLocks/>
          </p:cNvSpPr>
          <p:nvPr/>
        </p:nvSpPr>
        <p:spPr>
          <a:xfrm>
            <a:off x="461322" y="2636912"/>
            <a:ext cx="8229600" cy="2108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Aile Hekimliği Uzmanlık Müfredatı yayınlandı.</a:t>
            </a:r>
          </a:p>
          <a:p>
            <a:r>
              <a:rPr lang="tr-TR" dirty="0" smtClean="0"/>
              <a:t>İlk aile hekimliği asistan eğitimi Dicle Üniversitesi Tıp Fakültesi Aile Hekimliği Anabilim Dalında başlatıldı (Nisan TUS 1995).</a:t>
            </a:r>
            <a:endParaRPr lang="tr-T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1331640" y="4437112"/>
            <a:ext cx="6861448" cy="1003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1997</a:t>
            </a:r>
            <a:endParaRPr lang="tr-TR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46163" y="5291781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Türkiye Aile Hekimliği dergisi yayınlanmaya başladı.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8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355160" cy="778098"/>
          </a:xfrm>
        </p:spPr>
        <p:txBody>
          <a:bodyPr/>
          <a:lstStyle/>
          <a:p>
            <a:pPr algn="l"/>
            <a:r>
              <a:rPr lang="tr-TR" dirty="0" smtClean="0"/>
              <a:t>2003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1108720"/>
          </a:xfrm>
        </p:spPr>
        <p:txBody>
          <a:bodyPr/>
          <a:lstStyle/>
          <a:p>
            <a:r>
              <a:rPr lang="tr-TR" dirty="0" smtClean="0"/>
              <a:t>Türkiye Dünya Aile Hekimleri Birliğine (WONCA) tam üye oldu.</a:t>
            </a: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1259632" y="2363269"/>
            <a:ext cx="714948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2005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3284984"/>
            <a:ext cx="8229600" cy="28411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5258 sayılı Aile Hekimliği Pilot Uygulaması Hakkında Kanuna dayanarak 3 Ocak 2005 tarihli Bakan onayıyla Düzce ili Pilot il olarak belirlendi.</a:t>
            </a:r>
          </a:p>
          <a:p>
            <a:r>
              <a:rPr lang="tr-TR" dirty="0" smtClean="0"/>
              <a:t>Türkiye WONCA dünya konseyinde temsil edildi.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40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355160" cy="868958"/>
          </a:xfrm>
        </p:spPr>
        <p:txBody>
          <a:bodyPr/>
          <a:lstStyle/>
          <a:p>
            <a:pPr algn="l"/>
            <a:r>
              <a:rPr lang="tr-TR" dirty="0" smtClean="0"/>
              <a:t>2008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tr-TR" dirty="0" smtClean="0"/>
              <a:t>Avrupa Aile Hekimleri kongresi Türkiye’de yapıldı.</a:t>
            </a: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1331639" y="2780928"/>
            <a:ext cx="735722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dirty="0" smtClean="0"/>
              <a:t>2010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41145" y="4005064"/>
            <a:ext cx="8229600" cy="2181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2010 yılı sonunda tüm illerimizde Aile Hekimliği uygulamasına geçildi.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7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Türkiye’de</a:t>
            </a:r>
          </a:p>
          <a:p>
            <a:r>
              <a:rPr lang="tr-TR" dirty="0" smtClean="0"/>
              <a:t>Ulusal </a:t>
            </a:r>
            <a:r>
              <a:rPr lang="tr-TR" dirty="0"/>
              <a:t>Aile </a:t>
            </a:r>
            <a:r>
              <a:rPr lang="tr-TR" dirty="0" smtClean="0"/>
              <a:t>Hekimliği </a:t>
            </a:r>
            <a:r>
              <a:rPr lang="tr-TR" dirty="0"/>
              <a:t>Kongreleri; </a:t>
            </a:r>
            <a:r>
              <a:rPr lang="tr-TR" dirty="0" smtClean="0"/>
              <a:t>1993 den bu yana</a:t>
            </a:r>
            <a:r>
              <a:rPr lang="tr-TR" dirty="0"/>
              <a:t>, her iki </a:t>
            </a:r>
            <a:r>
              <a:rPr lang="tr-TR" dirty="0" smtClean="0"/>
              <a:t>yılda bir</a:t>
            </a:r>
          </a:p>
          <a:p>
            <a:r>
              <a:rPr lang="tr-TR" dirty="0" smtClean="0"/>
              <a:t>Ulusal </a:t>
            </a:r>
            <a:r>
              <a:rPr lang="tr-TR" dirty="0"/>
              <a:t>Aile </a:t>
            </a:r>
            <a:r>
              <a:rPr lang="tr-TR" dirty="0" smtClean="0"/>
              <a:t>Hekimliği Günleri; 2001 den bu yana</a:t>
            </a:r>
            <a:r>
              <a:rPr lang="tr-TR" dirty="0"/>
              <a:t>, kongre </a:t>
            </a:r>
            <a:r>
              <a:rPr lang="tr-TR" dirty="0" smtClean="0"/>
              <a:t>yapılmadığı yıllarda</a:t>
            </a:r>
            <a:r>
              <a:rPr lang="tr-TR" dirty="0"/>
              <a:t>, iki </a:t>
            </a:r>
            <a:r>
              <a:rPr lang="tr-TR" dirty="0" smtClean="0"/>
              <a:t>yılda bir düzenlenmektedir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61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Ülkemizde halihazırda 43 tıp fakültesinde Aile Hekimliği Anabilim Dalında lisans ve lisansüstü eğitimler sürmektedir.</a:t>
            </a:r>
          </a:p>
        </p:txBody>
      </p:sp>
    </p:spTree>
    <p:extLst>
      <p:ext uri="{BB962C8B-B14F-4D97-AF65-F5344CB8AC3E}">
        <p14:creationId xmlns:p14="http://schemas.microsoft.com/office/powerpoint/2010/main" val="17293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Aile hekimi</a:t>
            </a:r>
            <a:r>
              <a:rPr lang="tr-TR" b="1" dirty="0"/>
              <a:t>;</a:t>
            </a:r>
          </a:p>
          <a:p>
            <a:r>
              <a:rPr lang="tr-TR" dirty="0" smtClean="0"/>
              <a:t>Esas </a:t>
            </a:r>
            <a:r>
              <a:rPr lang="tr-TR" dirty="0"/>
              <a:t>olarak </a:t>
            </a:r>
            <a:r>
              <a:rPr lang="tr-TR" dirty="0" smtClean="0"/>
              <a:t>yaş, </a:t>
            </a:r>
            <a:r>
              <a:rPr lang="tr-TR" dirty="0"/>
              <a:t>cinsiyet ve </a:t>
            </a:r>
            <a:r>
              <a:rPr lang="tr-TR" dirty="0" smtClean="0"/>
              <a:t>rahatsızlık ayrımı yapmaksızın tıbbi bakım </a:t>
            </a:r>
            <a:r>
              <a:rPr lang="tr-TR" dirty="0"/>
              <a:t>arayan her bireye </a:t>
            </a:r>
            <a:r>
              <a:rPr lang="tr-TR" dirty="0" smtClean="0"/>
              <a:t>kapsamlı </a:t>
            </a:r>
            <a:r>
              <a:rPr lang="tr-TR" dirty="0"/>
              <a:t>ve sürekli </a:t>
            </a:r>
            <a:r>
              <a:rPr lang="tr-TR" dirty="0" smtClean="0"/>
              <a:t>bakım sağlamaktan sorumlu,</a:t>
            </a:r>
          </a:p>
          <a:p>
            <a:r>
              <a:rPr lang="tr-TR" dirty="0"/>
              <a:t>B</a:t>
            </a:r>
            <a:r>
              <a:rPr lang="tr-TR" dirty="0" smtClean="0"/>
              <a:t>ireylere </a:t>
            </a:r>
            <a:r>
              <a:rPr lang="tr-TR" dirty="0"/>
              <a:t>kendi aile, toplum ve kültürleri </a:t>
            </a:r>
            <a:r>
              <a:rPr lang="tr-TR" dirty="0" smtClean="0"/>
              <a:t>bağlamında </a:t>
            </a:r>
            <a:r>
              <a:rPr lang="tr-TR" dirty="0"/>
              <a:t>hizmet </a:t>
            </a:r>
            <a:r>
              <a:rPr lang="tr-TR" dirty="0" smtClean="0"/>
              <a:t>sunan, bunu yaparken de </a:t>
            </a:r>
            <a:r>
              <a:rPr lang="tr-TR" dirty="0"/>
              <a:t>her zaman </a:t>
            </a:r>
            <a:r>
              <a:rPr lang="tr-TR" dirty="0" smtClean="0"/>
              <a:t>hastalarının bağımsız kişiliklerine saygı duyan,</a:t>
            </a:r>
          </a:p>
          <a:p>
            <a:r>
              <a:rPr lang="tr-TR" dirty="0" smtClean="0"/>
              <a:t>Aile hekimliği disiplininin ilkeleri doğrultusunda eğitilmiş uzman hekimlerdir.</a:t>
            </a:r>
          </a:p>
          <a:p>
            <a:pPr lvl="8"/>
            <a:endParaRPr lang="tr-TR" sz="2400" dirty="0" smtClean="0"/>
          </a:p>
          <a:p>
            <a:pPr lvl="8"/>
            <a:r>
              <a:rPr lang="tr-TR" sz="2400" b="1" dirty="0" smtClean="0"/>
              <a:t>WONCA  2005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8331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tr-TR" b="1" dirty="0" smtClean="0"/>
              <a:t>Teşekkürler…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406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Kaynaklar;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6724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1- Aile Hekimliği Avrupa Tanımı WONCA 2005</a:t>
            </a:r>
          </a:p>
          <a:p>
            <a:pPr marL="0" indent="0">
              <a:buNone/>
            </a:pPr>
            <a:r>
              <a:rPr lang="tr-TR" dirty="0" smtClean="0"/>
              <a:t>2- Prof. Dr. İsmail Hamdi Kara. Aile Hekimliğinin tanımı ve ilkeleri, dünyada ve Türkiye’de aile hekimliği</a:t>
            </a:r>
          </a:p>
          <a:p>
            <a:pPr marL="0" indent="0">
              <a:buNone/>
            </a:pPr>
            <a:r>
              <a:rPr lang="tr-TR" dirty="0" smtClean="0"/>
              <a:t>3- Prof. Dr. Hüsnü Çağlar. Bir tıp disiplini olarak aile hekimliği</a:t>
            </a:r>
          </a:p>
          <a:p>
            <a:pPr marL="0" indent="0">
              <a:buNone/>
            </a:pPr>
            <a:r>
              <a:rPr lang="tr-TR" dirty="0"/>
              <a:t>4- http://</a:t>
            </a:r>
            <a:r>
              <a:rPr lang="tr-TR" dirty="0" smtClean="0"/>
              <a:t>ailehekimligi.gov.tr</a:t>
            </a:r>
          </a:p>
          <a:p>
            <a:pPr marL="0" indent="0">
              <a:buNone/>
            </a:pPr>
            <a:r>
              <a:rPr lang="tr-TR" dirty="0"/>
              <a:t>5- </a:t>
            </a:r>
            <a:r>
              <a:rPr lang="tr-TR" dirty="0">
                <a:hlinkClick r:id="rId2"/>
              </a:rPr>
              <a:t>http</a:t>
            </a:r>
            <a:r>
              <a:rPr lang="tr-TR">
                <a:hlinkClick r:id="rId2"/>
              </a:rPr>
              <a:t>://</a:t>
            </a:r>
            <a:r>
              <a:rPr lang="tr-TR" smtClean="0">
                <a:hlinkClick r:id="rId2"/>
              </a:rPr>
              <a:t>www.tahud.org.tr</a:t>
            </a:r>
            <a:r>
              <a:rPr lang="tr-TR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6- TC Sağlık Bakanlığı, Aile Hekimleri için kurs notları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43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904656"/>
          </a:xfrm>
        </p:spPr>
        <p:txBody>
          <a:bodyPr>
            <a:normAutofit fontScale="92500"/>
          </a:bodyPr>
          <a:lstStyle/>
          <a:p>
            <a:r>
              <a:rPr lang="tr-TR" dirty="0"/>
              <a:t>Bireylerin ve aile </a:t>
            </a:r>
            <a:r>
              <a:rPr lang="tr-TR" dirty="0" smtClean="0"/>
              <a:t>fertlerinin </a:t>
            </a:r>
            <a:r>
              <a:rPr lang="tr-TR" dirty="0"/>
              <a:t>kolaylıkla ulaşabilecekleri bir yerde bulunan, </a:t>
            </a:r>
          </a:p>
          <a:p>
            <a:r>
              <a:rPr lang="tr-TR" dirty="0" smtClean="0"/>
              <a:t>ilk </a:t>
            </a:r>
            <a:r>
              <a:rPr lang="tr-TR" dirty="0"/>
              <a:t>başvuracakları, </a:t>
            </a:r>
            <a:endParaRPr lang="tr-TR" dirty="0" smtClean="0"/>
          </a:p>
          <a:p>
            <a:r>
              <a:rPr lang="tr-TR" dirty="0" smtClean="0"/>
              <a:t>kişiye </a:t>
            </a:r>
            <a:r>
              <a:rPr lang="tr-TR" dirty="0"/>
              <a:t>yönelik koruyucu sağlık hizmetleri ile birinci basamak teşhis, </a:t>
            </a:r>
            <a:r>
              <a:rPr lang="tr-TR" dirty="0" smtClean="0"/>
              <a:t>tedavi </a:t>
            </a:r>
            <a:r>
              <a:rPr lang="tr-TR" dirty="0"/>
              <a:t>ve </a:t>
            </a:r>
            <a:r>
              <a:rPr lang="tr-TR" dirty="0" err="1"/>
              <a:t>rehabilite</a:t>
            </a:r>
            <a:r>
              <a:rPr lang="tr-TR" dirty="0"/>
              <a:t> edici sağlık </a:t>
            </a:r>
            <a:r>
              <a:rPr lang="tr-TR" dirty="0" smtClean="0"/>
              <a:t>hizmetlerini vermekle </a:t>
            </a:r>
            <a:r>
              <a:rPr lang="tr-TR" dirty="0"/>
              <a:t>yükümlü, </a:t>
            </a:r>
            <a:endParaRPr lang="tr-TR" dirty="0" smtClean="0"/>
          </a:p>
          <a:p>
            <a:r>
              <a:rPr lang="tr-TR" dirty="0" smtClean="0"/>
              <a:t>gerektiği </a:t>
            </a:r>
            <a:r>
              <a:rPr lang="tr-TR" dirty="0"/>
              <a:t>ölçüde gezici sağlık hizmeti veren ve tam gün esasına göre çalışan </a:t>
            </a:r>
            <a:endParaRPr lang="tr-TR" dirty="0" smtClean="0"/>
          </a:p>
          <a:p>
            <a:r>
              <a:rPr lang="tr-TR" dirty="0" smtClean="0"/>
              <a:t>aile </a:t>
            </a:r>
            <a:r>
              <a:rPr lang="tr-TR" dirty="0"/>
              <a:t>hekimliği uzmanı veya </a:t>
            </a:r>
            <a:r>
              <a:rPr lang="tr-TR" dirty="0" smtClean="0"/>
              <a:t>bakanlığın </a:t>
            </a:r>
            <a:r>
              <a:rPr lang="tr-TR" dirty="0"/>
              <a:t>öngördüğü eğitimleri alan uzman tabip veya tabipleridir</a:t>
            </a:r>
            <a:r>
              <a:rPr lang="tr-TR" dirty="0" smtClean="0"/>
              <a:t>.</a:t>
            </a:r>
          </a:p>
          <a:p>
            <a:pPr lvl="7"/>
            <a:endParaRPr lang="tr-TR" dirty="0" smtClean="0"/>
          </a:p>
          <a:p>
            <a:pPr lvl="7"/>
            <a:r>
              <a:rPr lang="tr-TR" b="1" dirty="0" smtClean="0"/>
              <a:t>Türkiye Halk Sağlığı Kurumu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015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248472"/>
          </a:xfrm>
        </p:spPr>
        <p:txBody>
          <a:bodyPr>
            <a:normAutofit/>
          </a:bodyPr>
          <a:lstStyle/>
          <a:p>
            <a:r>
              <a:rPr lang="tr-TR" sz="4800" b="1" dirty="0" smtClean="0"/>
              <a:t>Aile Hekimliği disiplininin temel özellikleri ve aile hekiminin çekirdek yeterlilikleri</a:t>
            </a:r>
            <a:endParaRPr lang="tr-TR" sz="4800" b="1" dirty="0"/>
          </a:p>
        </p:txBody>
      </p:sp>
    </p:spTree>
    <p:extLst>
      <p:ext uri="{BB962C8B-B14F-4D97-AF65-F5344CB8AC3E}">
        <p14:creationId xmlns:p14="http://schemas.microsoft.com/office/powerpoint/2010/main" val="33890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Aile Hekimliği;</a:t>
            </a:r>
          </a:p>
          <a:p>
            <a:r>
              <a:rPr lang="tr-TR" dirty="0" smtClean="0"/>
              <a:t>kendine </a:t>
            </a:r>
            <a:r>
              <a:rPr lang="tr-TR" dirty="0"/>
              <a:t>özgü </a:t>
            </a:r>
            <a:r>
              <a:rPr lang="tr-TR" dirty="0" smtClean="0"/>
              <a:t>eğitim içeriği</a:t>
            </a:r>
            <a:r>
              <a:rPr lang="tr-TR" dirty="0"/>
              <a:t>, </a:t>
            </a:r>
            <a:r>
              <a:rPr lang="tr-TR" dirty="0" smtClean="0"/>
              <a:t>araştırması, kanıt temeli </a:t>
            </a:r>
            <a:r>
              <a:rPr lang="tr-TR" dirty="0"/>
              <a:t>ve klinik </a:t>
            </a:r>
            <a:r>
              <a:rPr lang="tr-TR" dirty="0" smtClean="0"/>
              <a:t>uygulaması </a:t>
            </a:r>
            <a:r>
              <a:rPr lang="tr-TR" dirty="0"/>
              <a:t>olan akademik ve bilimsel bir disiplin ve birinci </a:t>
            </a:r>
            <a:r>
              <a:rPr lang="tr-TR" dirty="0" smtClean="0"/>
              <a:t>basamak yönelimli </a:t>
            </a:r>
            <a:r>
              <a:rPr lang="tr-TR" dirty="0"/>
              <a:t>klinik bir </a:t>
            </a:r>
            <a:r>
              <a:rPr lang="tr-TR" dirty="0" smtClean="0"/>
              <a:t>uzmanlıktır.</a:t>
            </a:r>
          </a:p>
          <a:p>
            <a:endParaRPr lang="tr-TR" dirty="0"/>
          </a:p>
          <a:p>
            <a:pPr lvl="8"/>
            <a:r>
              <a:rPr lang="tr-TR" b="1" dirty="0" smtClean="0"/>
              <a:t>WONCA 2005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733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447800"/>
            <a:ext cx="7272808" cy="4141440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Disiplini tanımlayan </a:t>
            </a:r>
            <a:r>
              <a:rPr lang="tr-TR" dirty="0" smtClean="0"/>
              <a:t>12 </a:t>
            </a:r>
            <a:r>
              <a:rPr lang="tr-TR" dirty="0" smtClean="0"/>
              <a:t>temel özellik, 6 çekirdek yeterlilikte toplanabilir. Bunlar her uzman aile hekiminin ustalaşması gereken </a:t>
            </a:r>
            <a:r>
              <a:rPr lang="tr-TR" dirty="0" smtClean="0"/>
              <a:t>12 </a:t>
            </a:r>
            <a:r>
              <a:rPr lang="tr-TR" dirty="0" smtClean="0"/>
              <a:t>yeteneği belirler.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97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rtseverler\Desktop\17_02_15_f9a2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2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1337</Words>
  <Application>Microsoft Office PowerPoint</Application>
  <PresentationFormat>Ekran Gösterisi (4:3)</PresentationFormat>
  <Paragraphs>143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Ofis Teması</vt:lpstr>
      <vt:lpstr>AİLE HEKİMLİĞİ TANIMI, İLKELERİ VE TARİHÇESİ</vt:lpstr>
      <vt:lpstr>Aile Hekimi kimdir;</vt:lpstr>
      <vt:lpstr>Daha evrensel ve ayrıntılı bir tanım yapmamız gerekirse</vt:lpstr>
      <vt:lpstr>PowerPoint Sunusu</vt:lpstr>
      <vt:lpstr>PowerPoint Sunusu</vt:lpstr>
      <vt:lpstr>Aile Hekimliği disiplininin temel özellikleri ve aile hekiminin çekirdek yeterlilikleri</vt:lpstr>
      <vt:lpstr>PowerPoint Sunusu</vt:lpstr>
      <vt:lpstr>PowerPoint Sunusu</vt:lpstr>
      <vt:lpstr>PowerPoint Sunusu</vt:lpstr>
      <vt:lpstr>PowerPoint Sunusu</vt:lpstr>
      <vt:lpstr>1.Birinci basamak yönetimi</vt:lpstr>
      <vt:lpstr>1.Birinci basamak yönetimi</vt:lpstr>
      <vt:lpstr>PowerPoint Sunusu</vt:lpstr>
      <vt:lpstr>2. Kişi merkezli bakım</vt:lpstr>
      <vt:lpstr>2. Kişi merkezli bakım</vt:lpstr>
      <vt:lpstr>PowerPoint Sunusu</vt:lpstr>
      <vt:lpstr>3. Özgül sorun çözme becerileri</vt:lpstr>
      <vt:lpstr>PowerPoint Sunusu</vt:lpstr>
      <vt:lpstr>4. Kapsamlı yaklaşım</vt:lpstr>
      <vt:lpstr>5. Toplum yönelimli olma</vt:lpstr>
      <vt:lpstr>6. Bütüncül yaklaşım</vt:lpstr>
      <vt:lpstr>Bu çekirdek yeterliliklerin uygulanmasında temel kabul edilmesi gereken 3 önemli ek özellik vardır;</vt:lpstr>
      <vt:lpstr>Dünyada Aile Hekimliğinin Tarihçesi</vt:lpstr>
      <vt:lpstr>1923</vt:lpstr>
      <vt:lpstr>1969</vt:lpstr>
      <vt:lpstr>1974 - Leeuwenhorst</vt:lpstr>
      <vt:lpstr>1978 - Alma Ata</vt:lpstr>
      <vt:lpstr>1986,1993,2001 – Avrupa Konseyi</vt:lpstr>
      <vt:lpstr>1994 - Ontario</vt:lpstr>
      <vt:lpstr>PowerPoint Sunusu</vt:lpstr>
      <vt:lpstr>Türkiye’de Aile Hekimliğinin Tarihçesi</vt:lpstr>
      <vt:lpstr>1983</vt:lpstr>
      <vt:lpstr>1985</vt:lpstr>
      <vt:lpstr>1993</vt:lpstr>
      <vt:lpstr>1994</vt:lpstr>
      <vt:lpstr>2003</vt:lpstr>
      <vt:lpstr>2008</vt:lpstr>
      <vt:lpstr>PowerPoint Sunusu</vt:lpstr>
      <vt:lpstr>PowerPoint Sunusu</vt:lpstr>
      <vt:lpstr>Teşekkürler…</vt:lpstr>
      <vt:lpstr>Kaynaklar;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HEKİMLİĞİ TANIMI, İLKELERİ VE TARİHÇESİ</dc:title>
  <dc:creator>yurtseverler</dc:creator>
  <cp:lastModifiedBy>yurtseverler</cp:lastModifiedBy>
  <cp:revision>35</cp:revision>
  <dcterms:created xsi:type="dcterms:W3CDTF">2014-06-29T11:35:44Z</dcterms:created>
  <dcterms:modified xsi:type="dcterms:W3CDTF">2014-07-01T17:57:05Z</dcterms:modified>
</cp:coreProperties>
</file>