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58" r:id="rId4"/>
    <p:sldId id="256"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27.03.2014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27.03.2014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412776"/>
            <a:ext cx="7772400" cy="1470025"/>
          </a:xfrm>
        </p:spPr>
        <p:txBody>
          <a:bodyPr>
            <a:noAutofit/>
          </a:bodyPr>
          <a:lstStyle/>
          <a:p>
            <a:r>
              <a:rPr lang="tr-TR" sz="6600" dirty="0" smtClean="0">
                <a:latin typeface="Algerian" pitchFamily="82" charset="0"/>
              </a:rPr>
              <a:t>STAJ KOMİSYONU</a:t>
            </a:r>
            <a:br>
              <a:rPr lang="tr-TR" sz="6600" dirty="0" smtClean="0">
                <a:latin typeface="Algerian" pitchFamily="82" charset="0"/>
              </a:rPr>
            </a:br>
            <a:r>
              <a:rPr lang="tr-TR" sz="6600" dirty="0" smtClean="0">
                <a:latin typeface="Algerian" pitchFamily="82" charset="0"/>
              </a:rPr>
              <a:t>TOPLANTISI</a:t>
            </a:r>
            <a:r>
              <a:rPr lang="tr-TR" sz="4000" smtClean="0">
                <a:latin typeface="Algerian" pitchFamily="82" charset="0"/>
              </a:rPr>
              <a:t/>
            </a:r>
            <a:br>
              <a:rPr lang="tr-TR" sz="4000" smtClean="0">
                <a:latin typeface="Algerian" pitchFamily="82" charset="0"/>
              </a:rPr>
            </a:br>
            <a:endParaRPr lang="tr-TR" sz="6600" dirty="0">
              <a:latin typeface="Algerian" pitchFamily="82" charset="0"/>
            </a:endParaRPr>
          </a:p>
        </p:txBody>
      </p:sp>
      <p:sp>
        <p:nvSpPr>
          <p:cNvPr id="3" name="2 Alt Başlık"/>
          <p:cNvSpPr>
            <a:spLocks noGrp="1"/>
          </p:cNvSpPr>
          <p:nvPr>
            <p:ph type="subTitle" idx="1"/>
          </p:nvPr>
        </p:nvSpPr>
        <p:spPr>
          <a:xfrm>
            <a:off x="1475656" y="4797152"/>
            <a:ext cx="6400800" cy="1752600"/>
          </a:xfrm>
        </p:spPr>
        <p:txBody>
          <a:bodyPr/>
          <a:lstStyle/>
          <a:p>
            <a:r>
              <a:rPr lang="tr-TR" b="1" dirty="0" smtClean="0">
                <a:solidFill>
                  <a:schemeClr val="tx1"/>
                </a:solidFill>
                <a:latin typeface="Algerian" pitchFamily="82" charset="0"/>
              </a:rPr>
              <a:t>YRD.</a:t>
            </a:r>
            <a:r>
              <a:rPr lang="tr-TR" b="1" dirty="0" err="1" smtClean="0">
                <a:solidFill>
                  <a:schemeClr val="tx1"/>
                </a:solidFill>
                <a:latin typeface="Algerian" pitchFamily="82" charset="0"/>
              </a:rPr>
              <a:t>Doç.dr</a:t>
            </a:r>
            <a:r>
              <a:rPr lang="tr-TR" b="1" dirty="0" smtClean="0">
                <a:solidFill>
                  <a:schemeClr val="tx1"/>
                </a:solidFill>
                <a:latin typeface="Algerian" pitchFamily="82" charset="0"/>
              </a:rPr>
              <a:t>. Sefa </a:t>
            </a:r>
            <a:r>
              <a:rPr lang="tr-TR" b="1" dirty="0" err="1" smtClean="0">
                <a:solidFill>
                  <a:schemeClr val="tx1"/>
                </a:solidFill>
                <a:latin typeface="Algerian" pitchFamily="82" charset="0"/>
              </a:rPr>
              <a:t>akbulut</a:t>
            </a:r>
            <a:endParaRPr lang="tr-TR" b="1" dirty="0" smtClean="0">
              <a:solidFill>
                <a:schemeClr val="tx1"/>
              </a:solidFill>
              <a:latin typeface="Algerian" pitchFamily="82" charset="0"/>
            </a:endParaRPr>
          </a:p>
          <a:p>
            <a:r>
              <a:rPr lang="tr-TR" b="1" dirty="0" smtClean="0">
                <a:solidFill>
                  <a:schemeClr val="tx1"/>
                </a:solidFill>
                <a:latin typeface="Algerian" pitchFamily="82" charset="0"/>
              </a:rPr>
              <a:t>STAJ KOMİSYONU BAŞKANI</a:t>
            </a:r>
            <a:endParaRPr lang="tr-TR" b="1" dirty="0">
              <a:solidFill>
                <a:schemeClr val="tx1"/>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VI\Desktop\22322.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323" y="188640"/>
            <a:ext cx="8882299" cy="34728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0" y="3822139"/>
            <a:ext cx="91440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effectLst>
                  <a:outerShdw blurRad="38100" dist="38100" dir="2700000" algn="tl">
                    <a:srgbClr val="000000">
                      <a:alpha val="43137"/>
                    </a:srgbClr>
                  </a:outerShdw>
                </a:effectLst>
              </a:rPr>
              <a:t>   Başvurunun Staj Komisyonu’na ulaşması için  buradaki 4 adımın tamamlanması gerekmektedir.</a:t>
            </a:r>
          </a:p>
          <a:p>
            <a:endParaRPr lang="tr-TR" sz="2400" dirty="0">
              <a:effectLst>
                <a:outerShdw blurRad="38100" dist="38100" dir="2700000" algn="tl">
                  <a:srgbClr val="000000">
                    <a:alpha val="43137"/>
                  </a:srgbClr>
                </a:outerShdw>
              </a:effectLst>
            </a:endParaRPr>
          </a:p>
          <a:p>
            <a:r>
              <a:rPr lang="tr-TR" sz="2400" dirty="0" smtClean="0">
                <a:effectLst>
                  <a:outerShdw blurRad="38100" dist="38100" dir="2700000" algn="tl">
                    <a:srgbClr val="000000">
                      <a:alpha val="43137"/>
                    </a:srgbClr>
                  </a:outerShdw>
                </a:effectLst>
              </a:rPr>
              <a:t>İlk ekranda </a:t>
            </a:r>
            <a:r>
              <a:rPr lang="tr-TR" sz="2400" b="1" dirty="0"/>
              <a:t>İletişim </a:t>
            </a:r>
            <a:r>
              <a:rPr lang="tr-TR" sz="2400" b="1" dirty="0" smtClean="0"/>
              <a:t>Bilgileri</a:t>
            </a:r>
            <a:r>
              <a:rPr lang="tr-TR" sz="2400" b="1" dirty="0" smtClean="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ile Ev adresi gibi yazışma adresimizi girmemiz gerekmektedir. Sistem otomatik olarak üye olduğunuz adresi burada göstermektedir. Siz bu ekrandan staj için iletişim adresinizi değiştirebilirsiniz. </a:t>
            </a:r>
            <a:endParaRPr lang="tr-TR" sz="2400" dirty="0">
              <a:effectLst>
                <a:outerShdw blurRad="38100" dist="38100" dir="2700000" algn="tl">
                  <a:srgbClr val="000000">
                    <a:alpha val="43137"/>
                  </a:srgbClr>
                </a:outerShdw>
              </a:effectLst>
            </a:endParaRPr>
          </a:p>
        </p:txBody>
      </p:sp>
      <p:cxnSp>
        <p:nvCxnSpPr>
          <p:cNvPr id="6" name="Düz Ok Bağlayıcısı 5"/>
          <p:cNvCxnSpPr/>
          <p:nvPr/>
        </p:nvCxnSpPr>
        <p:spPr>
          <a:xfrm flipV="1">
            <a:off x="4176464" y="2708920"/>
            <a:ext cx="0" cy="11132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942428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9218" name="Picture 2" descr="C:\Users\DEVI\Desktop\444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86" y="0"/>
            <a:ext cx="9268148" cy="357301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0" y="3822139"/>
            <a:ext cx="91440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effectLst>
                  <a:outerShdw blurRad="38100" dist="38100" dir="2700000" algn="tl">
                    <a:srgbClr val="000000">
                      <a:alpha val="43137"/>
                    </a:srgbClr>
                  </a:outerShdw>
                </a:effectLst>
              </a:rPr>
              <a:t>İşletme Adres Kontrolü:</a:t>
            </a:r>
          </a:p>
          <a:p>
            <a:endParaRPr lang="tr-TR" sz="2400" dirty="0">
              <a:effectLst>
                <a:outerShdw blurRad="38100" dist="38100" dir="2700000" algn="tl">
                  <a:srgbClr val="000000">
                    <a:alpha val="43137"/>
                  </a:srgbClr>
                </a:outerShdw>
              </a:effectLst>
            </a:endParaRPr>
          </a:p>
          <a:p>
            <a:r>
              <a:rPr lang="tr-TR" sz="2400" b="1" dirty="0"/>
              <a:t>Yapmanız Gereken:</a:t>
            </a:r>
            <a:r>
              <a:rPr lang="tr-TR" sz="2400" dirty="0"/>
              <a:t> 1-Eğer özel bir işletmede staj yapmayı seçtiyseniz lütfen firmanın bilgilerini </a:t>
            </a:r>
            <a:r>
              <a:rPr lang="tr-TR" sz="2400" dirty="0" smtClean="0"/>
              <a:t>yukarıdaki </a:t>
            </a:r>
            <a:r>
              <a:rPr lang="tr-TR" sz="2400" dirty="0"/>
              <a:t>ADRESİ DEĞİŞTİR butonunu kullanarak sisteme bilgileri giriniz. </a:t>
            </a:r>
          </a:p>
          <a:p>
            <a:r>
              <a:rPr lang="tr-TR" sz="2400" dirty="0"/>
              <a:t>2-Eğer Orman Genel Müdürlüğüne ait bir yer seçtiyseniz o yerin bizde adres bilgileri bizde mevcuttur. Devam edebilirsiniz. </a:t>
            </a:r>
          </a:p>
          <a:p>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23113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42" name="Picture 2" descr="C:\Users\DEVI\Desktop\44.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64488" cy="3364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0" y="3822139"/>
            <a:ext cx="91440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effectLst>
                  <a:outerShdw blurRad="38100" dist="38100" dir="2700000" algn="tl">
                    <a:srgbClr val="000000">
                      <a:alpha val="43137"/>
                    </a:srgbClr>
                  </a:outerShdw>
                </a:effectLst>
              </a:rPr>
              <a:t>Onaylama:</a:t>
            </a:r>
          </a:p>
          <a:p>
            <a:endParaRPr lang="tr-TR" sz="2400" dirty="0">
              <a:effectLst>
                <a:outerShdw blurRad="38100" dist="38100" dir="2700000" algn="tl">
                  <a:srgbClr val="000000">
                    <a:alpha val="43137"/>
                  </a:srgbClr>
                </a:outerShdw>
              </a:effectLst>
            </a:endParaRPr>
          </a:p>
          <a:p>
            <a:r>
              <a:rPr lang="tr-TR" sz="2400" dirty="0" smtClean="0"/>
              <a:t>Girdiğiniz bilgileri ve Staj Yeriniz ile ilgili özet sayfasıdır. Bilgilerinizi kontrol edip başvurunuzun staj komisyonuna ulaşması için Devam </a:t>
            </a:r>
            <a:r>
              <a:rPr lang="tr-TR" sz="2400" dirty="0" err="1" smtClean="0"/>
              <a:t>Et’e</a:t>
            </a:r>
            <a:r>
              <a:rPr lang="tr-TR" sz="2400" dirty="0" smtClean="0"/>
              <a:t> tıklayın.</a:t>
            </a:r>
            <a:endParaRPr lang="tr-TR" sz="2400" dirty="0">
              <a:effectLst>
                <a:outerShdw blurRad="38100" dist="38100" dir="2700000" algn="tl">
                  <a:srgbClr val="000000">
                    <a:alpha val="43137"/>
                  </a:srgbClr>
                </a:outerShdw>
              </a:effectLst>
            </a:endParaRPr>
          </a:p>
        </p:txBody>
      </p:sp>
      <p:cxnSp>
        <p:nvCxnSpPr>
          <p:cNvPr id="6" name="Düz Ok Bağlayıcısı 5"/>
          <p:cNvCxnSpPr/>
          <p:nvPr/>
        </p:nvCxnSpPr>
        <p:spPr>
          <a:xfrm flipV="1">
            <a:off x="7668344" y="2420888"/>
            <a:ext cx="360040" cy="140125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50595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1266" name="Picture 2" descr="C:\Users\DEVI\Desktop\5ew.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37687" cy="35787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0" y="3822139"/>
            <a:ext cx="9144000"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effectLst>
                  <a:outerShdw blurRad="38100" dist="38100" dir="2700000" algn="tl">
                    <a:srgbClr val="000000">
                      <a:alpha val="43137"/>
                    </a:srgbClr>
                  </a:outerShdw>
                </a:effectLst>
              </a:rPr>
              <a:t>Tamamlandı:</a:t>
            </a:r>
          </a:p>
          <a:p>
            <a:endParaRPr lang="tr-TR" sz="2400" dirty="0">
              <a:effectLst>
                <a:outerShdw blurRad="38100" dist="38100" dir="2700000" algn="tl">
                  <a:srgbClr val="000000">
                    <a:alpha val="43137"/>
                  </a:srgbClr>
                </a:outerShdw>
              </a:effectLst>
            </a:endParaRPr>
          </a:p>
          <a:p>
            <a:r>
              <a:rPr lang="tr-TR" sz="2400" dirty="0" smtClean="0"/>
              <a:t>   </a:t>
            </a:r>
            <a:r>
              <a:rPr lang="tr-TR" sz="2000" dirty="0" smtClean="0"/>
              <a:t>Staj komisyonuna bilgileriniz ulaştı.  Sistem şimdi size bu ekranda yapmanız gerekenleri yazacaktır. Belgeleri indirip gerekli yerlere ulaştırmanız gerekmektedir. Stajınızı yapıp dosyanızı Staj Komisyonuna ulaştırmak. Daha sonra sistemden size eposta gelecek ve sınava hazırlanacaksınız.</a:t>
            </a:r>
            <a:endParaRPr lang="tr-T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80133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VI\Desktop\3ewdfw.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42" y="116632"/>
            <a:ext cx="8852278" cy="368134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kutusu 5"/>
          <p:cNvSpPr txBox="1"/>
          <p:nvPr/>
        </p:nvSpPr>
        <p:spPr>
          <a:xfrm>
            <a:off x="0" y="3845266"/>
            <a:ext cx="91440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effectLst>
                  <a:outerShdw blurRad="38100" dist="38100" dir="2700000" algn="tl">
                    <a:srgbClr val="000000">
                      <a:alpha val="43137"/>
                    </a:srgbClr>
                  </a:outerShdw>
                </a:effectLst>
              </a:rPr>
              <a:t>Başvurudan Sonra:</a:t>
            </a:r>
          </a:p>
          <a:p>
            <a:endParaRPr lang="tr-TR" sz="2400" dirty="0">
              <a:effectLst>
                <a:outerShdw blurRad="38100" dist="38100" dir="2700000" algn="tl">
                  <a:srgbClr val="000000">
                    <a:alpha val="43137"/>
                  </a:srgbClr>
                </a:outerShdw>
              </a:effectLst>
            </a:endParaRPr>
          </a:p>
          <a:p>
            <a:r>
              <a:rPr lang="tr-TR" sz="2400" dirty="0" smtClean="0"/>
              <a:t>   </a:t>
            </a:r>
            <a:r>
              <a:rPr lang="tr-TR" sz="2000" dirty="0" smtClean="0"/>
              <a:t>Dosyanızın komisyona ulaşıp ulaşmadığını, sınav durumu ve gelecek veya eski yıllardaki staj durumunuzu, mezuniyet bilginizi takip edebilmek için </a:t>
            </a:r>
            <a:r>
              <a:rPr lang="tr-TR" sz="2000" dirty="0" err="1" smtClean="0"/>
              <a:t>Bilgileriniz’e</a:t>
            </a:r>
            <a:r>
              <a:rPr lang="tr-TR" sz="2000" dirty="0" smtClean="0"/>
              <a:t> tıklamanız gerekmektedir.</a:t>
            </a:r>
            <a:endParaRPr lang="tr-TR" sz="2000" dirty="0">
              <a:effectLst>
                <a:outerShdw blurRad="38100" dist="38100" dir="2700000" algn="tl">
                  <a:srgbClr val="000000">
                    <a:alpha val="43137"/>
                  </a:srgbClr>
                </a:outerShdw>
              </a:effectLst>
            </a:endParaRPr>
          </a:p>
        </p:txBody>
      </p:sp>
      <p:cxnSp>
        <p:nvCxnSpPr>
          <p:cNvPr id="7" name="Düz Ok Bağlayıcısı 6"/>
          <p:cNvCxnSpPr/>
          <p:nvPr/>
        </p:nvCxnSpPr>
        <p:spPr>
          <a:xfrm flipV="1">
            <a:off x="7740352" y="620688"/>
            <a:ext cx="648072" cy="32245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50121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DEVI\Desktop\acd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600" y="1"/>
            <a:ext cx="8935888" cy="369464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etin kutusu 6"/>
          <p:cNvSpPr txBox="1"/>
          <p:nvPr/>
        </p:nvSpPr>
        <p:spPr>
          <a:xfrm>
            <a:off x="0" y="3845266"/>
            <a:ext cx="9144000" cy="150810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effectLst>
                  <a:outerShdw blurRad="38100" dist="38100" dir="2700000" algn="tl">
                    <a:srgbClr val="000000">
                      <a:alpha val="43137"/>
                    </a:srgbClr>
                  </a:outerShdw>
                </a:effectLst>
              </a:rPr>
              <a:t>Bilgileriniz Sayfası:</a:t>
            </a:r>
          </a:p>
          <a:p>
            <a:endParaRPr lang="tr-TR" sz="2400" dirty="0">
              <a:effectLst>
                <a:outerShdw blurRad="38100" dist="38100" dir="2700000" algn="tl">
                  <a:srgbClr val="000000">
                    <a:alpha val="43137"/>
                  </a:srgbClr>
                </a:outerShdw>
              </a:effectLst>
            </a:endParaRPr>
          </a:p>
          <a:p>
            <a:r>
              <a:rPr lang="tr-TR" sz="2400" dirty="0" smtClean="0"/>
              <a:t>   </a:t>
            </a:r>
            <a:r>
              <a:rPr lang="tr-TR" sz="2000" dirty="0" smtClean="0"/>
              <a:t>Bu sayfada önceki stajlarınızı, staj dosyanızın komisyona ulaşma bilgisi ve mezuniyet bilginizi görebilirsiniz. </a:t>
            </a:r>
            <a:endParaRPr lang="tr-TR" sz="2000" dirty="0">
              <a:effectLst>
                <a:outerShdw blurRad="38100" dist="38100" dir="2700000" algn="tl">
                  <a:srgbClr val="000000">
                    <a:alpha val="43137"/>
                  </a:srgbClr>
                </a:outerShdw>
              </a:effectLst>
            </a:endParaRPr>
          </a:p>
        </p:txBody>
      </p:sp>
      <p:cxnSp>
        <p:nvCxnSpPr>
          <p:cNvPr id="6" name="Düz Ok Bağlayıcısı 5"/>
          <p:cNvCxnSpPr/>
          <p:nvPr/>
        </p:nvCxnSpPr>
        <p:spPr>
          <a:xfrm flipV="1">
            <a:off x="4572000" y="1052736"/>
            <a:ext cx="0" cy="26419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783583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349896"/>
            <a:ext cx="5760640" cy="782960"/>
          </a:xfrm>
        </p:spPr>
        <p:txBody>
          <a:bodyPr>
            <a:normAutofit/>
          </a:bodyPr>
          <a:lstStyle/>
          <a:p>
            <a:r>
              <a:rPr lang="tr-TR" sz="3600" dirty="0"/>
              <a:t>www.ktuormanmuhstaj.com</a:t>
            </a:r>
          </a:p>
        </p:txBody>
      </p:sp>
      <p:pic>
        <p:nvPicPr>
          <p:cNvPr id="1026" name="Picture 2" descr="C:\Users\DEVI\Desktop\store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27384"/>
            <a:ext cx="9180512" cy="11185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DEVI\Desktop\a16_JP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497" y="2276872"/>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09239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80636"/>
            <a:ext cx="8229600" cy="1143000"/>
          </a:xfrm>
        </p:spPr>
        <p:txBody>
          <a:bodyPr/>
          <a:lstStyle/>
          <a:p>
            <a:r>
              <a:rPr lang="tr-TR" dirty="0" err="1" smtClean="0"/>
              <a:t>OMSIS’den</a:t>
            </a:r>
            <a:r>
              <a:rPr lang="tr-TR" dirty="0" smtClean="0"/>
              <a:t> Faydalanma</a:t>
            </a:r>
            <a:endParaRPr lang="tr-TR" dirty="0"/>
          </a:p>
        </p:txBody>
      </p:sp>
      <p:sp>
        <p:nvSpPr>
          <p:cNvPr id="3" name="İçerik Yer Tutucusu 2"/>
          <p:cNvSpPr>
            <a:spLocks noGrp="1"/>
          </p:cNvSpPr>
          <p:nvPr>
            <p:ph idx="1"/>
          </p:nvPr>
        </p:nvSpPr>
        <p:spPr>
          <a:xfrm>
            <a:off x="457200" y="2706199"/>
            <a:ext cx="8229600" cy="1612776"/>
          </a:xfrm>
        </p:spPr>
        <p:txBody>
          <a:bodyPr>
            <a:normAutofit lnSpcReduction="10000"/>
          </a:bodyPr>
          <a:lstStyle/>
          <a:p>
            <a:pPr marL="0" indent="0">
              <a:buNone/>
            </a:pPr>
            <a:r>
              <a:rPr lang="tr-TR" dirty="0" smtClean="0"/>
              <a:t>1-Sisteme üye olarak staj yeri seçme</a:t>
            </a:r>
          </a:p>
          <a:p>
            <a:pPr marL="0" indent="0">
              <a:buNone/>
            </a:pPr>
            <a:r>
              <a:rPr lang="tr-TR" dirty="0" smtClean="0"/>
              <a:t>2-Sisteme üye olduktan sonra staj durumunu görüntüleme</a:t>
            </a:r>
            <a:endParaRPr lang="tr-TR" dirty="0"/>
          </a:p>
        </p:txBody>
      </p:sp>
      <p:sp>
        <p:nvSpPr>
          <p:cNvPr id="5" name="İçerik Yer Tutucusu 2"/>
          <p:cNvSpPr txBox="1">
            <a:spLocks/>
          </p:cNvSpPr>
          <p:nvPr/>
        </p:nvSpPr>
        <p:spPr>
          <a:xfrm>
            <a:off x="621738" y="4318974"/>
            <a:ext cx="8229600" cy="11262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smtClean="0"/>
              <a:t>olarak 2 ye ayrılmaktadır. Her öğrencinin sisteme kayıt olması şarttır.</a:t>
            </a:r>
            <a:endParaRPr lang="tr-TR" dirty="0"/>
          </a:p>
        </p:txBody>
      </p:sp>
      <p:pic>
        <p:nvPicPr>
          <p:cNvPr id="7" name="Picture 2" descr="C:\Users\DEVI\Desktop\store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27384"/>
            <a:ext cx="9180512" cy="11185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4113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EVI\Desktop\122pn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58991"/>
            <a:ext cx="9117688" cy="410796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Düz Ok Bağlayıcısı 6"/>
          <p:cNvCxnSpPr/>
          <p:nvPr/>
        </p:nvCxnSpPr>
        <p:spPr>
          <a:xfrm flipV="1">
            <a:off x="2987824" y="2348880"/>
            <a:ext cx="2232248" cy="27363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Başlık 1"/>
          <p:cNvSpPr txBox="1">
            <a:spLocks/>
          </p:cNvSpPr>
          <p:nvPr/>
        </p:nvSpPr>
        <p:spPr>
          <a:xfrm>
            <a:off x="457200" y="1599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Kayıt Olmak</a:t>
            </a:r>
            <a:endParaRPr lang="tr-TR" dirty="0"/>
          </a:p>
        </p:txBody>
      </p:sp>
      <p:sp>
        <p:nvSpPr>
          <p:cNvPr id="13" name="Metin kutusu 12"/>
          <p:cNvSpPr txBox="1"/>
          <p:nvPr/>
        </p:nvSpPr>
        <p:spPr>
          <a:xfrm>
            <a:off x="1547664" y="5163722"/>
            <a:ext cx="352839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effectLst>
                  <a:outerShdw blurRad="38100" dist="38100" dir="2700000" algn="tl">
                    <a:srgbClr val="000000">
                      <a:alpha val="43137"/>
                    </a:srgbClr>
                  </a:outerShdw>
                </a:effectLst>
              </a:rPr>
              <a:t>Kayıt olmak için tıklıyoruz.</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86269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VI\Desktop\32pn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662" y="0"/>
            <a:ext cx="9667876" cy="5448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4139952" y="2708920"/>
            <a:ext cx="489654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effectLst>
                  <a:outerShdw blurRad="38100" dist="38100" dir="2700000" algn="tl">
                    <a:srgbClr val="000000">
                      <a:alpha val="43137"/>
                    </a:srgbClr>
                  </a:outerShdw>
                </a:effectLst>
              </a:rPr>
              <a:t>Ekrandaki tüm bilgiler doldurulur</a:t>
            </a:r>
            <a:endParaRPr lang="tr-TR" sz="2400" b="1" dirty="0">
              <a:effectLst>
                <a:outerShdw blurRad="38100" dist="38100" dir="2700000" algn="tl">
                  <a:srgbClr val="000000">
                    <a:alpha val="43137"/>
                  </a:srgbClr>
                </a:outerShdw>
              </a:effectLst>
            </a:endParaRPr>
          </a:p>
        </p:txBody>
      </p:sp>
      <p:cxnSp>
        <p:nvCxnSpPr>
          <p:cNvPr id="6" name="Düz Ok Bağlayıcısı 5"/>
          <p:cNvCxnSpPr/>
          <p:nvPr/>
        </p:nvCxnSpPr>
        <p:spPr>
          <a:xfrm flipH="1" flipV="1">
            <a:off x="2483768" y="980729"/>
            <a:ext cx="1592560" cy="1895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flipH="1" flipV="1">
            <a:off x="2483768" y="1988840"/>
            <a:ext cx="1592560" cy="887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H="1">
            <a:off x="2483768" y="2876550"/>
            <a:ext cx="1592560" cy="336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flipH="1">
            <a:off x="2339752" y="2876550"/>
            <a:ext cx="1736576" cy="1344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flipH="1">
            <a:off x="2339752" y="2876550"/>
            <a:ext cx="1736576" cy="1920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Dirsek Bağlayıcısı 20"/>
          <p:cNvCxnSpPr/>
          <p:nvPr/>
        </p:nvCxnSpPr>
        <p:spPr>
          <a:xfrm rot="10800000" flipV="1">
            <a:off x="1979712" y="3212976"/>
            <a:ext cx="5400600" cy="2088232"/>
          </a:xfrm>
          <a:prstGeom prst="bentConnector3">
            <a:avLst>
              <a:gd name="adj1" fmla="val -248"/>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210951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VI\Desktop\3333.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1" cy="446706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1388919" y="3501008"/>
            <a:ext cx="741682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effectLst>
                  <a:outerShdw blurRad="38100" dist="38100" dir="2700000" algn="tl">
                    <a:srgbClr val="000000">
                      <a:alpha val="43137"/>
                    </a:srgbClr>
                  </a:outerShdw>
                </a:effectLst>
              </a:rPr>
              <a:t>Başarılı şekilde kayıt olduk.  Şimdi Devam </a:t>
            </a:r>
            <a:r>
              <a:rPr lang="tr-TR" sz="2400" b="1" dirty="0" err="1" smtClean="0">
                <a:effectLst>
                  <a:outerShdw blurRad="38100" dist="38100" dir="2700000" algn="tl">
                    <a:srgbClr val="000000">
                      <a:alpha val="43137"/>
                    </a:srgbClr>
                  </a:outerShdw>
                </a:effectLst>
              </a:rPr>
              <a:t>et’e</a:t>
            </a:r>
            <a:r>
              <a:rPr lang="tr-TR" sz="2400" b="1" dirty="0" smtClean="0">
                <a:effectLst>
                  <a:outerShdw blurRad="38100" dist="38100" dir="2700000" algn="tl">
                    <a:srgbClr val="000000">
                      <a:alpha val="43137"/>
                    </a:srgbClr>
                  </a:outerShdw>
                </a:effectLst>
              </a:rPr>
              <a:t> tıklayarak Staj yapacağımı yeri seçeceğiz.</a:t>
            </a:r>
            <a:endParaRPr lang="tr-TR" sz="2400" b="1" dirty="0">
              <a:effectLst>
                <a:outerShdw blurRad="38100" dist="38100" dir="2700000" algn="tl">
                  <a:srgbClr val="000000">
                    <a:alpha val="43137"/>
                  </a:srgbClr>
                </a:outerShdw>
              </a:effectLst>
            </a:endParaRPr>
          </a:p>
        </p:txBody>
      </p:sp>
      <p:cxnSp>
        <p:nvCxnSpPr>
          <p:cNvPr id="6" name="Düz Ok Bağlayıcısı 5"/>
          <p:cNvCxnSpPr/>
          <p:nvPr/>
        </p:nvCxnSpPr>
        <p:spPr>
          <a:xfrm flipV="1">
            <a:off x="6588224" y="2348880"/>
            <a:ext cx="1728192" cy="1008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997042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6" name="Metin kutusu 5"/>
          <p:cNvSpPr txBox="1"/>
          <p:nvPr/>
        </p:nvSpPr>
        <p:spPr>
          <a:xfrm>
            <a:off x="251520" y="4372228"/>
            <a:ext cx="8496944"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effectLst>
                  <a:outerShdw blurRad="38100" dist="38100" dir="2700000" algn="tl">
                    <a:srgbClr val="000000">
                      <a:alpha val="43137"/>
                    </a:srgbClr>
                  </a:outerShdw>
                </a:effectLst>
              </a:rPr>
              <a:t> Adapazarı Orman Bölge Müdürlüğü’ne bağlı bir işletmede staj yapmak için  Adapazarı </a:t>
            </a:r>
            <a:r>
              <a:rPr lang="tr-TR" sz="2400" dirty="0" err="1" smtClean="0">
                <a:effectLst>
                  <a:outerShdw blurRad="38100" dist="38100" dir="2700000" algn="tl">
                    <a:srgbClr val="000000">
                      <a:alpha val="43137"/>
                    </a:srgbClr>
                  </a:outerShdw>
                </a:effectLst>
              </a:rPr>
              <a:t>OBM’yi</a:t>
            </a:r>
            <a:r>
              <a:rPr lang="tr-TR" sz="2400" dirty="0" smtClean="0">
                <a:effectLst>
                  <a:outerShdw blurRad="38100" dist="38100" dir="2700000" algn="tl">
                    <a:srgbClr val="000000">
                      <a:alpha val="43137"/>
                    </a:srgbClr>
                  </a:outerShdw>
                </a:effectLst>
              </a:rPr>
              <a:t> seçmeliyiz.  Çünkü Adapazarı OBM bizi ilgili İşletme Şefliğine veya diğer birimlere yönlendirecektir. </a:t>
            </a:r>
          </a:p>
          <a:p>
            <a:r>
              <a:rPr lang="tr-TR" sz="2400" dirty="0" smtClean="0">
                <a:effectLst>
                  <a:outerShdw blurRad="38100" dist="38100" dir="2700000" algn="tl">
                    <a:srgbClr val="000000">
                      <a:alpha val="43137"/>
                    </a:srgbClr>
                  </a:outerShdw>
                </a:effectLst>
              </a:rPr>
              <a:t>  Bu nedenle staj yapmak istediğimiz yer hangi </a:t>
            </a:r>
            <a:r>
              <a:rPr lang="tr-TR" sz="2400" dirty="0" err="1" smtClean="0">
                <a:effectLst>
                  <a:outerShdw blurRad="38100" dist="38100" dir="2700000" algn="tl">
                    <a:srgbClr val="000000">
                      <a:alpha val="43137"/>
                    </a:srgbClr>
                  </a:outerShdw>
                </a:effectLst>
              </a:rPr>
              <a:t>OBM’ne</a:t>
            </a:r>
            <a:r>
              <a:rPr lang="tr-TR" sz="2400" dirty="0" smtClean="0">
                <a:effectLst>
                  <a:outerShdw blurRad="38100" dist="38100" dir="2700000" algn="tl">
                    <a:srgbClr val="000000">
                      <a:alpha val="43137"/>
                    </a:srgbClr>
                  </a:outerShdw>
                </a:effectLst>
              </a:rPr>
              <a:t> bağlı ise onu öğrenmeliyiz.</a:t>
            </a:r>
          </a:p>
        </p:txBody>
      </p:sp>
      <p:pic>
        <p:nvPicPr>
          <p:cNvPr id="5124" name="Picture 4" descr="C:\Users\DEVI\Desktop\1ız.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62" y="10842"/>
            <a:ext cx="9022009" cy="399422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Düz Ok Bağlayıcısı 4"/>
          <p:cNvCxnSpPr/>
          <p:nvPr/>
        </p:nvCxnSpPr>
        <p:spPr>
          <a:xfrm flipH="1" flipV="1">
            <a:off x="4968044" y="3429000"/>
            <a:ext cx="252028" cy="9432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70707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DEVI\Desktop\333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842"/>
            <a:ext cx="9177452" cy="35118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kutusu 5"/>
          <p:cNvSpPr txBox="1"/>
          <p:nvPr/>
        </p:nvSpPr>
        <p:spPr>
          <a:xfrm>
            <a:off x="249826" y="5013176"/>
            <a:ext cx="84969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effectLst>
                  <a:outerShdw blurRad="38100" dist="38100" dir="2700000" algn="tl">
                    <a:srgbClr val="000000">
                      <a:alpha val="43137"/>
                    </a:srgbClr>
                  </a:outerShdw>
                </a:effectLst>
              </a:rPr>
              <a:t> Adapazarı Orman Bölge Müdürlüğü ile ilgili bilgiler karşımıza çıkıyor. Devam </a:t>
            </a:r>
            <a:r>
              <a:rPr lang="tr-TR" sz="2400" dirty="0" err="1" smtClean="0">
                <a:effectLst>
                  <a:outerShdw blurRad="38100" dist="38100" dir="2700000" algn="tl">
                    <a:srgbClr val="000000">
                      <a:alpha val="43137"/>
                    </a:srgbClr>
                  </a:outerShdw>
                </a:effectLst>
              </a:rPr>
              <a:t>Et’e</a:t>
            </a:r>
            <a:r>
              <a:rPr lang="tr-TR" sz="2400" dirty="0" smtClean="0">
                <a:effectLst>
                  <a:outerShdw blurRad="38100" dist="38100" dir="2700000" algn="tl">
                    <a:srgbClr val="000000">
                      <a:alpha val="43137"/>
                    </a:srgbClr>
                  </a:outerShdw>
                </a:effectLst>
              </a:rPr>
              <a:t> tıklıyoruz.</a:t>
            </a:r>
          </a:p>
        </p:txBody>
      </p:sp>
      <p:cxnSp>
        <p:nvCxnSpPr>
          <p:cNvPr id="5" name="Düz Ok Bağlayıcısı 4"/>
          <p:cNvCxnSpPr/>
          <p:nvPr/>
        </p:nvCxnSpPr>
        <p:spPr>
          <a:xfrm flipV="1">
            <a:off x="5004048" y="3501008"/>
            <a:ext cx="2808312" cy="15121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859464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VI\Desktop\11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1719"/>
            <a:ext cx="9144000" cy="364129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p:cNvSpPr txBox="1"/>
          <p:nvPr/>
        </p:nvSpPr>
        <p:spPr>
          <a:xfrm>
            <a:off x="268022" y="4653136"/>
            <a:ext cx="849694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effectLst>
                  <a:outerShdw blurRad="38100" dist="38100" dir="2700000" algn="tl">
                    <a:srgbClr val="000000">
                      <a:alpha val="43137"/>
                    </a:srgbClr>
                  </a:outerShdw>
                </a:effectLst>
              </a:rPr>
              <a:t>Sistem bize başvuruda bulunmak istediğimiz </a:t>
            </a:r>
            <a:r>
              <a:rPr lang="tr-TR" sz="2400" dirty="0" err="1" smtClean="0">
                <a:effectLst>
                  <a:outerShdw blurRad="38100" dist="38100" dir="2700000" algn="tl">
                    <a:srgbClr val="000000">
                      <a:alpha val="43137"/>
                    </a:srgbClr>
                  </a:outerShdw>
                </a:effectLst>
              </a:rPr>
              <a:t>OBM’yi</a:t>
            </a:r>
            <a:r>
              <a:rPr lang="tr-TR" sz="2400" dirty="0" smtClean="0">
                <a:effectLst>
                  <a:outerShdw blurRad="38100" dist="38100" dir="2700000" algn="tl">
                    <a:srgbClr val="000000">
                      <a:alpha val="43137"/>
                    </a:srgbClr>
                  </a:outerShdw>
                </a:effectLst>
              </a:rPr>
              <a:t> özetliyor. Yalnızca bir başvuru yapabiliriz. O nedenle bu ekranda 1 başvuru olması gerekmektedir. Ya da yanlışlık seçtiysek bu ekrandan silebiliriz. Devam </a:t>
            </a:r>
            <a:r>
              <a:rPr lang="tr-TR" sz="2400" dirty="0" err="1" smtClean="0">
                <a:effectLst>
                  <a:outerShdw blurRad="38100" dist="38100" dir="2700000" algn="tl">
                    <a:srgbClr val="000000">
                      <a:alpha val="43137"/>
                    </a:srgbClr>
                  </a:outerShdw>
                </a:effectLst>
              </a:rPr>
              <a:t>Et’e</a:t>
            </a:r>
            <a:r>
              <a:rPr lang="tr-TR" sz="2400" dirty="0" smtClean="0">
                <a:effectLst>
                  <a:outerShdw blurRad="38100" dist="38100" dir="2700000" algn="tl">
                    <a:srgbClr val="000000">
                      <a:alpha val="43137"/>
                    </a:srgbClr>
                  </a:outerShdw>
                </a:effectLst>
              </a:rPr>
              <a:t> tıklıyoruz.</a:t>
            </a:r>
          </a:p>
        </p:txBody>
      </p:sp>
      <p:cxnSp>
        <p:nvCxnSpPr>
          <p:cNvPr id="6" name="Düz Ok Bağlayıcısı 5"/>
          <p:cNvCxnSpPr/>
          <p:nvPr/>
        </p:nvCxnSpPr>
        <p:spPr>
          <a:xfrm flipH="1" flipV="1">
            <a:off x="1907704" y="1124744"/>
            <a:ext cx="2448272" cy="35283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Düz Ok Bağlayıcısı 8"/>
          <p:cNvCxnSpPr/>
          <p:nvPr/>
        </p:nvCxnSpPr>
        <p:spPr>
          <a:xfrm flipH="1" flipV="1">
            <a:off x="1187624" y="1700808"/>
            <a:ext cx="3320752" cy="31047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Düz Ok Bağlayıcısı 10"/>
          <p:cNvCxnSpPr/>
          <p:nvPr/>
        </p:nvCxnSpPr>
        <p:spPr>
          <a:xfrm flipH="1" flipV="1">
            <a:off x="3923928" y="1700808"/>
            <a:ext cx="584448" cy="31047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Düz Ok Bağlayıcısı 12"/>
          <p:cNvCxnSpPr/>
          <p:nvPr/>
        </p:nvCxnSpPr>
        <p:spPr>
          <a:xfrm flipV="1">
            <a:off x="4508376" y="1700808"/>
            <a:ext cx="3592016" cy="31047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128474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352</Words>
  <Application>Microsoft Office PowerPoint</Application>
  <PresentationFormat>Ekran Gösterisi (4:3)</PresentationFormat>
  <Paragraphs>35</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Ofis Teması</vt:lpstr>
      <vt:lpstr>STAJ KOMİSYONU TOPLANTISI </vt:lpstr>
      <vt:lpstr>www.ktuormanmuhstaj.com</vt:lpstr>
      <vt:lpstr>OMSIS’den Faydalanma</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www.ktuormanmuhstaj.com</dc:title>
  <dc:creator>DEVI</dc:creator>
  <cp:lastModifiedBy>Fahrettin</cp:lastModifiedBy>
  <cp:revision>18</cp:revision>
  <dcterms:created xsi:type="dcterms:W3CDTF">2013-05-02T18:29:39Z</dcterms:created>
  <dcterms:modified xsi:type="dcterms:W3CDTF">2014-03-27T13:56:07Z</dcterms:modified>
</cp:coreProperties>
</file>