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317" r:id="rId4"/>
    <p:sldId id="492" r:id="rId5"/>
    <p:sldId id="257" r:id="rId6"/>
    <p:sldId id="258" r:id="rId7"/>
    <p:sldId id="285" r:id="rId8"/>
    <p:sldId id="336" r:id="rId9"/>
    <p:sldId id="337" r:id="rId10"/>
    <p:sldId id="339" r:id="rId11"/>
    <p:sldId id="432" r:id="rId13"/>
    <p:sldId id="269" r:id="rId14"/>
    <p:sldId id="427" r:id="rId15"/>
    <p:sldId id="286" r:id="rId16"/>
    <p:sldId id="270" r:id="rId17"/>
    <p:sldId id="262" r:id="rId18"/>
    <p:sldId id="263" r:id="rId19"/>
    <p:sldId id="287" r:id="rId20"/>
    <p:sldId id="288" r:id="rId21"/>
    <p:sldId id="289" r:id="rId22"/>
    <p:sldId id="265" r:id="rId23"/>
    <p:sldId id="428" r:id="rId24"/>
    <p:sldId id="429" r:id="rId25"/>
    <p:sldId id="430" r:id="rId26"/>
    <p:sldId id="431" r:id="rId27"/>
    <p:sldId id="271" r:id="rId28"/>
    <p:sldId id="274" r:id="rId29"/>
    <p:sldId id="290" r:id="rId30"/>
    <p:sldId id="433" r:id="rId31"/>
    <p:sldId id="275" r:id="rId32"/>
    <p:sldId id="291" r:id="rId33"/>
    <p:sldId id="292" r:id="rId34"/>
    <p:sldId id="435" r:id="rId35"/>
    <p:sldId id="436" r:id="rId36"/>
    <p:sldId id="277" r:id="rId37"/>
    <p:sldId id="278" r:id="rId38"/>
    <p:sldId id="437" r:id="rId39"/>
    <p:sldId id="306" r:id="rId40"/>
    <p:sldId id="438" r:id="rId41"/>
    <p:sldId id="439" r:id="rId42"/>
    <p:sldId id="441" r:id="rId43"/>
    <p:sldId id="442" r:id="rId44"/>
    <p:sldId id="443" r:id="rId45"/>
    <p:sldId id="444" r:id="rId46"/>
    <p:sldId id="282" r:id="rId47"/>
    <p:sldId id="295" r:id="rId48"/>
    <p:sldId id="446" r:id="rId49"/>
    <p:sldId id="445" r:id="rId50"/>
    <p:sldId id="283" r:id="rId51"/>
    <p:sldId id="284" r:id="rId52"/>
    <p:sldId id="447" r:id="rId53"/>
    <p:sldId id="448" r:id="rId54"/>
    <p:sldId id="449" r:id="rId55"/>
    <p:sldId id="450" r:id="rId56"/>
    <p:sldId id="451" r:id="rId57"/>
    <p:sldId id="452" r:id="rId58"/>
    <p:sldId id="453" r:id="rId59"/>
    <p:sldId id="454" r:id="rId60"/>
    <p:sldId id="323" r:id="rId61"/>
    <p:sldId id="455" r:id="rId62"/>
    <p:sldId id="325" r:id="rId63"/>
    <p:sldId id="456" r:id="rId64"/>
    <p:sldId id="326" r:id="rId65"/>
    <p:sldId id="327" r:id="rId66"/>
    <p:sldId id="328" r:id="rId67"/>
    <p:sldId id="329" r:id="rId68"/>
    <p:sldId id="330" r:id="rId69"/>
    <p:sldId id="457" r:id="rId70"/>
    <p:sldId id="332" r:id="rId71"/>
    <p:sldId id="333" r:id="rId7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94660"/>
  </p:normalViewPr>
  <p:slideViewPr>
    <p:cSldViewPr snapToGrid="0">
      <p:cViewPr varScale="1">
        <p:scale>
          <a:sx n="74" d="100"/>
          <a:sy n="74" d="100"/>
        </p:scale>
        <p:origin x="70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8861A-F37F-4A85-987D-03C683CF8488}" type="datetimeFigureOut">
              <a:rPr lang="tr-TR" smtClean="0"/>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endParaRPr lang="tr-TR"/>
          </a:p>
          <a:p>
            <a:pPr lvl="1"/>
            <a:r>
              <a:rPr lang="tr-TR"/>
              <a:t>İkinci düzey</a:t>
            </a:r>
            <a:endParaRPr lang="tr-TR"/>
          </a:p>
          <a:p>
            <a:pPr lvl="2"/>
            <a:r>
              <a:rPr lang="tr-TR"/>
              <a:t>Üçüncü düzey</a:t>
            </a:r>
            <a:endParaRPr lang="tr-TR"/>
          </a:p>
          <a:p>
            <a:pPr lvl="3"/>
            <a:r>
              <a:rPr lang="tr-TR"/>
              <a:t>Dördüncü düzey</a:t>
            </a:r>
            <a:endParaRPr lang="tr-TR"/>
          </a:p>
          <a:p>
            <a:pPr lvl="4"/>
            <a:r>
              <a:rPr lang="tr-TR"/>
              <a:t>Beşinci düzey</a:t>
            </a:r>
            <a:endParaRPr lang="tr-T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74F4A-C8E3-4A54-BFA5-557E4E9BF4EE}" type="slidenum">
              <a:rPr lang="tr-TR" smtClean="0"/>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5"/>
          </p:nvPr>
        </p:nvSpPr>
        <p:spPr/>
        <p:txBody>
          <a:bodyPr/>
          <a:lstStyle/>
          <a:p>
            <a:fld id="{82E74F4A-C8E3-4A54-BFA5-557E4E9BF4EE}" type="slidenum">
              <a:rPr lang="tr-TR" smtClean="0"/>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tr-TR" dirty="0"/>
          </a:p>
        </p:txBody>
      </p:sp>
      <p:sp>
        <p:nvSpPr>
          <p:cNvPr id="4" name="Slayt Numarası Yer Tutucusu 3"/>
          <p:cNvSpPr>
            <a:spLocks noGrp="1"/>
          </p:cNvSpPr>
          <p:nvPr>
            <p:ph type="sldNum" sz="quarter" idx="5"/>
          </p:nvPr>
        </p:nvSpPr>
        <p:spPr/>
        <p:txBody>
          <a:bodyPr/>
          <a:lstStyle/>
          <a:p>
            <a:fld id="{82E74F4A-C8E3-4A54-BFA5-557E4E9BF4EE}" type="slidenum">
              <a:rPr lang="tr-TR" smtClean="0"/>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E74F4A-C8E3-4A54-BFA5-557E4E9BF4EE}" type="slidenum">
              <a:rPr lang="tr-TR" smtClean="0"/>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2E74F4A-C8E3-4A54-BFA5-557E4E9BF4EE}" type="slidenum">
              <a:rPr lang="tr-TR" smtClean="0"/>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BE906B-9E70-44B1-9392-DB8B1B24CBE2}" type="datetime1">
              <a:rPr lang="tr-TR" smtClean="0"/>
            </a:fld>
            <a:endParaRPr lang="tr-T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r>
              <a:rPr lang="tr-TR"/>
              <a:t>17.05.2023</a:t>
            </a:r>
            <a:endParaRPr lang="tr-T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23A9A435-2C32-433A-BD8D-C975FEDAA330}" type="slidenum">
              <a:rPr lang="tr-TR" smtClean="0"/>
            </a:fld>
            <a:endParaRPr lang="tr-TR"/>
          </a:p>
        </p:txBody>
      </p:sp>
    </p:spTree>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821F94F-A50A-4BCF-B226-E3B5A7C3BA15}" type="datetime1">
              <a:rPr lang="tr-TR" smtClean="0"/>
            </a:fld>
            <a:endParaRPr lang="tr-TR"/>
          </a:p>
        </p:txBody>
      </p:sp>
      <p:sp>
        <p:nvSpPr>
          <p:cNvPr id="5" name="Footer Placeholder 4"/>
          <p:cNvSpPr>
            <a:spLocks noGrp="1"/>
          </p:cNvSpPr>
          <p:nvPr>
            <p:ph type="ftr" sz="quarter" idx="11"/>
          </p:nvPr>
        </p:nvSpPr>
        <p:spPr/>
        <p:txBody>
          <a:bodyPr/>
          <a:p>
            <a:r>
              <a:rPr lang="tr-TR"/>
              <a:t>17.05.2023</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FAC2AEC9-B52F-4FC6-A7AE-893A311BC898}" type="datetime1">
              <a:rPr lang="tr-TR" smtClean="0"/>
            </a:fld>
            <a:endParaRPr lang="tr-TR"/>
          </a:p>
        </p:txBody>
      </p:sp>
      <p:sp>
        <p:nvSpPr>
          <p:cNvPr id="5" name="Footer Placeholder 4"/>
          <p:cNvSpPr>
            <a:spLocks noGrp="1"/>
          </p:cNvSpPr>
          <p:nvPr>
            <p:ph type="ftr" sz="quarter" idx="11"/>
          </p:nvPr>
        </p:nvSpPr>
        <p:spPr/>
        <p:txBody>
          <a:bodyPr/>
          <a:p>
            <a:r>
              <a:rPr lang="tr-TR"/>
              <a:t>17.05.2023</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5F21AA2C-1FB0-4B80-AC25-854F8F207DFA}" type="datetime1">
              <a:rPr lang="tr-TR" smtClean="0"/>
            </a:fld>
            <a:endParaRPr lang="tr-TR"/>
          </a:p>
        </p:txBody>
      </p:sp>
      <p:sp>
        <p:nvSpPr>
          <p:cNvPr id="5" name="Footer Placeholder 4"/>
          <p:cNvSpPr>
            <a:spLocks noGrp="1"/>
          </p:cNvSpPr>
          <p:nvPr>
            <p:ph type="ftr" sz="quarter" idx="11"/>
          </p:nvPr>
        </p:nvSpPr>
        <p:spPr/>
        <p:txBody>
          <a:bodyPr/>
          <a:p>
            <a:r>
              <a:rPr lang="tr-TR"/>
              <a:t>17.05.2023</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399C0165-7814-4BDF-A239-4B85FECAD34B}" type="datetime1">
              <a:rPr lang="tr-TR" smtClean="0"/>
            </a:fld>
            <a:endParaRPr lang="tr-TR"/>
          </a:p>
        </p:txBody>
      </p:sp>
      <p:sp>
        <p:nvSpPr>
          <p:cNvPr id="5" name="Footer Placeholder 4"/>
          <p:cNvSpPr>
            <a:spLocks noGrp="1"/>
          </p:cNvSpPr>
          <p:nvPr>
            <p:ph type="ftr" sz="quarter" idx="11"/>
          </p:nvPr>
        </p:nvSpPr>
        <p:spPr/>
        <p:txBody>
          <a:bodyPr/>
          <a:p>
            <a:r>
              <a:rPr lang="tr-TR"/>
              <a:t>17.05.2023</a:t>
            </a:r>
            <a:endParaRPr lang="tr-TR"/>
          </a:p>
        </p:txBody>
      </p:sp>
      <p:sp>
        <p:nvSpPr>
          <p:cNvPr id="6" name="Slide Number Placeholder 5"/>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BC5CC0D-EBBD-4B62-82CA-DAE69F6E6533}" type="datetime1">
              <a:rPr lang="tr-TR" smtClean="0"/>
            </a:fld>
            <a:endParaRPr lang="tr-TR"/>
          </a:p>
        </p:txBody>
      </p:sp>
      <p:sp>
        <p:nvSpPr>
          <p:cNvPr id="6" name="Footer Placeholder 5"/>
          <p:cNvSpPr>
            <a:spLocks noGrp="1"/>
          </p:cNvSpPr>
          <p:nvPr>
            <p:ph type="ftr" sz="quarter" idx="11"/>
          </p:nvPr>
        </p:nvSpPr>
        <p:spPr/>
        <p:txBody>
          <a:bodyPr/>
          <a:p>
            <a:r>
              <a:rPr lang="tr-TR"/>
              <a:t>17.05.2023</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980B1235-F01A-426A-A982-FFB24C190BEA}" type="datetime1">
              <a:rPr lang="tr-TR" smtClean="0"/>
            </a:fld>
            <a:endParaRPr lang="tr-TR"/>
          </a:p>
        </p:txBody>
      </p:sp>
      <p:sp>
        <p:nvSpPr>
          <p:cNvPr id="8" name="Footer Placeholder 7"/>
          <p:cNvSpPr>
            <a:spLocks noGrp="1"/>
          </p:cNvSpPr>
          <p:nvPr>
            <p:ph type="ftr" sz="quarter" idx="11"/>
          </p:nvPr>
        </p:nvSpPr>
        <p:spPr/>
        <p:txBody>
          <a:bodyPr/>
          <a:p>
            <a:r>
              <a:rPr lang="tr-TR"/>
              <a:t>17.05.2023</a:t>
            </a:r>
            <a:endParaRPr lang="tr-TR"/>
          </a:p>
        </p:txBody>
      </p:sp>
      <p:sp>
        <p:nvSpPr>
          <p:cNvPr id="9" name="Slide Number Placeholder 8"/>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41F93F43-F77A-4A1C-8A62-4AED9EFB45FD}" type="datetime1">
              <a:rPr lang="tr-TR" smtClean="0"/>
            </a:fld>
            <a:endParaRPr lang="tr-TR"/>
          </a:p>
        </p:txBody>
      </p:sp>
      <p:sp>
        <p:nvSpPr>
          <p:cNvPr id="4" name="Footer Placeholder 3"/>
          <p:cNvSpPr>
            <a:spLocks noGrp="1"/>
          </p:cNvSpPr>
          <p:nvPr>
            <p:ph type="ftr" sz="quarter" idx="11"/>
          </p:nvPr>
        </p:nvSpPr>
        <p:spPr/>
        <p:txBody>
          <a:bodyPr/>
          <a:p>
            <a:r>
              <a:rPr lang="tr-TR"/>
              <a:t>17.05.2023</a:t>
            </a:r>
            <a:endParaRPr lang="tr-TR"/>
          </a:p>
        </p:txBody>
      </p:sp>
      <p:sp>
        <p:nvSpPr>
          <p:cNvPr id="5" name="Slide Number Placeholder 4"/>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3303C841-3CA0-4101-8DF3-BF2934CE8EF1}" type="datetime1">
              <a:rPr lang="tr-TR" smtClean="0"/>
            </a:fld>
            <a:endParaRPr lang="tr-TR"/>
          </a:p>
        </p:txBody>
      </p:sp>
      <p:sp>
        <p:nvSpPr>
          <p:cNvPr id="3" name="Footer Placeholder 2"/>
          <p:cNvSpPr>
            <a:spLocks noGrp="1"/>
          </p:cNvSpPr>
          <p:nvPr>
            <p:ph type="ftr" sz="quarter" idx="11"/>
          </p:nvPr>
        </p:nvSpPr>
        <p:spPr/>
        <p:txBody>
          <a:bodyPr/>
          <a:p>
            <a:r>
              <a:rPr lang="tr-TR"/>
              <a:t>17.05.2023</a:t>
            </a:r>
            <a:endParaRPr lang="tr-TR"/>
          </a:p>
        </p:txBody>
      </p:sp>
      <p:sp>
        <p:nvSpPr>
          <p:cNvPr id="4" name="Slide Number Placeholder 3"/>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9F60F5B9-0D90-4C21-8C93-EAB82F54EE4B}" type="datetime1">
              <a:rPr lang="tr-TR" smtClean="0"/>
            </a:fld>
            <a:endParaRPr lang="tr-TR"/>
          </a:p>
        </p:txBody>
      </p:sp>
      <p:sp>
        <p:nvSpPr>
          <p:cNvPr id="6" name="Footer Placeholder 5"/>
          <p:cNvSpPr>
            <a:spLocks noGrp="1"/>
          </p:cNvSpPr>
          <p:nvPr>
            <p:ph type="ftr" sz="quarter" idx="11"/>
          </p:nvPr>
        </p:nvSpPr>
        <p:spPr/>
        <p:txBody>
          <a:bodyPr/>
          <a:p>
            <a:r>
              <a:rPr lang="tr-TR"/>
              <a:t>17.05.2023</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299EB5F9-A7DD-4490-B806-C5A38F4D031C}" type="datetime1">
              <a:rPr lang="tr-TR" smtClean="0"/>
            </a:fld>
            <a:endParaRPr lang="tr-TR"/>
          </a:p>
        </p:txBody>
      </p:sp>
      <p:sp>
        <p:nvSpPr>
          <p:cNvPr id="6" name="Footer Placeholder 5"/>
          <p:cNvSpPr>
            <a:spLocks noGrp="1"/>
          </p:cNvSpPr>
          <p:nvPr>
            <p:ph type="ftr" sz="quarter" idx="11"/>
          </p:nvPr>
        </p:nvSpPr>
        <p:spPr/>
        <p:txBody>
          <a:bodyPr/>
          <a:p>
            <a:r>
              <a:rPr lang="tr-TR"/>
              <a:t>17.05.2023</a:t>
            </a:r>
            <a:endParaRPr lang="tr-TR"/>
          </a:p>
        </p:txBody>
      </p:sp>
      <p:sp>
        <p:nvSpPr>
          <p:cNvPr id="7" name="Slide Number Placeholder 6"/>
          <p:cNvSpPr>
            <a:spLocks noGrp="1"/>
          </p:cNvSpPr>
          <p:nvPr>
            <p:ph type="sldNum" sz="quarter" idx="12"/>
          </p:nvPr>
        </p:nvSpPr>
        <p:spPr/>
        <p:txBody>
          <a:bodyPr/>
          <a:p>
            <a:fld id="{23A9A435-2C32-433A-BD8D-C975FEDAA330}" type="slidenum">
              <a:rPr lang="tr-TR" smtClean="0"/>
            </a:fld>
            <a:endParaRPr lang="tr-T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21F13768-4BEF-499E-A58D-2EE1482CC70C}" type="datetime1">
              <a:rPr lang="tr-TR" smtClean="0"/>
            </a:fld>
            <a:endParaRPr lang="tr-T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r>
              <a:rPr lang="tr-TR"/>
              <a:t>17.05.2023</a:t>
            </a:r>
            <a:endParaRPr lang="tr-T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23A9A435-2C32-433A-BD8D-C975FEDAA330}" type="slidenum">
              <a:rPr lang="tr-TR" smtClean="0"/>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069724" y="4518923"/>
            <a:ext cx="3906795" cy="1141851"/>
          </a:xfrm>
          <a:noFill/>
        </p:spPr>
        <p:txBody>
          <a:bodyPr>
            <a:normAutofit fontScale="85000" lnSpcReduction="10000"/>
          </a:bodyPr>
          <a:lstStyle/>
          <a:p>
            <a:r>
              <a:rPr lang="tr-TR" sz="2000" b="1" dirty="0">
                <a:solidFill>
                  <a:srgbClr val="080808"/>
                </a:solidFill>
                <a:latin typeface="+mj-lt"/>
              </a:rPr>
              <a:t>ARAŞ. GÖR. DR. BERK AKGÖL</a:t>
            </a:r>
            <a:endParaRPr lang="tr-TR" sz="2000" b="1" dirty="0">
              <a:solidFill>
                <a:srgbClr val="080808"/>
              </a:solidFill>
              <a:latin typeface="+mj-lt"/>
            </a:endParaRPr>
          </a:p>
          <a:p>
            <a:r>
              <a:rPr lang="tr-TR" sz="2000" b="1" dirty="0">
                <a:solidFill>
                  <a:srgbClr val="080808"/>
                </a:solidFill>
                <a:latin typeface="+mj-lt"/>
              </a:rPr>
              <a:t>KTÜ TIP FAKÜLTESİ AİLE HEKİMLİĞİ ANABİLİM DALI</a:t>
            </a:r>
            <a:endParaRPr lang="tr-TR" sz="2000" b="1" dirty="0">
              <a:solidFill>
                <a:srgbClr val="080808"/>
              </a:solidFill>
              <a:latin typeface="+mj-lt"/>
            </a:endParaRPr>
          </a:p>
          <a:p>
            <a:r>
              <a:rPr lang="tr-TR" sz="2000" b="1" dirty="0">
                <a:solidFill>
                  <a:srgbClr val="080808"/>
                </a:solidFill>
                <a:latin typeface="+mj-lt"/>
              </a:rPr>
              <a:t>17.05.2023</a:t>
            </a:r>
            <a:endParaRPr lang="tr-TR" sz="2000" b="1" dirty="0">
              <a:solidFill>
                <a:srgbClr val="080808"/>
              </a:solidFill>
              <a:latin typeface="+mj-lt"/>
            </a:endParaRPr>
          </a:p>
        </p:txBody>
      </p:sp>
      <p:sp>
        <p:nvSpPr>
          <p:cNvPr id="2" name="Başlık 1"/>
          <p:cNvSpPr>
            <a:spLocks noGrp="1"/>
          </p:cNvSpPr>
          <p:nvPr>
            <p:ph type="ctrTitle"/>
          </p:nvPr>
        </p:nvSpPr>
        <p:spPr>
          <a:xfrm>
            <a:off x="2799484" y="1211150"/>
            <a:ext cx="6431030" cy="3113000"/>
          </a:xfrm>
          <a:noFill/>
        </p:spPr>
        <p:txBody>
          <a:bodyPr anchor="ctr">
            <a:noAutofit/>
          </a:bodyPr>
          <a:lstStyle/>
          <a:p>
            <a:r>
              <a:rPr lang="tr-TR" b="1" dirty="0">
                <a:solidFill>
                  <a:srgbClr val="080808"/>
                </a:solidFill>
                <a:latin typeface="+mn-lt"/>
              </a:rPr>
              <a:t>TİROİD HASTALIKLARINA YAKLAŞIM</a:t>
            </a:r>
            <a:endParaRPr lang="tr-TR" b="1" dirty="0">
              <a:solidFill>
                <a:srgbClr val="080808"/>
              </a:solidFill>
              <a:latin typeface="+mn-lt"/>
            </a:endParaRPr>
          </a:p>
        </p:txBody>
      </p:sp>
      <p:sp>
        <p:nvSpPr>
          <p:cNvPr id="4" name="Footer Placeholder 3"/>
          <p:cNvSpPr>
            <a:spLocks noGrp="1"/>
          </p:cNvSpPr>
          <p:nvPr>
            <p:ph type="ftr" sz="quarter" idx="3"/>
          </p:nvPr>
        </p:nvSpPr>
        <p:spPr/>
        <p:txBody>
          <a:bodyPr/>
          <a:p>
            <a:r>
              <a:rPr lang="tr-TR"/>
              <a:t>17.05.2023</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Text Placeholder 3"/>
          <p:cNvSpPr>
            <a:spLocks noGrp="1"/>
          </p:cNvSpPr>
          <p:nvPr>
            <p:ph type="body" sz="half" idx="2"/>
          </p:nvPr>
        </p:nvSpPr>
        <p:spPr/>
        <p:txBody>
          <a:bodyPr/>
          <a:p>
            <a:endParaRPr lang="en-US"/>
          </a:p>
        </p:txBody>
      </p:sp>
      <p:sp>
        <p:nvSpPr>
          <p:cNvPr id="5" name="Footer Placeholder 4"/>
          <p:cNvSpPr>
            <a:spLocks noGrp="1"/>
          </p:cNvSpPr>
          <p:nvPr>
            <p:ph type="ftr" sz="quarter" idx="11"/>
          </p:nvPr>
        </p:nvSpPr>
        <p:spPr/>
        <p:txBody>
          <a:bodyPr/>
          <a:p>
            <a:r>
              <a:rPr lang="tr-TR"/>
              <a:t>17.05.2</a:t>
            </a:r>
            <a:fld id="{9A0DB2DC-4C9A-4742-B13C-FB6460FD3503}" type="slidenum">
              <a:rPr lang="tr-TR"/>
            </a:fld>
            <a:r>
              <a:rPr lang="tr-TR"/>
              <a:t>023</a:t>
            </a:r>
            <a:endParaRPr lang="tr-TR"/>
          </a:p>
        </p:txBody>
      </p:sp>
      <p:pic>
        <p:nvPicPr>
          <p:cNvPr id="8" name="Picture Placeholder 7"/>
          <p:cNvPicPr>
            <a:picLocks noChangeAspect="1"/>
          </p:cNvPicPr>
          <p:nvPr>
            <p:ph type="pic" idx="1"/>
          </p:nvPr>
        </p:nvPicPr>
        <p:blipFill>
          <a:blip r:embed="rId1"/>
          <a:stretch>
            <a:fillRect/>
          </a:stretch>
        </p:blipFill>
        <p:spPr>
          <a:xfrm>
            <a:off x="2191385" y="207645"/>
            <a:ext cx="7197725" cy="623951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474345"/>
            <a:ext cx="10972800" cy="582613"/>
          </a:xfrm>
        </p:spPr>
        <p:txBody>
          <a:bodyPr>
            <a:scene3d>
              <a:camera prst="orthographicFront"/>
              <a:lightRig rig="threePt" dir="t"/>
            </a:scene3d>
          </a:bodyPr>
          <a:lstStyle/>
          <a:p>
            <a:pPr algn="ctr"/>
            <a:r>
              <a:rPr lang="tr-TR" sz="4400" b="1"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SUBKLİNİK HİPOTİROİDİ</a:t>
            </a:r>
            <a:br>
              <a:rPr lang="tr-TR" sz="4400"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br>
            <a:endParaRPr lang="tr-TR" sz="4400" dirty="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İçerik Yer Tutucusu 2"/>
          <p:cNvSpPr>
            <a:spLocks noGrp="1"/>
          </p:cNvSpPr>
          <p:nvPr>
            <p:ph sz="half" idx="1"/>
          </p:nvPr>
        </p:nvSpPr>
        <p:spPr>
          <a:xfrm>
            <a:off x="609600" y="474345"/>
            <a:ext cx="5384800" cy="4620895"/>
          </a:xfrm>
        </p:spPr>
        <p:txBody>
          <a:bodyPr/>
          <a:lstStyle/>
          <a:p>
            <a:pPr marL="0" indent="0">
              <a:lnSpc>
                <a:spcPct val="107000"/>
              </a:lnSpc>
              <a:spcAft>
                <a:spcPts val="800"/>
              </a:spcAft>
              <a:buFont typeface="Wingdings" panose="05000000000000000000" pitchFamily="2" charset="2"/>
              <a:buNone/>
            </a:pPr>
            <a:endParaRPr lang="tr-TR"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Serumda serbest tiroid hormon düzeyleri normal iken yüksek TSH düzeylerinin saptandığı biyokimyasal bir tanımlamadır.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Üst sınırı geçmiş TSH (≥4-5 mU/mL) ve normal sT4 değerleri varlığında konur.</a:t>
            </a:r>
            <a:endParaRPr lang="tr-T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1-3 ay içindeki tekrarlanan benzer bir sonuçla teyit edilmesi ve gerekirse ayırıcı tanının da yapılması gerekir.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İçerik Yer Tutucusu 3"/>
          <p:cNvSpPr>
            <a:spLocks noGrp="1"/>
          </p:cNvSpPr>
          <p:nvPr>
            <p:ph sz="half" idx="2"/>
          </p:nvPr>
        </p:nvSpPr>
        <p:spPr>
          <a:xfrm>
            <a:off x="6085840" y="1022350"/>
            <a:ext cx="4380865" cy="3381375"/>
          </a:xfrm>
        </p:spPr>
        <p:txBody>
          <a:bodyPr/>
          <a:lstStyle/>
          <a:p>
            <a:r>
              <a:rPr lang="tr-TR" sz="2400"/>
              <a:t>Aşikâr hipotiroidiye ilerleme kümülatif insidansı %33-55 olup, yıllık progresyon hızı %2-4’tür.</a:t>
            </a:r>
            <a:endParaRPr lang="tr-TR" sz="2400"/>
          </a:p>
          <a:p>
            <a:r>
              <a:rPr lang="tr-TR" sz="2400"/>
              <a:t>TSH ve anti-TPO düzeyleri yükseldikçe hastanın aşikâr hipotiroidiye progresyon hızı da artar.</a:t>
            </a:r>
            <a:endParaRPr lang="tr-TR" sz="2400"/>
          </a:p>
          <a:p>
            <a:r>
              <a:rPr lang="tr-TR" sz="2400"/>
              <a:t>Hastaların hemen hemen yarısında, özellikle anti-TPO negatif olanlarda, 2-5 yıl içerisinde TSH</a:t>
            </a:r>
            <a:endParaRPr lang="tr-TR" sz="2400"/>
          </a:p>
          <a:p>
            <a:r>
              <a:rPr lang="tr-TR" sz="2400"/>
              <a:t>normal sınırlara dönebilir.</a:t>
            </a:r>
            <a:endParaRPr lang="tr-TR" sz="2400"/>
          </a:p>
        </p:txBody>
      </p:sp>
      <p:sp>
        <p:nvSpPr>
          <p:cNvPr id="5" name="Alt Bilgi Yer Tutucusu 4"/>
          <p:cNvSpPr>
            <a:spLocks noGrp="1"/>
          </p:cNvSpPr>
          <p:nvPr>
            <p:ph type="ftr" sz="quarter" idx="11"/>
          </p:nvPr>
        </p:nvSpPr>
        <p:spPr/>
        <p:txBody>
          <a:bodyPr/>
          <a:lstStyle/>
          <a:p>
            <a:r>
              <a:rPr lang="tr-TR"/>
              <a:t>17.05.2023</a:t>
            </a: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Content Placeholder 3"/>
          <p:cNvSpPr>
            <a:spLocks noGrp="1"/>
          </p:cNvSpPr>
          <p:nvPr>
            <p:ph sz="half" idx="2"/>
          </p:nvPr>
        </p:nvSpPr>
        <p:spPr/>
        <p:txBody>
          <a:bodyPr/>
          <a:p>
            <a:endParaRPr lang="en-US"/>
          </a:p>
        </p:txBody>
      </p:sp>
      <p:sp>
        <p:nvSpPr>
          <p:cNvPr id="5" name="Footer Placeholder 4"/>
          <p:cNvSpPr>
            <a:spLocks noGrp="1"/>
          </p:cNvSpPr>
          <p:nvPr>
            <p:ph type="ftr" sz="quarter" idx="11"/>
          </p:nvPr>
        </p:nvSpPr>
        <p:spPr/>
        <p:txBody>
          <a:bodyPr/>
          <a:p>
            <a:r>
              <a:rPr lang="tr-TR"/>
              <a:t>17.05.2023</a:t>
            </a:r>
            <a:endParaRPr lang="tr-TR"/>
          </a:p>
        </p:txBody>
      </p:sp>
      <p:pic>
        <p:nvPicPr>
          <p:cNvPr id="12" name="Resim 11"/>
          <p:cNvPicPr>
            <a:picLocks noChangeAspect="1"/>
          </p:cNvPicPr>
          <p:nvPr>
            <p:ph sz="half" idx="1"/>
          </p:nvPr>
        </p:nvPicPr>
        <p:blipFill rotWithShape="1">
          <a:blip r:embed="rId1"/>
          <a:srcRect l="8087" t="32380" r="22209" b="32238"/>
          <a:stretch>
            <a:fillRect/>
          </a:stretch>
        </p:blipFill>
        <p:spPr bwMode="auto">
          <a:xfrm>
            <a:off x="2861310" y="759460"/>
            <a:ext cx="6673215" cy="533908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4400" b="1" dirty="0">
                <a:solidFill>
                  <a:schemeClr val="tx1"/>
                </a:solidFill>
                <a:effectLst>
                  <a:outerShdw blurRad="38100" dist="19050" dir="2700000" algn="tl" rotWithShape="0">
                    <a:schemeClr val="dk1">
                      <a:alpha val="40000"/>
                    </a:schemeClr>
                  </a:outerShdw>
                </a:effectLst>
              </a:rPr>
              <a:t>Tedavi</a:t>
            </a:r>
            <a:r>
              <a:rPr lang="tr-TR" sz="4400" b="1" dirty="0">
                <a:solidFill>
                  <a:schemeClr val="accent1">
                    <a:lumMod val="75000"/>
                  </a:schemeClr>
                </a:solidFill>
              </a:rPr>
              <a:t> </a:t>
            </a:r>
            <a:endParaRPr lang="tr-TR" dirty="0"/>
          </a:p>
        </p:txBody>
      </p:sp>
      <p:pic>
        <p:nvPicPr>
          <p:cNvPr id="4" name="İçerik Yer Tutucusu 3"/>
          <p:cNvPicPr>
            <a:picLocks noGrp="1"/>
          </p:cNvPicPr>
          <p:nvPr>
            <p:ph idx="1"/>
          </p:nvPr>
        </p:nvPicPr>
        <p:blipFill rotWithShape="1">
          <a:blip r:embed="rId1"/>
          <a:srcRect l="5091" t="33878" r="15124" b="12215"/>
          <a:stretch>
            <a:fillRect/>
          </a:stretch>
        </p:blipFill>
        <p:spPr bwMode="auto">
          <a:xfrm>
            <a:off x="1744836" y="1252855"/>
            <a:ext cx="8050191" cy="4351338"/>
          </a:xfrm>
          <a:prstGeom prst="rect">
            <a:avLst/>
          </a:prstGeom>
          <a:ln>
            <a:noFill/>
          </a:ln>
        </p:spPr>
      </p:pic>
      <p:sp>
        <p:nvSpPr>
          <p:cNvPr id="3" name="Alt Bilgi Yer Tutucusu 2"/>
          <p:cNvSpPr>
            <a:spLocks noGrp="1"/>
          </p:cNvSpPr>
          <p:nvPr>
            <p:ph type="ftr" sz="quarter" idx="11"/>
          </p:nvPr>
        </p:nvSpPr>
        <p:spPr/>
        <p:txBody>
          <a:bodyPr/>
          <a:lstStyle/>
          <a:p>
            <a:r>
              <a:rPr lang="tr-TR"/>
              <a:t>17.05.2023</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sz="half" idx="2"/>
          </p:nvPr>
        </p:nvSpPr>
        <p:spPr>
          <a:xfrm>
            <a:off x="6492240" y="1417320"/>
            <a:ext cx="5097145" cy="5564505"/>
          </a:xfrm>
        </p:spPr>
        <p:txBody>
          <a:bodyPr>
            <a:normAutofit lnSpcReduction="20000"/>
          </a:bodyPr>
          <a:lstStyle/>
          <a:p>
            <a:pPr marL="285750" indent="-285750">
              <a:lnSpc>
                <a:spcPct val="107000"/>
              </a:lnSpc>
              <a:spcAft>
                <a:spcPts val="800"/>
              </a:spcAft>
              <a:buFont typeface="Wingdings" panose="05000000000000000000" pitchFamily="2" charset="2"/>
              <a:buChar char="ü"/>
            </a:pPr>
            <a:r>
              <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TSH hedefi yaşa, komorbid durumlara göre belirlenmelidir.</a:t>
            </a:r>
            <a:endPar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Levotiroksin (LT4) tedavi dozu TSH düzeyi, yaş ve komorbid hastalık varlığına göre başlanır.</a:t>
            </a:r>
            <a:endPar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Genellikle 25-75 mcg/gün dozlar yeterli olur</a:t>
            </a:r>
            <a:endPar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Hedef TSH değerine ulaşana kadar 6-8 hafta aralarla, daha sonra ise 6 aylık TSH kontrolleri önerilmelidir. </a:t>
            </a:r>
            <a:endPar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Hastaların subklinik hipotiroidilerini tedavi ederken TSH’lerini baskılamamak gerekir, böyle yapılırsa hastaya tedavi yarardan çok zarar verecektir.</a:t>
            </a:r>
            <a:endParaRPr lang="tr-TR" sz="20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endParaRPr lang="tr-TR" dirty="0"/>
          </a:p>
        </p:txBody>
      </p:sp>
      <p:pic>
        <p:nvPicPr>
          <p:cNvPr id="7" name="İçerik Yer Tutucusu 6"/>
          <p:cNvPicPr>
            <a:picLocks noGrp="1"/>
          </p:cNvPicPr>
          <p:nvPr>
            <p:ph idx="1"/>
          </p:nvPr>
        </p:nvPicPr>
        <p:blipFill rotWithShape="1">
          <a:blip r:embed="rId1"/>
          <a:srcRect l="19167" t="18905" r="7446" b="19506"/>
          <a:stretch>
            <a:fillRect/>
          </a:stretch>
        </p:blipFill>
        <p:spPr bwMode="auto">
          <a:xfrm>
            <a:off x="657455" y="1357027"/>
            <a:ext cx="4999559" cy="4143945"/>
          </a:xfrm>
          <a:prstGeom prst="rect">
            <a:avLst/>
          </a:prstGeom>
          <a:ln>
            <a:noFill/>
          </a:ln>
        </p:spPr>
      </p:pic>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260" y="474345"/>
            <a:ext cx="10972800" cy="582613"/>
          </a:xfrm>
        </p:spPr>
        <p:txBody>
          <a:bodyPr/>
          <a:lstStyle/>
          <a:p>
            <a:pPr algn="ctr"/>
            <a:r>
              <a:rPr lang="tr-TR" sz="4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HİPOTİROİDİ</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p:cNvSpPr>
            <a:spLocks noGrp="1"/>
          </p:cNvSpPr>
          <p:nvPr>
            <p:ph sz="half" idx="1"/>
          </p:nvPr>
        </p:nvSpPr>
        <p:spPr/>
        <p:txBody>
          <a:bodyPr>
            <a:normAutofit lnSpcReduction="10000"/>
          </a:bodyPr>
          <a:lstStyle/>
          <a:p>
            <a:pPr>
              <a:lnSpc>
                <a:spcPct val="107000"/>
              </a:lnSpc>
              <a:spcAft>
                <a:spcPts val="800"/>
              </a:spcAft>
              <a:buFont typeface="Wingdings" panose="05000000000000000000" pitchFamily="2" charset="2"/>
              <a:buChar char="ü"/>
            </a:pPr>
            <a:r>
              <a:rPr lang="tr-TR" sz="2200" dirty="0">
                <a:latin typeface="Calibri" panose="020F0502020204030204" pitchFamily="34" charset="0"/>
                <a:ea typeface="Calibri" panose="020F0502020204030204" pitchFamily="34" charset="0"/>
                <a:cs typeface="Times New Roman" panose="02020603050405020304" pitchFamily="18" charset="0"/>
              </a:rPr>
              <a:t>D</a:t>
            </a:r>
            <a:r>
              <a:rPr lang="tr-TR" sz="2200" dirty="0">
                <a:effectLst/>
                <a:latin typeface="Calibri" panose="020F0502020204030204" pitchFamily="34" charset="0"/>
                <a:ea typeface="Calibri" panose="020F0502020204030204" pitchFamily="34" charset="0"/>
                <a:cs typeface="Times New Roman" panose="02020603050405020304" pitchFamily="18" charset="0"/>
              </a:rPr>
              <a:t>oku düzeyinde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2200" dirty="0">
                <a:effectLst/>
                <a:latin typeface="Calibri" panose="020F0502020204030204" pitchFamily="34" charset="0"/>
                <a:ea typeface="Calibri" panose="020F0502020204030204" pitchFamily="34" charset="0"/>
                <a:cs typeface="Times New Roman" panose="02020603050405020304" pitchFamily="18" charset="0"/>
              </a:rPr>
              <a:t> hormonu yetersizliği veya nadiren etkisizliği sonucu ortaya çıkar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Primer</a:t>
            </a:r>
            <a:r>
              <a:rPr lang="tr-TR" sz="2200" b="1" dirty="0">
                <a:effectLst/>
                <a:latin typeface="Calibri" panose="020F0502020204030204" pitchFamily="34" charset="0"/>
                <a:ea typeface="Calibri" panose="020F0502020204030204" pitchFamily="34" charset="0"/>
                <a:cs typeface="Times New Roman" panose="02020603050405020304" pitchFamily="18" charset="0"/>
              </a:rPr>
              <a:t> </a:t>
            </a: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hipotiroidi</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2200" dirty="0">
                <a:effectLst/>
                <a:latin typeface="Calibri" panose="020F0502020204030204" pitchFamily="34" charset="0"/>
                <a:ea typeface="Calibri" panose="020F0502020204030204" pitchFamily="34" charset="0"/>
                <a:cs typeface="Times New Roman" panose="02020603050405020304" pitchFamily="18" charset="0"/>
              </a:rPr>
              <a:t> bezi yetersizliğinden kaynaklanan nedenlere bağlı, (T4 düşük , TSH yüksek)</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Sekonder</a:t>
            </a:r>
            <a:r>
              <a:rPr lang="tr-TR" sz="2200" b="1" dirty="0">
                <a:effectLst/>
                <a:latin typeface="Calibri" panose="020F0502020204030204" pitchFamily="34" charset="0"/>
                <a:ea typeface="Calibri" panose="020F0502020204030204" pitchFamily="34" charset="0"/>
                <a:cs typeface="Times New Roman" panose="02020603050405020304" pitchFamily="18" charset="0"/>
              </a:rPr>
              <a:t> </a:t>
            </a: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hipotiroidi</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TSH yetersizliğine bağlı,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200" b="1" dirty="0">
                <a:effectLst/>
                <a:latin typeface="Calibri" panose="020F0502020204030204" pitchFamily="34" charset="0"/>
                <a:ea typeface="Calibri" panose="020F0502020204030204" pitchFamily="34" charset="0"/>
                <a:cs typeface="Times New Roman" panose="02020603050405020304" pitchFamily="18" charset="0"/>
              </a:rPr>
              <a:t>Tersiyer </a:t>
            </a:r>
            <a:r>
              <a:rPr lang="tr-TR" sz="2200" b="1" dirty="0" err="1">
                <a:effectLst/>
                <a:latin typeface="Calibri" panose="020F0502020204030204" pitchFamily="34" charset="0"/>
                <a:ea typeface="Calibri" panose="020F0502020204030204" pitchFamily="34" charset="0"/>
                <a:cs typeface="Times New Roman" panose="02020603050405020304" pitchFamily="18" charset="0"/>
              </a:rPr>
              <a:t>hipotiroidi</a:t>
            </a:r>
            <a:r>
              <a:rPr lang="tr-TR" sz="2200" b="1" dirty="0">
                <a:effectLst/>
                <a:latin typeface="Calibri" panose="020F0502020204030204" pitchFamily="34" charset="0"/>
                <a:ea typeface="Calibri" panose="020F0502020204030204" pitchFamily="34" charset="0"/>
                <a:cs typeface="Times New Roman" panose="02020603050405020304" pitchFamily="18" charset="0"/>
              </a:rPr>
              <a:t>:</a:t>
            </a:r>
            <a:r>
              <a:rPr lang="tr-TR" sz="2200" dirty="0">
                <a:effectLst/>
                <a:latin typeface="Calibri" panose="020F0502020204030204" pitchFamily="34" charset="0"/>
                <a:ea typeface="Calibri" panose="020F0502020204030204" pitchFamily="34" charset="0"/>
                <a:cs typeface="Times New Roman" panose="02020603050405020304" pitchFamily="18" charset="0"/>
              </a:rPr>
              <a:t> TRH yetersizliğine bağlı olarak ortaya çıkan </a:t>
            </a:r>
            <a:r>
              <a:rPr lang="tr-TR" sz="2200" dirty="0" err="1">
                <a:effectLst/>
                <a:latin typeface="Calibri" panose="020F0502020204030204" pitchFamily="34" charset="0"/>
                <a:ea typeface="Calibri" panose="020F0502020204030204" pitchFamily="34" charset="0"/>
                <a:cs typeface="Times New Roman" panose="02020603050405020304" pitchFamily="18" charset="0"/>
              </a:rPr>
              <a:t>hipotiroididir</a:t>
            </a:r>
            <a:r>
              <a:rPr lang="tr-TR" sz="2200" dirty="0">
                <a:effectLst/>
                <a:latin typeface="Calibri" panose="020F0502020204030204" pitchFamily="34" charset="0"/>
                <a:ea typeface="Calibri" panose="020F0502020204030204" pitchFamily="34" charset="0"/>
                <a:cs typeface="Times New Roman" panose="02020603050405020304" pitchFamily="18" charset="0"/>
              </a:rPr>
              <a:t>.</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200" dirty="0">
                <a:effectLst/>
                <a:latin typeface="Calibri" panose="020F0502020204030204" pitchFamily="34" charset="0"/>
                <a:ea typeface="Calibri" panose="020F0502020204030204" pitchFamily="34" charset="0"/>
                <a:cs typeface="Times New Roman" panose="02020603050405020304" pitchFamily="18" charset="0"/>
              </a:rPr>
              <a:t>Sekonder ve tersiyer hipotiroidiye, santral sinir sisteminden kaynaklandığı için santral hipotiroidi adı da verilmektedir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 Bilgi Yer Tutucusu 3"/>
          <p:cNvSpPr>
            <a:spLocks noGrp="1"/>
          </p:cNvSpPr>
          <p:nvPr>
            <p:ph type="ftr" sz="quarter" idx="11"/>
          </p:nvPr>
        </p:nvSpPr>
        <p:spPr/>
        <p:txBody>
          <a:bodyPr/>
          <a:lstStyle/>
          <a:p>
            <a:r>
              <a:rPr lang="tr-TR"/>
              <a:t>17.05.2023</a:t>
            </a:r>
            <a:endParaRPr lang="tr-TR"/>
          </a:p>
        </p:txBody>
      </p:sp>
      <p:sp>
        <p:nvSpPr>
          <p:cNvPr id="5" name="Text Box 4"/>
          <p:cNvSpPr txBox="1"/>
          <p:nvPr/>
        </p:nvSpPr>
        <p:spPr>
          <a:xfrm>
            <a:off x="6258560" y="1174750"/>
            <a:ext cx="5786120" cy="4799965"/>
          </a:xfrm>
          <a:prstGeom prst="rect">
            <a:avLst/>
          </a:prstGeom>
          <a:noFill/>
        </p:spPr>
        <p:txBody>
          <a:bodyPr wrap="square" rtlCol="0" anchor="t">
            <a:spAutoFit/>
          </a:bodyPr>
          <a:p>
            <a:r>
              <a:rPr lang="en-US"/>
              <a:t>ABD’de yapılan “NHANES III” çalışmasına göre; 12 yaş üzerinde hipotiroidi prevalansı aşikâr hipotiroidi</a:t>
            </a:r>
            <a:endParaRPr lang="en-US"/>
          </a:p>
          <a:p>
            <a:r>
              <a:rPr lang="en-US"/>
              <a:t>için %0,3, subklinik hipotiroidi de %4,3’tür.</a:t>
            </a:r>
            <a:endParaRPr lang="en-US"/>
          </a:p>
          <a:p>
            <a:r>
              <a:rPr lang="en-US"/>
              <a:t> </a:t>
            </a:r>
            <a:endParaRPr lang="en-US"/>
          </a:p>
          <a:p>
            <a:endParaRPr lang="en-US"/>
          </a:p>
          <a:p>
            <a:r>
              <a:rPr lang="en-US"/>
              <a:t>Hipotiroidi insidansı yıllık; kadınlarda 1000’de 3,5,</a:t>
            </a:r>
            <a:endParaRPr lang="en-US"/>
          </a:p>
          <a:p>
            <a:r>
              <a:rPr lang="en-US"/>
              <a:t>erkeklerde 0,6 olarak verilmektedir.</a:t>
            </a:r>
            <a:endParaRPr lang="en-US"/>
          </a:p>
          <a:p>
            <a:endParaRPr lang="en-US"/>
          </a:p>
          <a:p>
            <a:endParaRPr lang="en-US"/>
          </a:p>
          <a:p>
            <a:r>
              <a:rPr lang="en-US"/>
              <a:t>Hipotirodi, kadınlarda erkeklere oranla 5-8 kat daha fazla</a:t>
            </a:r>
            <a:r>
              <a:rPr lang="tr-TR" altLang="en-US"/>
              <a:t> </a:t>
            </a:r>
            <a:r>
              <a:rPr lang="en-US"/>
              <a:t>görülmektedir.</a:t>
            </a:r>
            <a:endParaRPr lang="en-US"/>
          </a:p>
          <a:p>
            <a:r>
              <a:rPr lang="en-US"/>
              <a:t> </a:t>
            </a:r>
            <a:endParaRPr lang="en-US"/>
          </a:p>
          <a:p>
            <a:r>
              <a:rPr lang="en-US">
                <a:sym typeface="+mn-ea"/>
              </a:rPr>
              <a:t>Hipotiroidi, nadiren HPT eksenindeki herhangi bir bozukluktan kaynaklanabileceği gibi olguların yaklaşık %99’u tiroid bezinden kaynaklanan primer hipotiroididir. Hipotiroidi tanısı konulan her olguda, hipotiroidinin nedeni mutlaka belirlenmelidir. </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17.05.2023</a:t>
            </a:r>
            <a:endParaRPr lang="tr-TR"/>
          </a:p>
        </p:txBody>
      </p:sp>
      <p:sp>
        <p:nvSpPr>
          <p:cNvPr id="4" name="Content Placeholder 3"/>
          <p:cNvSpPr/>
          <p:nvPr>
            <p:ph sz="half" idx="2"/>
          </p:nvPr>
        </p:nvSpPr>
        <p:spPr/>
        <p:txBody>
          <a:bodyPr/>
          <a:p>
            <a:endParaRPr lang="en-US"/>
          </a:p>
        </p:txBody>
      </p:sp>
      <p:pic>
        <p:nvPicPr>
          <p:cNvPr id="6" name="Content Placeholder 5"/>
          <p:cNvPicPr>
            <a:picLocks noChangeAspect="1"/>
          </p:cNvPicPr>
          <p:nvPr>
            <p:ph sz="half" idx="1"/>
          </p:nvPr>
        </p:nvPicPr>
        <p:blipFill>
          <a:blip r:embed="rId1"/>
          <a:stretch>
            <a:fillRect/>
          </a:stretch>
        </p:blipFill>
        <p:spPr>
          <a:xfrm>
            <a:off x="1815465" y="314960"/>
            <a:ext cx="8561070" cy="54140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5"/>
          <p:cNvPicPr>
            <a:picLocks noGrp="1"/>
          </p:cNvPicPr>
          <p:nvPr>
            <p:ph sz="half" idx="1"/>
          </p:nvPr>
        </p:nvPicPr>
        <p:blipFill rotWithShape="1">
          <a:blip r:embed="rId1"/>
          <a:srcRect l="17370" t="39680" r="17026" b="20630"/>
          <a:stretch>
            <a:fillRect/>
          </a:stretch>
        </p:blipFill>
        <p:spPr bwMode="auto">
          <a:xfrm>
            <a:off x="1594916" y="224584"/>
            <a:ext cx="9401576" cy="5913326"/>
          </a:xfrm>
          <a:prstGeom prst="rect">
            <a:avLst/>
          </a:prstGeom>
          <a:ln>
            <a:noFill/>
          </a:ln>
        </p:spPr>
      </p:pic>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r>
              <a:rPr lang="tr-TR" sz="4000" b="1" dirty="0">
                <a:solidFill>
                  <a:schemeClr val="accent1">
                    <a:lumMod val="75000"/>
                  </a:schemeClr>
                </a:solidFill>
              </a:rPr>
              <a:t>      </a:t>
            </a:r>
            <a:endParaRPr lang="tr-TR" sz="4000" b="1" dirty="0">
              <a:solidFill>
                <a:schemeClr val="accent1">
                  <a:lumMod val="75000"/>
                </a:schemeClr>
              </a:solidFill>
            </a:endParaRPr>
          </a:p>
        </p:txBody>
      </p:sp>
      <p:sp>
        <p:nvSpPr>
          <p:cNvPr id="6" name="İçerik Yer Tutucusu 5"/>
          <p:cNvSpPr>
            <a:spLocks noGrp="1"/>
          </p:cNvSpPr>
          <p:nvPr>
            <p:ph sz="half" idx="1"/>
          </p:nvPr>
        </p:nvSpPr>
        <p:spPr>
          <a:xfrm>
            <a:off x="792480" y="586105"/>
            <a:ext cx="5181600" cy="4769485"/>
          </a:xfrm>
        </p:spPr>
        <p:txBody>
          <a:bodyPr>
            <a:noAutofit/>
          </a:bodyPr>
          <a:lstStyle/>
          <a:p>
            <a:pPr>
              <a:buFont typeface="Wingdings" panose="05000000000000000000" pitchFamily="2" charset="2"/>
              <a:buChar char="ü"/>
            </a:pPr>
            <a:r>
              <a:rPr lang="tr-TR" sz="2000" dirty="0"/>
              <a:t>Türkiye Endokrin ve Metabolizma Derneği (TEMD) tiroid hastalıkları tanı ve tedavi kılavuzunda asemptomatik ya da risk grubunda olmayan hastaların taranmasını önermemektedir. </a:t>
            </a:r>
            <a:endParaRPr lang="tr-TR" sz="2000" dirty="0"/>
          </a:p>
          <a:p>
            <a:pPr>
              <a:buFont typeface="Wingdings" panose="05000000000000000000" pitchFamily="2" charset="2"/>
              <a:buChar char="ü"/>
            </a:pPr>
            <a:endParaRPr lang="tr-TR" sz="2000" dirty="0"/>
          </a:p>
          <a:p>
            <a:pPr>
              <a:buFont typeface="Wingdings" panose="05000000000000000000" pitchFamily="2" charset="2"/>
              <a:buChar char="ü"/>
            </a:pPr>
            <a:endParaRPr lang="tr-TR" sz="2000" dirty="0"/>
          </a:p>
          <a:p>
            <a:pPr>
              <a:buFont typeface="Wingdings" panose="05000000000000000000" pitchFamily="2" charset="2"/>
              <a:buChar char="ü"/>
            </a:pPr>
            <a:r>
              <a:rPr lang="tr-TR" sz="2000" dirty="0"/>
              <a:t>Sağlık bakanlığının aile hekimliği uygulamasında önerilen sağlık muayeneleri ve taramaları kılavuzunda ise ailesinde tiroid fonksiyon bozukluğu olanların ilk muayenede olmak üzere 35 yaşın üzerindeki herkesin 5 yılda bir TSH ile taranmasını önermektedir.</a:t>
            </a:r>
            <a:endParaRPr lang="tr-TR" sz="2000" dirty="0"/>
          </a:p>
          <a:p>
            <a:pPr>
              <a:buFont typeface="Wingdings" panose="05000000000000000000" pitchFamily="2" charset="2"/>
              <a:buChar char="ü"/>
            </a:pPr>
            <a:endParaRPr lang="tr-TR" sz="2000" dirty="0"/>
          </a:p>
          <a:p>
            <a:pPr>
              <a:buFont typeface="Wingdings" panose="05000000000000000000" pitchFamily="2" charset="2"/>
              <a:buChar char="ü"/>
            </a:pPr>
            <a:endParaRPr lang="tr-TR" sz="2000" dirty="0"/>
          </a:p>
        </p:txBody>
      </p:sp>
      <p:pic>
        <p:nvPicPr>
          <p:cNvPr id="8" name="İçerik Yer Tutucusu 7"/>
          <p:cNvPicPr>
            <a:picLocks noGrp="1"/>
          </p:cNvPicPr>
          <p:nvPr>
            <p:ph sz="half" idx="2"/>
          </p:nvPr>
        </p:nvPicPr>
        <p:blipFill rotWithShape="1">
          <a:blip r:embed="rId1"/>
          <a:srcRect l="15423" t="27514" r="18984" b="24378"/>
          <a:stretch>
            <a:fillRect/>
          </a:stretch>
        </p:blipFill>
        <p:spPr bwMode="auto">
          <a:xfrm>
            <a:off x="6089014" y="500697"/>
            <a:ext cx="5908183" cy="5070721"/>
          </a:xfrm>
          <a:prstGeom prst="rect">
            <a:avLst/>
          </a:prstGeom>
          <a:ln>
            <a:noFill/>
          </a:ln>
        </p:spPr>
      </p:pic>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b="1" dirty="0">
              <a:solidFill>
                <a:schemeClr val="accent1">
                  <a:lumMod val="75000"/>
                </a:schemeClr>
              </a:solidFill>
            </a:endParaRPr>
          </a:p>
        </p:txBody>
      </p:sp>
      <p:pic>
        <p:nvPicPr>
          <p:cNvPr id="8" name="İçerik Yer Tutucusu 4"/>
          <p:cNvPicPr>
            <a:picLocks noGrp="1"/>
          </p:cNvPicPr>
          <p:nvPr>
            <p:ph sz="half" idx="2"/>
          </p:nvPr>
        </p:nvPicPr>
        <p:blipFill rotWithShape="1">
          <a:blip r:embed="rId1"/>
          <a:srcRect l="22462" t="24332" r="22721" b="19694"/>
          <a:stretch>
            <a:fillRect/>
          </a:stretch>
        </p:blipFill>
        <p:spPr bwMode="auto">
          <a:xfrm>
            <a:off x="1318895" y="417830"/>
            <a:ext cx="9554210" cy="5751195"/>
          </a:xfrm>
          <a:prstGeom prst="rect">
            <a:avLst/>
          </a:prstGeom>
          <a:ln>
            <a:noFill/>
          </a:ln>
        </p:spPr>
      </p:pic>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a:t>                            </a:t>
            </a:r>
            <a:r>
              <a:rPr lang="tr-TR" sz="4000" b="1" dirty="0">
                <a:solidFill>
                  <a:schemeClr val="tx1"/>
                </a:solidFill>
                <a:effectLst>
                  <a:outerShdw blurRad="38100" dist="19050" dir="2700000" algn="tl" rotWithShape="0">
                    <a:schemeClr val="dk1">
                      <a:alpha val="40000"/>
                    </a:schemeClr>
                  </a:outerShdw>
                </a:effectLst>
                <a:latin typeface="+mn-lt"/>
              </a:rPr>
              <a:t>SUNUM PLANI</a:t>
            </a:r>
            <a:endParaRPr lang="tr-TR" sz="4000" b="1" dirty="0">
              <a:solidFill>
                <a:schemeClr val="tx1"/>
              </a:solidFill>
              <a:effectLst>
                <a:outerShdw blurRad="38100" dist="19050" dir="2700000" algn="tl" rotWithShape="0">
                  <a:schemeClr val="dk1">
                    <a:alpha val="40000"/>
                  </a:schemeClr>
                </a:outerShdw>
              </a:effectLst>
              <a:latin typeface="+mn-lt"/>
            </a:endParaRPr>
          </a:p>
        </p:txBody>
      </p:sp>
      <p:sp>
        <p:nvSpPr>
          <p:cNvPr id="3" name="İçerik Yer Tutucusu 2"/>
          <p:cNvSpPr>
            <a:spLocks noGrp="1"/>
          </p:cNvSpPr>
          <p:nvPr>
            <p:ph idx="1"/>
          </p:nvPr>
        </p:nvSpPr>
        <p:spPr/>
        <p:txBody>
          <a:bodyPr>
            <a:normAutofit lnSpcReduction="20000"/>
          </a:bodyPr>
          <a:lstStyle/>
          <a:p>
            <a:pPr marL="0" indent="0" algn="l">
              <a:buFont typeface="Wingdings" panose="05000000000000000000" pitchFamily="2" charset="2"/>
              <a:buNone/>
            </a:pPr>
            <a:r>
              <a:rPr lang="en-US">
                <a:sym typeface="+mn-ea"/>
              </a:rPr>
              <a:t>■ </a:t>
            </a:r>
            <a:r>
              <a:rPr lang="tr-TR" altLang="en-US">
                <a:sym typeface="+mn-ea"/>
              </a:rPr>
              <a:t>Tiroid muayenesi</a:t>
            </a:r>
            <a:endParaRPr lang="en-US">
              <a:sym typeface="+mn-ea"/>
            </a:endParaRPr>
          </a:p>
          <a:p>
            <a:pPr marL="0" indent="0" algn="l">
              <a:buFont typeface="Wingdings" panose="05000000000000000000" pitchFamily="2" charset="2"/>
              <a:buNone/>
            </a:pPr>
            <a:r>
              <a:rPr lang="en-US">
                <a:sym typeface="+mn-ea"/>
              </a:rPr>
              <a:t>■ </a:t>
            </a:r>
            <a:r>
              <a:rPr lang="tr-TR" dirty="0" err="1"/>
              <a:t>Tiroid</a:t>
            </a:r>
            <a:r>
              <a:rPr lang="tr-TR" dirty="0"/>
              <a:t> fonksiyon testleri ve değerlendirilmesi</a:t>
            </a:r>
            <a:endParaRPr lang="tr-TR" dirty="0"/>
          </a:p>
          <a:p>
            <a:pPr marL="0" indent="0" algn="l">
              <a:buFont typeface="Wingdings" panose="05000000000000000000" pitchFamily="2" charset="2"/>
              <a:buNone/>
            </a:pPr>
            <a:r>
              <a:rPr lang="en-US">
                <a:sym typeface="+mn-ea"/>
              </a:rPr>
              <a:t>■ </a:t>
            </a:r>
            <a:r>
              <a:rPr lang="tr-TR" dirty="0" err="1">
                <a:sym typeface="+mn-ea"/>
              </a:rPr>
              <a:t>Tiroid</a:t>
            </a:r>
            <a:r>
              <a:rPr lang="tr-TR" dirty="0">
                <a:sym typeface="+mn-ea"/>
              </a:rPr>
              <a:t> </a:t>
            </a:r>
            <a:r>
              <a:rPr lang="tr-TR" dirty="0" err="1">
                <a:sym typeface="+mn-ea"/>
              </a:rPr>
              <a:t>otoantikorları</a:t>
            </a:r>
            <a:endParaRPr lang="tr-TR" dirty="0"/>
          </a:p>
          <a:p>
            <a:pPr marL="0" indent="0" algn="l">
              <a:buFont typeface="Wingdings" panose="05000000000000000000" pitchFamily="2" charset="2"/>
              <a:buNone/>
            </a:pPr>
            <a:r>
              <a:rPr lang="en-US">
                <a:sym typeface="+mn-ea"/>
              </a:rPr>
              <a:t>■ </a:t>
            </a:r>
            <a:r>
              <a:rPr lang="tr-TR" dirty="0" err="1"/>
              <a:t>Subklinik</a:t>
            </a:r>
            <a:r>
              <a:rPr lang="tr-TR" dirty="0"/>
              <a:t> </a:t>
            </a:r>
            <a:r>
              <a:rPr lang="tr-TR" dirty="0" err="1"/>
              <a:t>hipotiroidi</a:t>
            </a:r>
            <a:endParaRPr lang="tr-TR" dirty="0"/>
          </a:p>
          <a:p>
            <a:pPr marL="0" indent="0" algn="l">
              <a:buFont typeface="Wingdings" panose="05000000000000000000" pitchFamily="2" charset="2"/>
              <a:buNone/>
            </a:pPr>
            <a:r>
              <a:rPr lang="en-US">
                <a:sym typeface="+mn-ea"/>
              </a:rPr>
              <a:t>■ </a:t>
            </a:r>
            <a:r>
              <a:rPr lang="tr-TR" dirty="0" err="1"/>
              <a:t>Hipotiroidi</a:t>
            </a:r>
            <a:endParaRPr lang="tr-TR" dirty="0"/>
          </a:p>
          <a:p>
            <a:pPr marL="0" indent="0" algn="l">
              <a:buFont typeface="Wingdings" panose="05000000000000000000" pitchFamily="2" charset="2"/>
              <a:buNone/>
            </a:pPr>
            <a:r>
              <a:rPr lang="en-US">
                <a:sym typeface="+mn-ea"/>
              </a:rPr>
              <a:t>■ </a:t>
            </a:r>
            <a:r>
              <a:rPr lang="tr-TR" dirty="0" err="1"/>
              <a:t>Subklinik</a:t>
            </a:r>
            <a:r>
              <a:rPr lang="tr-TR" dirty="0"/>
              <a:t> </a:t>
            </a:r>
            <a:r>
              <a:rPr lang="tr-TR" dirty="0" err="1"/>
              <a:t>hipertiroidi</a:t>
            </a:r>
            <a:endParaRPr lang="tr-TR" dirty="0"/>
          </a:p>
          <a:p>
            <a:pPr marL="0" indent="0" algn="l">
              <a:buFont typeface="Wingdings" panose="05000000000000000000" pitchFamily="2" charset="2"/>
              <a:buNone/>
            </a:pPr>
            <a:r>
              <a:rPr lang="en-US">
                <a:sym typeface="+mn-ea"/>
              </a:rPr>
              <a:t>■ </a:t>
            </a:r>
            <a:r>
              <a:rPr lang="tr-TR" dirty="0" err="1">
                <a:sym typeface="+mn-ea"/>
              </a:rPr>
              <a:t>Tirotoksikoz </a:t>
            </a:r>
            <a:r>
              <a:rPr lang="tr-TR" dirty="0"/>
              <a:t>ve </a:t>
            </a:r>
            <a:r>
              <a:rPr lang="tr-TR" dirty="0" err="1">
                <a:sym typeface="+mn-ea"/>
              </a:rPr>
              <a:t>Hipertiroidi</a:t>
            </a:r>
            <a:r>
              <a:rPr lang="tr-TR" dirty="0"/>
              <a:t> </a:t>
            </a:r>
            <a:endParaRPr lang="tr-TR" dirty="0"/>
          </a:p>
          <a:p>
            <a:pPr marL="0" indent="0" algn="l">
              <a:buFont typeface="Wingdings" panose="05000000000000000000" pitchFamily="2" charset="2"/>
              <a:buNone/>
            </a:pPr>
            <a:r>
              <a:rPr lang="en-US">
                <a:sym typeface="+mn-ea"/>
              </a:rPr>
              <a:t>■ </a:t>
            </a:r>
            <a:r>
              <a:rPr lang="tr-TR" dirty="0" err="1"/>
              <a:t>Tiroid</a:t>
            </a:r>
            <a:r>
              <a:rPr lang="tr-TR" dirty="0"/>
              <a:t> nodülleri</a:t>
            </a:r>
            <a:endParaRPr lang="tr-TR" dirty="0"/>
          </a:p>
          <a:p>
            <a:pPr marL="0" indent="0" algn="l">
              <a:buFont typeface="Wingdings" panose="05000000000000000000" pitchFamily="2" charset="2"/>
              <a:buNone/>
            </a:pPr>
            <a:r>
              <a:rPr lang="en-US">
                <a:sym typeface="+mn-ea"/>
              </a:rPr>
              <a:t>■ </a:t>
            </a:r>
            <a:r>
              <a:rPr lang="tr-TR" dirty="0" err="1"/>
              <a:t>Tiroid</a:t>
            </a:r>
            <a:r>
              <a:rPr lang="tr-TR" dirty="0"/>
              <a:t> hastalıklarında sevk kriterleri </a:t>
            </a:r>
            <a:endParaRPr lang="tr-TR" dirty="0"/>
          </a:p>
          <a:p>
            <a:endParaRPr lang="tr-TR" dirty="0"/>
          </a:p>
        </p:txBody>
      </p:sp>
      <p:sp>
        <p:nvSpPr>
          <p:cNvPr id="5" name="Footer Placeholder 4"/>
          <p:cNvSpPr>
            <a:spLocks noGrp="1"/>
          </p:cNvSpPr>
          <p:nvPr>
            <p:ph type="ftr" sz="quarter" idx="11"/>
          </p:nvPr>
        </p:nvSpPr>
        <p:spPr/>
        <p:txBody>
          <a:bodyPr/>
          <a:p>
            <a:r>
              <a:rPr lang="tr-TR"/>
              <a:t>17.05.2023</a:t>
            </a:r>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517659" y="401653"/>
            <a:ext cx="10515600" cy="669196"/>
          </a:xfrm>
        </p:spPr>
        <p:txBody>
          <a:bodyPr>
            <a:normAutofit/>
            <a:scene3d>
              <a:camera prst="orthographicFront"/>
              <a:lightRig rig="threePt" dir="t"/>
            </a:scene3d>
          </a:bodyPr>
          <a:lstStyle/>
          <a:p>
            <a:pPr algn="ctr"/>
            <a:r>
              <a:rPr lang="tr-TR" b="1" dirty="0">
                <a:solidFill>
                  <a:schemeClr val="tx1"/>
                </a:solidFill>
                <a:effectLst>
                  <a:outerShdw blurRad="38100" dist="19050" dir="2700000" algn="tl" rotWithShape="0">
                    <a:schemeClr val="dk1">
                      <a:alpha val="40000"/>
                    </a:schemeClr>
                  </a:outerShdw>
                </a:effectLst>
              </a:rPr>
              <a:t>Tedavi</a:t>
            </a:r>
            <a:endParaRPr lang="tr-TR" b="1" dirty="0">
              <a:solidFill>
                <a:schemeClr val="tx1"/>
              </a:solidFill>
              <a:effectLst>
                <a:outerShdw blurRad="38100" dist="19050" dir="2700000" algn="tl" rotWithShape="0">
                  <a:schemeClr val="dk1">
                    <a:alpha val="40000"/>
                  </a:schemeClr>
                </a:outerShdw>
              </a:effectLst>
            </a:endParaRPr>
          </a:p>
        </p:txBody>
      </p:sp>
      <p:sp>
        <p:nvSpPr>
          <p:cNvPr id="6" name="İçerik Yer Tutucusu 5"/>
          <p:cNvSpPr>
            <a:spLocks noGrp="1"/>
          </p:cNvSpPr>
          <p:nvPr>
            <p:ph idx="1"/>
          </p:nvPr>
        </p:nvSpPr>
        <p:spPr>
          <a:xfrm>
            <a:off x="764540" y="1127140"/>
            <a:ext cx="10515600" cy="5458552"/>
          </a:xfrm>
        </p:spPr>
        <p:txBody>
          <a:bodyPr>
            <a:normAutofit/>
          </a:bodyPr>
          <a:lstStyle/>
          <a:p>
            <a:pPr>
              <a:lnSpc>
                <a:spcPct val="107000"/>
              </a:lnSpc>
              <a:spcAft>
                <a:spcPts val="800"/>
              </a:spcAft>
              <a:buFont typeface="Wingdings" panose="05000000000000000000" pitchFamily="2" charset="2"/>
              <a:buChar char="ü"/>
            </a:pPr>
            <a:r>
              <a:rPr lang="tr-TR" sz="2400" dirty="0" err="1">
                <a:latin typeface="Calibri" panose="020F0502020204030204" pitchFamily="34" charset="0"/>
                <a:ea typeface="Calibri" panose="020F0502020204030204" pitchFamily="34" charset="0"/>
                <a:cs typeface="Times New Roman" panose="02020603050405020304" pitchFamily="18" charset="0"/>
              </a:rPr>
              <a:t>Serum TSH düzeyinin 10 mU/L olduğu bütün olguların tedavi edilmesinde genel bir fikir birliği olmasına karşın, TSH düzeyinin 4,5-10 mU/L olduğu olgularda tedavinin yararı tartışmalıdır.</a:t>
            </a:r>
            <a:endParaRPr lang="tr-TR" sz="2400" dirty="0" err="1">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Bazı çalışmalarda, serum TSH düzeyi 2,5-4,5 mU/L olan olgularda, tedavinin aterojenik lipidler, bozulmuş endotel fonksiyonu ve intima media kalınlığı gibi aterosklerozis risk etkenleri üzerine faydalı etkisinin gösterilmesine karşın, bu olgularda tedavinin gerekliliği konusunda klinik veri yeterli değildir.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Bu durumun tek istisnası gebelerdir; serum TSH düzeyi 2,5-5 mU/L olan gebelerde, spontan düşükler ve ölü doğumların arttığı, tedavi ile de bunların azaldığı bilinmektedir. Bu nedenle, gebeler ve gebelik planı olanlar gebe kalmadan önce tedavi edilmelidir.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endParaRPr lang="tr-TR" dirty="0"/>
          </a:p>
        </p:txBody>
      </p:sp>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1174750"/>
            <a:ext cx="10972800" cy="582613"/>
          </a:xfrm>
        </p:spPr>
        <p:txBody>
          <a:bodyPr>
            <a:scene3d>
              <a:camera prst="orthographicFront"/>
              <a:lightRig rig="threePt" dir="t"/>
            </a:scene3d>
          </a:bodyPr>
          <a:p>
            <a:pPr algn="ctr"/>
            <a:r>
              <a:rPr lang="tr-TR" altLang="en-US" b="1">
                <a:solidFill>
                  <a:schemeClr val="tx1"/>
                </a:solidFill>
                <a:effectLst>
                  <a:outerShdw blurRad="38100" dist="19050" dir="2700000" algn="tl" rotWithShape="0">
                    <a:schemeClr val="dk1">
                      <a:alpha val="40000"/>
                    </a:schemeClr>
                  </a:outerShdw>
                </a:effectLst>
              </a:rPr>
              <a:t>Tedavi</a:t>
            </a:r>
            <a:endParaRPr lang="tr-TR" altLang="en-US" b="1">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idx="1"/>
          </p:nvPr>
        </p:nvSpPr>
        <p:spPr/>
        <p:txBody>
          <a:bodyPr/>
          <a:p>
            <a:endParaRPr lang="en-US"/>
          </a:p>
          <a:p>
            <a:endParaRPr lang="en-US"/>
          </a:p>
          <a:p>
            <a:r>
              <a:rPr lang="en-US" sz="1800"/>
              <a:t>Biyolojik aktif olan T3 hormonunun, T4’ten</a:t>
            </a:r>
            <a:r>
              <a:rPr lang="tr-TR" altLang="en-US" sz="1800"/>
              <a:t> </a:t>
            </a:r>
            <a:r>
              <a:rPr lang="en-US" sz="1800"/>
              <a:t>dönüşümü ile oluştuğundan hipotiroidi tedavisinin temeli, L-tiroksin (LT4) dir.</a:t>
            </a:r>
            <a:endParaRPr lang="en-US" sz="1800"/>
          </a:p>
          <a:p>
            <a:endParaRPr lang="en-US" sz="1800"/>
          </a:p>
          <a:p>
            <a:r>
              <a:rPr lang="en-US" sz="1800"/>
              <a:t>Genç hastalarda plânlanan tam dozla tedaviye </a:t>
            </a:r>
            <a:r>
              <a:rPr lang="tr-TR" altLang="en-US" sz="1800"/>
              <a:t>b</a:t>
            </a:r>
            <a:r>
              <a:rPr lang="en-US" sz="1800"/>
              <a:t>aşlanabilir. Ancak, genellikle uygulanan bir</a:t>
            </a:r>
            <a:r>
              <a:rPr lang="tr-TR" altLang="en-US" sz="1800"/>
              <a:t> </a:t>
            </a:r>
            <a:r>
              <a:rPr lang="en-US" sz="1800"/>
              <a:t>hafta kadar yarım doz, daha sonra tam doza geçme şeklindedir.</a:t>
            </a:r>
            <a:endParaRPr lang="en-US" sz="1800"/>
          </a:p>
          <a:p>
            <a:endParaRPr lang="en-US" sz="1800"/>
          </a:p>
          <a:p>
            <a:r>
              <a:rPr lang="en-US" sz="1800"/>
              <a:t>Yaşı 60 üzerindeki hipotiroidili olgularda, koroner kalp hastalığı öyküsü olmayan olgularda başlangıç dozu 50 µg/gün, koroner kalp hastalığı varsa 12,5-25 µg/gün olmalıdır. Tedaviye başladıktan sonra, doz ayarlaması</a:t>
            </a:r>
            <a:r>
              <a:rPr lang="tr-TR" altLang="en-US" sz="1800"/>
              <a:t> </a:t>
            </a:r>
            <a:r>
              <a:rPr lang="en-US" sz="1800"/>
              <a:t>6-8 hafta aralıklarla serum TSH düzeyi ölçülerek yapılmalıdır, dozlarda artışın 12,5-25 µg/gün</a:t>
            </a:r>
            <a:r>
              <a:rPr lang="tr-TR" altLang="en-US" sz="1800"/>
              <a:t> </a:t>
            </a:r>
            <a:r>
              <a:rPr lang="en-US" sz="1800"/>
              <a:t>olarak yapılması ve doz değiştirildikten sonra yeni ölçüm için 6-8 hafta beklenmesi uygundur. </a:t>
            </a:r>
            <a:endParaRPr lang="en-US" sz="1800"/>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t>LT4 replasman tedavisinde TSH hedefi hastaya göre değişkendir.</a:t>
            </a:r>
            <a:endParaRPr lang="en-US"/>
          </a:p>
          <a:p>
            <a:r>
              <a:rPr lang="en-US"/>
              <a:t>Genç ve orta yaşlılarda</a:t>
            </a:r>
            <a:r>
              <a:rPr lang="tr-TR" altLang="en-US"/>
              <a:t> </a:t>
            </a:r>
            <a:r>
              <a:rPr lang="en-US"/>
              <a:t>TSH hedefi 0,4-2,5 mU/L </a:t>
            </a:r>
            <a:r>
              <a:rPr lang="tr-TR" altLang="en-US"/>
              <a:t> </a:t>
            </a:r>
            <a:r>
              <a:rPr lang="en-US"/>
              <a:t>olmalıdır.</a:t>
            </a:r>
            <a:endParaRPr lang="en-US"/>
          </a:p>
          <a:p>
            <a:r>
              <a:rPr lang="en-US"/>
              <a:t>Yaşlılarda ise (≥65-70 yaş) hedef TSH 3-6 mU/L olarak alınabilir.</a:t>
            </a:r>
            <a:endParaRPr lang="en-US"/>
          </a:p>
          <a:p>
            <a:r>
              <a:rPr lang="en-US"/>
              <a:t> Çok yaşlılarda (&gt;80-85 yaş) TSH ≤10 mU/L hedef olarak belirlenmelidir.</a:t>
            </a:r>
            <a:endParaRPr lang="en-US"/>
          </a:p>
          <a:p>
            <a:r>
              <a:rPr lang="en-US"/>
              <a:t>Gebelik planyan olgularda bu hedef 0,4-2,5 mU/L olabilir</a:t>
            </a:r>
            <a:r>
              <a:rPr lang="tr-TR" altLang="en-US"/>
              <a:t>.</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sz="2400"/>
              <a:t>LT4, aç karına daha iyi emildiği için ilaç öğünden en az 30 dakika önce bir miktar su ile içilmelidir.</a:t>
            </a:r>
            <a:endParaRPr lang="en-US" sz="2400"/>
          </a:p>
          <a:p>
            <a:endParaRPr lang="en-US" sz="2400"/>
          </a:p>
          <a:p>
            <a:r>
              <a:rPr lang="en-US" sz="2400"/>
              <a:t>Tiroid hormonu ile birlikte demir sülfat, kalsiyum karbonat gibi ilaçlar kullanılacaksa en az</a:t>
            </a:r>
            <a:r>
              <a:rPr lang="tr-TR" altLang="en-US" sz="2400"/>
              <a:t> </a:t>
            </a:r>
            <a:r>
              <a:rPr lang="en-US" sz="2400"/>
              <a:t>4 saat ara bırakılmalıdır. H. pylori gastriti, atrofik gastrit, Çölyak hastalığı gibi bazı gastrointestinal sistem hastalıklarında doz gereksinmesi artabilir. </a:t>
            </a:r>
            <a:endParaRPr lang="en-US" sz="2400"/>
          </a:p>
          <a:p>
            <a:endParaRPr lang="en-US" sz="2400"/>
          </a:p>
          <a:p>
            <a:r>
              <a:rPr lang="en-US" sz="2400"/>
              <a:t>Günlük doz 200 µg üzerine çıkan olgularda, uygun TSH düzeyi sağlanmadı ise hasta uyumsuzluğu veya emilim sorunları düşünülmelidir. </a:t>
            </a:r>
            <a:endParaRPr lang="en-US" sz="2400"/>
          </a:p>
          <a:p>
            <a:endParaRPr lang="en-US" sz="2400"/>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r>
              <a:rPr lang="en-US">
                <a:sym typeface="+mn-ea"/>
              </a:rPr>
              <a:t>Mümkünse tedavide başlangıcında kullanılan ticari preparat ile devam etmeli ve</a:t>
            </a:r>
            <a:r>
              <a:rPr lang="tr-TR" altLang="en-US">
                <a:sym typeface="+mn-ea"/>
              </a:rPr>
              <a:t> </a:t>
            </a:r>
            <a:r>
              <a:rPr lang="en-US">
                <a:sym typeface="+mn-ea"/>
              </a:rPr>
              <a:t>preparat değişiminden kaçınılmalıdır. Değişiklik yapılmak zorunda kalınırsa, serum TSH düzeyinin 6-8 hafta sonra kontrol edilmesi uygundur. </a:t>
            </a:r>
            <a:endParaRPr lang="en-US">
              <a:sym typeface="+mn-ea"/>
            </a:endParaRPr>
          </a:p>
          <a:p>
            <a:endParaRPr lang="en-US"/>
          </a:p>
          <a:p>
            <a:r>
              <a:rPr lang="en-US">
                <a:sym typeface="+mn-ea"/>
              </a:rPr>
              <a:t>Uygun doza ulaştıktan sonra,olguların izlemi 6-12 aylık sürelerde serum TSH düzeyleri ölçülerek yapılmalıdır.</a:t>
            </a:r>
            <a:endParaRPr lang="en-US"/>
          </a:p>
          <a:p>
            <a:endParaRPr 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scene3d>
              <a:camera prst="orthographicFront"/>
              <a:lightRig rig="threePt" dir="t"/>
            </a:scene3d>
          </a:bodyPr>
          <a:lstStyle/>
          <a:p>
            <a:pPr algn="ctr"/>
            <a:r>
              <a:rPr lang="tr-TR" b="1" dirty="0">
                <a:solidFill>
                  <a:schemeClr val="tx1"/>
                </a:solidFill>
                <a:effectLst>
                  <a:outerShdw blurRad="38100" dist="19050" dir="2700000" algn="tl" rotWithShape="0">
                    <a:schemeClr val="dk1">
                      <a:alpha val="40000"/>
                    </a:schemeClr>
                  </a:outerShdw>
                </a:effectLst>
                <a:latin typeface="+mn-lt"/>
              </a:rPr>
              <a:t>SUBKLİNİK HİPERTİROİDİ</a:t>
            </a:r>
            <a:endParaRPr lang="tr-TR" b="1" dirty="0">
              <a:solidFill>
                <a:schemeClr val="tx1"/>
              </a:solidFill>
              <a:effectLst>
                <a:outerShdw blurRad="38100" dist="19050" dir="2700000" algn="tl" rotWithShape="0">
                  <a:schemeClr val="dk1">
                    <a:alpha val="40000"/>
                  </a:schemeClr>
                </a:outerShdw>
              </a:effectLst>
              <a:latin typeface="+mn-lt"/>
            </a:endParaRPr>
          </a:p>
        </p:txBody>
      </p:sp>
      <p:sp>
        <p:nvSpPr>
          <p:cNvPr id="6" name="İçerik Yer Tutucusu 5"/>
          <p:cNvSpPr>
            <a:spLocks noGrp="1"/>
          </p:cNvSpPr>
          <p:nvPr>
            <p:ph idx="1"/>
          </p:nvPr>
        </p:nvSpPr>
        <p:spPr>
          <a:xfrm>
            <a:off x="838200" y="970598"/>
            <a:ext cx="10515600" cy="4598901"/>
          </a:xfrm>
        </p:spPr>
        <p:txBody>
          <a:bodyPr>
            <a:normAutofit lnSpcReduction="20000"/>
          </a:bodyPr>
          <a:lstStyle/>
          <a:p>
            <a:pPr algn="l">
              <a:buFont typeface="Wingdings" panose="05000000000000000000" pitchFamily="2" charset="2"/>
              <a:buChar char="ü"/>
            </a:pPr>
            <a:r>
              <a:rPr lang="tr-TR" sz="2400" b="0" i="0" u="none" strike="noStrike" baseline="0"/>
              <a:t>Subklinik hipertiroidi, serum tiroid hormonları (sT3 ve sT4) normal düzeyde iken, TSH’nin subnormal düzeylerdeki serum konsantrasyonunu ifade eden biyokimyasal bir tanımlamadır. </a:t>
            </a:r>
            <a:endParaRPr lang="tr-TR" sz="2400" b="0" i="0" u="none" strike="noStrike" baseline="0"/>
          </a:p>
          <a:p>
            <a:pPr algn="l">
              <a:buFont typeface="Wingdings" panose="05000000000000000000" pitchFamily="2" charset="2"/>
              <a:buChar char="ü"/>
            </a:pPr>
            <a:endParaRPr lang="tr-TR" sz="2400" b="0" i="0" u="none" strike="noStrike" baseline="0"/>
          </a:p>
          <a:p>
            <a:pPr algn="l">
              <a:buFont typeface="Wingdings" panose="05000000000000000000" pitchFamily="2" charset="2"/>
              <a:buChar char="ü"/>
            </a:pPr>
            <a:r>
              <a:rPr lang="tr-TR" sz="2400" dirty="0">
                <a:sym typeface="+mn-ea"/>
              </a:rPr>
              <a:t>Görülme sıklığı %0,7 ile %12,4 arasında bildirilmiştir. İyot eksikliği olan bölgelerde, kadınlarda, sigara içenlerde ve yaşlılarda daha sık görülmektedir.</a:t>
            </a:r>
            <a:endParaRPr lang="tr-TR" sz="2400" dirty="0">
              <a:sym typeface="+mn-ea"/>
            </a:endParaRPr>
          </a:p>
          <a:p>
            <a:pPr algn="l">
              <a:buFont typeface="Wingdings" panose="05000000000000000000" pitchFamily="2" charset="2"/>
              <a:buChar char="ü"/>
            </a:pPr>
            <a:endParaRPr lang="tr-TR" sz="2400" dirty="0">
              <a:sym typeface="+mn-ea"/>
            </a:endParaRPr>
          </a:p>
          <a:p>
            <a:pPr algn="l">
              <a:buFont typeface="Wingdings" panose="05000000000000000000" pitchFamily="2" charset="2"/>
              <a:buChar char="ü"/>
            </a:pPr>
            <a:r>
              <a:rPr lang="tr-TR" sz="2400" b="0" i="0" u="none" strike="noStrike" baseline="0"/>
              <a:t>En sık olarak; tiroid hormon tedavisinde doz aşımı ve endojen kaynaklı nedenlerden TA, TMNG ve Graves hastalığı sorumludur.</a:t>
            </a:r>
            <a:endParaRPr lang="tr-TR" sz="2400" b="0" i="0" u="none" strike="noStrike" baseline="0"/>
          </a:p>
          <a:p>
            <a:pPr algn="l">
              <a:buFont typeface="Wingdings" panose="05000000000000000000" pitchFamily="2" charset="2"/>
              <a:buChar char="ü"/>
            </a:pPr>
            <a:endParaRPr lang="tr-TR" sz="2400" b="0" i="0" u="none" strike="noStrike" baseline="0"/>
          </a:p>
          <a:p>
            <a:pPr algn="l">
              <a:buFont typeface="Wingdings" panose="05000000000000000000" pitchFamily="2" charset="2"/>
              <a:buChar char="ü"/>
            </a:pPr>
            <a:r>
              <a:rPr lang="tr-TR" sz="2400" b="0" i="0" u="none" strike="noStrike" baseline="0" dirty="0"/>
              <a:t>Yıllık takiplerde hastaların bir kısmı aşikâr hipertiroidiye ilerlerken (%0,5-7), bir kısmı da normal TSH seviyelerine döner (%5-12).</a:t>
            </a:r>
            <a:endParaRPr lang="tr-TR" sz="2400" b="0" i="0" u="none" strike="noStrike" baseline="0" dirty="0"/>
          </a:p>
          <a:p>
            <a:pPr algn="l">
              <a:buFont typeface="Wingdings" panose="05000000000000000000" pitchFamily="2" charset="2"/>
              <a:buChar char="ü"/>
            </a:pPr>
            <a:endParaRPr lang="tr-TR" sz="2400" b="0" i="0" u="none" strike="noStrike" baseline="0" dirty="0"/>
          </a:p>
          <a:p>
            <a:pPr algn="l"/>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tr-TR" sz="1800" dirty="0">
              <a:latin typeface="TimesNewRomanPSMT"/>
            </a:endParaRPr>
          </a:p>
          <a:p>
            <a:pPr algn="l"/>
            <a:endParaRPr lang="tr-TR" dirty="0"/>
          </a:p>
        </p:txBody>
      </p:sp>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sz="4000" b="1" dirty="0">
                <a:solidFill>
                  <a:schemeClr val="accent1">
                    <a:lumMod val="75000"/>
                  </a:schemeClr>
                </a:solidFill>
              </a:rPr>
              <a:t>Tanı</a:t>
            </a:r>
            <a:endParaRPr lang="tr-TR" sz="4000" b="1" dirty="0">
              <a:solidFill>
                <a:schemeClr val="accent1">
                  <a:lumMod val="75000"/>
                </a:schemeClr>
              </a:solidFill>
            </a:endParaRPr>
          </a:p>
        </p:txBody>
      </p:sp>
      <p:sp>
        <p:nvSpPr>
          <p:cNvPr id="3" name="İçerik Yer Tutucusu 2"/>
          <p:cNvSpPr>
            <a:spLocks noGrp="1"/>
          </p:cNvSpPr>
          <p:nvPr>
            <p:ph sz="half" idx="1"/>
          </p:nvPr>
        </p:nvSpPr>
        <p:spPr>
          <a:xfrm>
            <a:off x="238787" y="1008021"/>
            <a:ext cx="5181600" cy="4351338"/>
          </a:xfrm>
        </p:spPr>
        <p:txBody>
          <a:bodyPr/>
          <a:lstStyle/>
          <a:p>
            <a:pPr marL="0" indent="0">
              <a:buNone/>
            </a:pP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lvl="1">
              <a:buFont typeface="Wingdings" panose="05000000000000000000" pitchFamily="2" charset="2"/>
              <a:buChar char="v"/>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5" name="Alt Bilgi Yer Tutucusu 4"/>
          <p:cNvSpPr>
            <a:spLocks noGrp="1"/>
          </p:cNvSpPr>
          <p:nvPr>
            <p:ph type="ftr" sz="quarter" idx="11"/>
          </p:nvPr>
        </p:nvSpPr>
        <p:spPr/>
        <p:txBody>
          <a:bodyPr/>
          <a:lstStyle/>
          <a:p>
            <a:r>
              <a:rPr lang="tr-TR"/>
              <a:t>17.05.2023</a:t>
            </a:r>
            <a:endParaRPr lang="tr-TR"/>
          </a:p>
        </p:txBody>
      </p:sp>
      <p:sp>
        <p:nvSpPr>
          <p:cNvPr id="6" name="Text Box 5"/>
          <p:cNvSpPr txBox="1"/>
          <p:nvPr/>
        </p:nvSpPr>
        <p:spPr>
          <a:xfrm>
            <a:off x="609600" y="774065"/>
            <a:ext cx="11167745" cy="4707890"/>
          </a:xfrm>
          <a:prstGeom prst="rect">
            <a:avLst/>
          </a:prstGeom>
          <a:noFill/>
        </p:spPr>
        <p:txBody>
          <a:bodyPr wrap="square" rtlCol="0" anchor="t">
            <a:spAutoFit/>
          </a:bodyPr>
          <a:p>
            <a:endParaRPr lang="en-US"/>
          </a:p>
          <a:p>
            <a:endParaRPr lang="en-US"/>
          </a:p>
          <a:p>
            <a:r>
              <a:rPr lang="en-US" sz="2400"/>
              <a:t>Subklinik hipertiroidi tanısı biyokimyasal olarak konulduğu için o an süpresyonu açıklayacak bir neden yoksa (nodül, LT4 doz aşımı vs.) geçici durumlardan ayırt etmek üzere 1-3 ay</a:t>
            </a:r>
            <a:r>
              <a:rPr lang="tr-TR" altLang="en-US" sz="2400"/>
              <a:t> </a:t>
            </a:r>
            <a:r>
              <a:rPr lang="en-US" sz="2400"/>
              <a:t>sonra TFT tekrarlanarak teyit edilmelidir. </a:t>
            </a:r>
            <a:endParaRPr lang="en-US" sz="2400"/>
          </a:p>
          <a:p>
            <a:endParaRPr lang="en-US" sz="2400"/>
          </a:p>
          <a:p>
            <a:endParaRPr lang="en-US" sz="2400"/>
          </a:p>
          <a:p>
            <a:r>
              <a:rPr lang="en-US" sz="2400"/>
              <a:t>Tanı konduktan sonra sebebe yönelik tetkikler yapılmalıdır</a:t>
            </a:r>
            <a:r>
              <a:rPr lang="tr-TR" altLang="en-US" sz="2400"/>
              <a:t>.</a:t>
            </a:r>
            <a:r>
              <a:rPr lang="en-US" sz="2400"/>
              <a:t> (RAIU, US, tiroid otoantikorları gibi,)</a:t>
            </a:r>
            <a:endParaRPr lang="en-US" sz="2400"/>
          </a:p>
          <a:p>
            <a:endParaRPr lang="en-US" sz="2400"/>
          </a:p>
          <a:p>
            <a:r>
              <a:rPr lang="en-US" sz="2400"/>
              <a:t>Ayırıcı tanıda; LT4 doz aşımı, ÖHS, ilaç etkileri (dopamin, KS, somatostatin analogları, bromokriptin, amfetamin), santral hipotiroidi ve TSH ölçüm yöntemini etkileyen durumları akılda tutmak gerekir. </a:t>
            </a:r>
            <a:endParaRPr 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952500"/>
            <a:ext cx="10972800" cy="4953000"/>
          </a:xfrm>
        </p:spPr>
        <p:txBody>
          <a:bodyPr>
            <a:scene3d>
              <a:camera prst="orthographicFront"/>
              <a:lightRig rig="threePt" dir="t"/>
            </a:scene3d>
          </a:bodyPr>
          <a:lstStyle/>
          <a:p>
            <a:r>
              <a:rPr lang="tr-TR" dirty="0">
                <a:solidFill>
                  <a:schemeClr val="tx1"/>
                </a:solidFill>
                <a:effectLst>
                  <a:outerShdw blurRad="38100" dist="19050" dir="2700000" algn="tl" rotWithShape="0">
                    <a:schemeClr val="dk1">
                      <a:alpha val="40000"/>
                    </a:schemeClr>
                  </a:outerShdw>
                </a:effectLst>
                <a:sym typeface="+mn-ea"/>
              </a:rPr>
              <a:t>T</a:t>
            </a:r>
            <a:r>
              <a:rPr lang="tr-TR" sz="2800" dirty="0">
                <a:solidFill>
                  <a:schemeClr val="tx1"/>
                </a:solidFill>
                <a:effectLst>
                  <a:outerShdw blurRad="38100" dist="19050" dir="2700000" algn="tl" rotWithShape="0">
                    <a:schemeClr val="dk1">
                      <a:alpha val="40000"/>
                    </a:schemeClr>
                  </a:outerShdw>
                </a:effectLst>
                <a:sym typeface="+mn-ea"/>
              </a:rPr>
              <a:t>edavi seçenekleri aşikâr hipertiroidideki gibi olmalıdır.</a:t>
            </a:r>
            <a:endParaRPr lang="tr-TR" sz="2800" dirty="0">
              <a:solidFill>
                <a:schemeClr val="tx1"/>
              </a:solidFill>
              <a:effectLst>
                <a:outerShdw blurRad="38100" dist="19050" dir="2700000" algn="tl" rotWithShape="0">
                  <a:schemeClr val="dk1">
                    <a:alpha val="40000"/>
                  </a:schemeClr>
                </a:outerShdw>
              </a:effectLst>
              <a:sym typeface="+mn-ea"/>
            </a:endParaRPr>
          </a:p>
          <a:p>
            <a:endParaRPr lang="tr-TR" sz="2800" dirty="0">
              <a:solidFill>
                <a:schemeClr val="tx1"/>
              </a:solidFill>
              <a:effectLst>
                <a:outerShdw blurRad="38100" dist="19050" dir="2700000" algn="tl" rotWithShape="0">
                  <a:schemeClr val="dk1">
                    <a:alpha val="40000"/>
                  </a:schemeClr>
                </a:outerShdw>
              </a:effectLst>
              <a:sym typeface="+mn-ea"/>
            </a:endParaRPr>
          </a:p>
          <a:p>
            <a:r>
              <a:rPr lang="tr-TR" sz="2800" dirty="0">
                <a:solidFill>
                  <a:schemeClr val="tx1"/>
                </a:solidFill>
                <a:effectLst>
                  <a:outerShdw blurRad="38100" dist="19050" dir="2700000" algn="tl" rotWithShape="0">
                    <a:schemeClr val="dk1">
                      <a:alpha val="40000"/>
                    </a:schemeClr>
                  </a:outerShdw>
                </a:effectLst>
                <a:sym typeface="+mn-ea"/>
              </a:rPr>
              <a:t>Genel olarak TSH &lt;0,1 mU/L olarak sebat eden hastalar tedavi edilmelidir. Komplikasyonlar açısından düşük riskli hastalarda bazen TSH &lt;0,1 mU/L de olsa iyot kısıtlanarak takip seçeneği kullanılabilir.</a:t>
            </a:r>
            <a:endParaRPr lang="tr-TR" sz="2800" dirty="0">
              <a:solidFill>
                <a:schemeClr val="tx1"/>
              </a:solidFill>
              <a:effectLst>
                <a:outerShdw blurRad="38100" dist="19050" dir="2700000" algn="tl" rotWithShape="0">
                  <a:schemeClr val="dk1">
                    <a:alpha val="40000"/>
                  </a:schemeClr>
                </a:outerShdw>
              </a:effectLst>
              <a:sym typeface="+mn-ea"/>
            </a:endParaRPr>
          </a:p>
          <a:p>
            <a:endParaRPr lang="tr-TR" sz="2800" dirty="0">
              <a:solidFill>
                <a:schemeClr val="tx1"/>
              </a:solidFill>
              <a:effectLst>
                <a:outerShdw blurRad="38100" dist="19050" dir="2700000" algn="tl" rotWithShape="0">
                  <a:schemeClr val="dk1">
                    <a:alpha val="40000"/>
                  </a:schemeClr>
                </a:outerShdw>
              </a:effectLst>
              <a:sym typeface="+mn-ea"/>
            </a:endParaRPr>
          </a:p>
          <a:p>
            <a:r>
              <a:rPr lang="tr-TR" sz="2800" dirty="0">
                <a:solidFill>
                  <a:schemeClr val="tx1"/>
                </a:solidFill>
                <a:effectLst>
                  <a:outerShdw blurRad="38100" dist="19050" dir="2700000" algn="tl" rotWithShape="0">
                    <a:schemeClr val="dk1">
                      <a:alpha val="40000"/>
                    </a:schemeClr>
                  </a:outerShdw>
                </a:effectLst>
                <a:sym typeface="+mn-ea"/>
              </a:rPr>
              <a:t>Eğer, TSH 0,1-0,5 mU/L ise altta yatan kardiyovasküler hastalık veya osteoporoz varsa ve/veya tiroid sintigrafisinde fokal artmış tutulum alanları varsa tedavi edilmelidir. </a:t>
            </a:r>
            <a:endParaRPr lang="tr-TR" sz="2800" dirty="0">
              <a:solidFill>
                <a:schemeClr val="tx1"/>
              </a:solidFill>
              <a:effectLst>
                <a:outerShdw blurRad="38100" dist="19050" dir="2700000" algn="tl" rotWithShape="0">
                  <a:schemeClr val="dk1">
                    <a:alpha val="40000"/>
                  </a:schemeClr>
                </a:outerShdw>
              </a:effectLst>
              <a:sym typeface="+mn-ea"/>
            </a:endParaRPr>
          </a:p>
          <a:p>
            <a:endParaRPr lang="tr-TR" sz="2800" dirty="0">
              <a:solidFill>
                <a:schemeClr val="tx1"/>
              </a:solidFill>
              <a:effectLst>
                <a:outerShdw blurRad="38100" dist="19050" dir="2700000" algn="tl" rotWithShape="0">
                  <a:schemeClr val="dk1">
                    <a:alpha val="40000"/>
                  </a:schemeClr>
                </a:outerShdw>
              </a:effectLst>
              <a:sym typeface="+mn-ea"/>
            </a:endParaRPr>
          </a:p>
        </p:txBody>
      </p:sp>
      <p:sp>
        <p:nvSpPr>
          <p:cNvPr id="2" name="Alt Bilgi Yer Tutucusu 1"/>
          <p:cNvSpPr>
            <a:spLocks noGrp="1"/>
          </p:cNvSpPr>
          <p:nvPr>
            <p:ph type="ftr" sz="quarter" idx="11"/>
          </p:nvPr>
        </p:nvSpPr>
        <p:spPr/>
        <p:txBody>
          <a:bodyPr/>
          <a:lstStyle/>
          <a:p>
            <a:r>
              <a:rPr lang="tr-TR"/>
              <a:t>17.05.2023</a:t>
            </a:r>
            <a:endParaRPr lang="tr-TR"/>
          </a:p>
        </p:txBody>
      </p:sp>
      <p:sp>
        <p:nvSpPr>
          <p:cNvPr id="5" name="Text Box 4"/>
          <p:cNvSpPr txBox="1"/>
          <p:nvPr/>
        </p:nvSpPr>
        <p:spPr>
          <a:xfrm>
            <a:off x="2670810" y="248920"/>
            <a:ext cx="7162800" cy="645160"/>
          </a:xfrm>
          <a:prstGeom prst="rect">
            <a:avLst/>
          </a:prstGeom>
          <a:noFill/>
        </p:spPr>
        <p:txBody>
          <a:bodyPr wrap="square" rtlCol="0">
            <a:spAutoFit/>
          </a:bodyPr>
          <a:p>
            <a:pPr algn="ctr"/>
            <a:r>
              <a:rPr lang="tr-TR" sz="3600" b="1" dirty="0">
                <a:solidFill>
                  <a:schemeClr val="accent1">
                    <a:lumMod val="75000"/>
                  </a:schemeClr>
                </a:solidFill>
                <a:latin typeface="Arial" panose="020B0604020202020204" pitchFamily="34" charset="0"/>
                <a:cs typeface="Arial" panose="020B0604020202020204" pitchFamily="34" charset="0"/>
                <a:sym typeface="+mn-ea"/>
              </a:rPr>
              <a:t>Tedavi</a:t>
            </a:r>
            <a:endParaRPr lang="tr-TR" sz="3600" b="1" dirty="0">
              <a:solidFill>
                <a:schemeClr val="accent1">
                  <a:lumMod val="75000"/>
                </a:schemeClr>
              </a:solidFill>
              <a:latin typeface="Arial" panose="020B0604020202020204" pitchFamily="34" charset="0"/>
              <a:cs typeface="Arial" panose="020B0604020202020204" pitchFamily="34"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tr-TR" b="1" dirty="0">
                <a:solidFill>
                  <a:schemeClr val="accent1">
                    <a:lumMod val="75000"/>
                  </a:schemeClr>
                </a:solidFill>
                <a:latin typeface="Arial" panose="020B0604020202020204" pitchFamily="34" charset="0"/>
                <a:cs typeface="Arial" panose="020B0604020202020204" pitchFamily="34" charset="0"/>
                <a:sym typeface="+mn-ea"/>
              </a:rPr>
              <a:t>Tedavi</a:t>
            </a:r>
            <a:endParaRPr lang="tr-TR" altLang="en-US"/>
          </a:p>
        </p:txBody>
      </p:sp>
      <p:sp>
        <p:nvSpPr>
          <p:cNvPr id="3" name="Content Placeholder 2"/>
          <p:cNvSpPr>
            <a:spLocks noGrp="1"/>
          </p:cNvSpPr>
          <p:nvPr>
            <p:ph sz="half" idx="1"/>
          </p:nvPr>
        </p:nvSpPr>
        <p:spPr/>
        <p:txBody>
          <a:bodyPr/>
          <a:p>
            <a:r>
              <a:rPr lang="tr-TR" sz="2400" dirty="0">
                <a:solidFill>
                  <a:schemeClr val="tx1"/>
                </a:solidFill>
                <a:effectLst/>
                <a:sym typeface="+mn-ea"/>
              </a:rPr>
              <a:t>Takibe bırakılan hastal</a:t>
            </a:r>
            <a:r>
              <a:rPr lang="tr-TR" sz="2400" dirty="0">
                <a:effectLst/>
                <a:sym typeface="+mn-ea"/>
              </a:rPr>
              <a:t>arda 6 aylık aralarla TSH, sT3 ve sT4 ölçümleri yapılmalıdır. </a:t>
            </a:r>
            <a:endParaRPr lang="tr-TR" sz="2400" dirty="0">
              <a:solidFill>
                <a:schemeClr val="tx1"/>
              </a:solidFill>
              <a:effectLst>
                <a:outerShdw blurRad="38100" dist="19050" dir="2700000" algn="tl" rotWithShape="0">
                  <a:schemeClr val="dk1">
                    <a:alpha val="40000"/>
                  </a:schemeClr>
                </a:outerShdw>
              </a:effectLst>
              <a:sym typeface="+mn-ea"/>
            </a:endParaRPr>
          </a:p>
          <a:p>
            <a:endParaRPr lang="en-US" sz="2400"/>
          </a:p>
          <a:p>
            <a:r>
              <a:rPr lang="en-US" sz="2400"/>
              <a:t>Semptomatik hastalarda β-bloker</a:t>
            </a:r>
            <a:r>
              <a:rPr lang="tr-TR" altLang="en-US" sz="2400"/>
              <a:t> </a:t>
            </a:r>
            <a:r>
              <a:rPr lang="en-US" sz="2400"/>
              <a:t>ajanlar kullanılabilir.</a:t>
            </a:r>
            <a:endParaRPr lang="en-US" sz="2400"/>
          </a:p>
          <a:p>
            <a:endParaRPr lang="en-US" sz="2400"/>
          </a:p>
          <a:p>
            <a:r>
              <a:rPr lang="en-US" sz="2400"/>
              <a:t>Gebeler haricindeki tüm kalıcı subklinik hipertiroidi hastalarında iyot kısıtlaması yapılmalıdır</a:t>
            </a:r>
            <a:r>
              <a:rPr lang="tr-TR" altLang="en-US" sz="2400"/>
              <a:t>.</a:t>
            </a:r>
            <a:endParaRPr lang="tr-TR" altLang="en-US" sz="2400"/>
          </a:p>
        </p:txBody>
      </p:sp>
      <p:sp>
        <p:nvSpPr>
          <p:cNvPr id="4" name="Footer Placeholder 3"/>
          <p:cNvSpPr>
            <a:spLocks noGrp="1"/>
          </p:cNvSpPr>
          <p:nvPr>
            <p:ph type="ftr" sz="quarter" idx="11"/>
          </p:nvPr>
        </p:nvSpPr>
        <p:spPr/>
        <p:txBody>
          <a:bodyPr/>
          <a:p>
            <a:r>
              <a:rPr lang="tr-TR"/>
              <a:t>17.05.2023</a:t>
            </a:r>
            <a:endParaRPr lang="tr-TR"/>
          </a:p>
        </p:txBody>
      </p:sp>
      <p:pic>
        <p:nvPicPr>
          <p:cNvPr id="5" name="Content Placeholder 4"/>
          <p:cNvPicPr>
            <a:picLocks noChangeAspect="1"/>
          </p:cNvPicPr>
          <p:nvPr>
            <p:ph sz="half" idx="2"/>
          </p:nvPr>
        </p:nvPicPr>
        <p:blipFill>
          <a:blip r:embed="rId1"/>
          <a:stretch>
            <a:fillRect/>
          </a:stretch>
        </p:blipFill>
        <p:spPr>
          <a:xfrm>
            <a:off x="6200775" y="1569085"/>
            <a:ext cx="5055870" cy="24745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76300" y="292100"/>
            <a:ext cx="10515600" cy="1325563"/>
          </a:xfrm>
        </p:spPr>
        <p:txBody>
          <a:bodyPr/>
          <a:lstStyle/>
          <a:p>
            <a:r>
              <a:rPr lang="tr-TR" b="1" dirty="0">
                <a:solidFill>
                  <a:schemeClr val="accent1">
                    <a:lumMod val="75000"/>
                  </a:schemeClr>
                </a:solidFill>
                <a:latin typeface="+mn-lt"/>
              </a:rPr>
              <a:t>         HİPERTİROİDİ VE TİROTOKSİKOZ</a:t>
            </a:r>
            <a:endParaRPr lang="tr-TR" b="1" dirty="0">
              <a:solidFill>
                <a:schemeClr val="accent1">
                  <a:lumMod val="75000"/>
                </a:schemeClr>
              </a:solidFill>
              <a:latin typeface="+mn-lt"/>
            </a:endParaRPr>
          </a:p>
        </p:txBody>
      </p:sp>
      <p:sp>
        <p:nvSpPr>
          <p:cNvPr id="3" name="İçerik Yer Tutucusu 2"/>
          <p:cNvSpPr>
            <a:spLocks noGrp="1"/>
          </p:cNvSpPr>
          <p:nvPr>
            <p:ph sz="half" idx="1"/>
          </p:nvPr>
        </p:nvSpPr>
        <p:spPr>
          <a:xfrm>
            <a:off x="825499" y="2190750"/>
            <a:ext cx="10515600" cy="4667250"/>
          </a:xfrm>
        </p:spPr>
        <p:txBody>
          <a:bodyPr>
            <a:normAutofit/>
          </a:bodyPr>
          <a:lstStyle/>
          <a:p>
            <a:pPr>
              <a:buFont typeface="Wingdings" panose="05000000000000000000" pitchFamily="2" charset="2"/>
              <a:buChar char="ü"/>
            </a:pPr>
            <a:r>
              <a:rPr lang="tr-TR" sz="2400" b="1" dirty="0" err="1">
                <a:solidFill>
                  <a:schemeClr val="accent1">
                    <a:lumMod val="75000"/>
                  </a:schemeClr>
                </a:solidFill>
                <a:effectLst/>
                <a:ea typeface="Calibri" panose="020F0502020204030204" pitchFamily="34" charset="0"/>
                <a:cs typeface="Times New Roman" panose="02020603050405020304" pitchFamily="18" charset="0"/>
              </a:rPr>
              <a:t>Tirotoksikoz</a:t>
            </a:r>
            <a:r>
              <a:rPr lang="tr-TR" sz="2400" dirty="0">
                <a:effectLst/>
                <a:ea typeface="Calibri" panose="020F0502020204030204" pitchFamily="34" charset="0"/>
                <a:cs typeface="Times New Roman" panose="02020603050405020304" pitchFamily="18" charset="0"/>
              </a:rPr>
              <a:t>,</a:t>
            </a:r>
            <a:r>
              <a:rPr lang="tr-TR" sz="2400">
                <a:effectLst/>
                <a:ea typeface="Calibri" panose="020F0502020204030204" pitchFamily="34" charset="0"/>
                <a:cs typeface="Times New Roman" panose="02020603050405020304" pitchFamily="18" charset="0"/>
              </a:rPr>
              <a:t> kaynağı ne olursa olsun tiroid hormon fazlalığını ifade eden genel bir terimdir. </a:t>
            </a:r>
            <a:r>
              <a:rPr lang="tr-TR" sz="2400" dirty="0">
                <a:sym typeface="+mn-ea"/>
              </a:rPr>
              <a:t>Baskılı</a:t>
            </a:r>
            <a:r>
              <a:rPr lang="tr-TR" sz="2400" b="1" dirty="0">
                <a:sym typeface="+mn-ea"/>
              </a:rPr>
              <a:t> </a:t>
            </a:r>
            <a:r>
              <a:rPr lang="tr-TR" sz="2400" dirty="0">
                <a:sym typeface="+mn-ea"/>
              </a:rPr>
              <a:t>TSH (&lt;0.1mU/ml) </a:t>
            </a:r>
            <a:r>
              <a:rPr lang="en-US" sz="2400" dirty="0" err="1">
                <a:sym typeface="+mn-ea"/>
              </a:rPr>
              <a:t>yüksek</a:t>
            </a:r>
            <a:r>
              <a:rPr lang="en-US" sz="2400" dirty="0">
                <a:sym typeface="+mn-ea"/>
              </a:rPr>
              <a:t> sT4 </a:t>
            </a:r>
            <a:r>
              <a:rPr lang="en-US" sz="2400" dirty="0" err="1">
                <a:sym typeface="+mn-ea"/>
              </a:rPr>
              <a:t>ve</a:t>
            </a:r>
            <a:r>
              <a:rPr lang="en-US" sz="2400" dirty="0">
                <a:sym typeface="+mn-ea"/>
              </a:rPr>
              <a:t>/</a:t>
            </a:r>
            <a:r>
              <a:rPr lang="en-US" sz="2400" dirty="0" err="1">
                <a:sym typeface="+mn-ea"/>
              </a:rPr>
              <a:t>veya</a:t>
            </a:r>
            <a:r>
              <a:rPr lang="en-US" sz="2400" dirty="0">
                <a:sym typeface="+mn-ea"/>
              </a:rPr>
              <a:t> sT3</a:t>
            </a:r>
            <a:r>
              <a:rPr lang="tr-TR" sz="2400" dirty="0">
                <a:sym typeface="+mn-ea"/>
              </a:rPr>
              <a:t> durumdur.</a:t>
            </a:r>
            <a:endParaRPr lang="tr-TR" sz="24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endParaRPr lang="tr-TR" sz="24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tr-TR" sz="2400" b="1" dirty="0" err="1">
                <a:solidFill>
                  <a:schemeClr val="accent1">
                    <a:lumMod val="75000"/>
                  </a:schemeClr>
                </a:solidFill>
                <a:effectLst/>
                <a:ea typeface="Calibri" panose="020F0502020204030204" pitchFamily="34" charset="0"/>
                <a:cs typeface="Times New Roman" panose="02020603050405020304" pitchFamily="18" charset="0"/>
              </a:rPr>
              <a:t>Hipertiroidi</a:t>
            </a:r>
            <a:r>
              <a:rPr lang="tr-TR" sz="2400" dirty="0">
                <a:effectLst/>
                <a:ea typeface="Calibri" panose="020F0502020204030204" pitchFamily="34" charset="0"/>
                <a:cs typeface="Times New Roman" panose="02020603050405020304" pitchFamily="18" charset="0"/>
              </a:rPr>
              <a:t> </a:t>
            </a:r>
            <a:r>
              <a:rPr lang="tr-TR" sz="2400" dirty="0">
                <a:ea typeface="Calibri" panose="020F0502020204030204" pitchFamily="34" charset="0"/>
                <a:cs typeface="Times New Roman" panose="02020603050405020304" pitchFamily="18" charset="0"/>
              </a:rPr>
              <a:t>; </a:t>
            </a:r>
            <a:r>
              <a:rPr lang="tr-TR" sz="2400">
                <a:effectLst/>
                <a:ea typeface="Calibri" panose="020F0502020204030204" pitchFamily="34" charset="0"/>
                <a:cs typeface="Times New Roman" panose="02020603050405020304" pitchFamily="18" charset="0"/>
              </a:rPr>
              <a:t>ise tiroid bezinden artmış hormon sentezinden kaynaklanan tiroid hormon fazlalığını ifade eder. </a:t>
            </a:r>
            <a:r>
              <a:rPr lang="tr-TR" sz="2400" dirty="0">
                <a:sym typeface="+mn-ea"/>
              </a:rPr>
              <a:t>Baskılanmış TSH, yüksek sT4 ve/veya sT3 </a:t>
            </a:r>
            <a:endParaRPr lang="tr-TR" sz="2400" dirty="0"/>
          </a:p>
          <a:p>
            <a:pPr>
              <a:buFont typeface="Wingdings" panose="05000000000000000000" pitchFamily="2" charset="2"/>
              <a:buChar char="ü"/>
            </a:pPr>
            <a:endParaRPr lang="tr-TR" sz="2400">
              <a:effectLst/>
              <a:ea typeface="Calibri" panose="020F0502020204030204" pitchFamily="34" charset="0"/>
              <a:cs typeface="Times New Roman" panose="02020603050405020304" pitchFamily="18" charset="0"/>
            </a:endParaRPr>
          </a:p>
          <a:p>
            <a:pPr lvl="1">
              <a:buFont typeface="Wingdings" panose="05000000000000000000" pitchFamily="2" charset="2"/>
              <a:buChar char="ü"/>
            </a:pPr>
            <a:endParaRPr lang="tr-TR" dirty="0">
              <a:effectLst/>
              <a:ea typeface="Calibri" panose="020F0502020204030204" pitchFamily="34" charset="0"/>
              <a:cs typeface="Times New Roman" panose="02020603050405020304" pitchFamily="18" charset="0"/>
            </a:endParaRPr>
          </a:p>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altLang="en-US" b="1">
                <a:ln/>
                <a:solidFill>
                  <a:schemeClr val="tx1"/>
                </a:solidFill>
                <a:effectLst>
                  <a:outerShdw blurRad="38100" dist="19050" dir="2700000" algn="tl" rotWithShape="0">
                    <a:schemeClr val="dk1">
                      <a:alpha val="40000"/>
                    </a:schemeClr>
                  </a:outerShdw>
                </a:effectLst>
              </a:rPr>
              <a:t>Tiroid Muayenesi</a:t>
            </a:r>
            <a:endParaRPr lang="tr-TR" altLang="en-US" b="1">
              <a:ln/>
              <a:solidFill>
                <a:schemeClr val="tx1"/>
              </a:solidFill>
              <a:effectLst>
                <a:outerShdw blurRad="38100" dist="19050" dir="2700000" algn="tl" rotWithShape="0">
                  <a:schemeClr val="dk1">
                    <a:alpha val="40000"/>
                  </a:schemeClr>
                </a:outerShdw>
              </a:effectLst>
            </a:endParaRPr>
          </a:p>
        </p:txBody>
      </p:sp>
      <p:sp>
        <p:nvSpPr>
          <p:cNvPr id="3" name="Content Placeholder 2"/>
          <p:cNvSpPr>
            <a:spLocks noGrp="1"/>
          </p:cNvSpPr>
          <p:nvPr>
            <p:ph sz="half" idx="1"/>
          </p:nvPr>
        </p:nvSpPr>
        <p:spPr>
          <a:xfrm>
            <a:off x="609600" y="1174750"/>
            <a:ext cx="6814820" cy="4841875"/>
          </a:xfrm>
        </p:spPr>
        <p:txBody>
          <a:bodyPr/>
          <a:p>
            <a:r>
              <a:rPr lang="tr-TR" sz="2000" dirty="0">
                <a:effectLst/>
                <a:latin typeface="Calibri" panose="020F0502020204030204" pitchFamily="34" charset="0"/>
                <a:ea typeface="Calibri" panose="020F0502020204030204" pitchFamily="34" charset="0"/>
                <a:cs typeface="Times New Roman" panose="02020603050405020304" pitchFamily="18" charset="0"/>
                <a:sym typeface="+mn-ea"/>
              </a:rPr>
              <a:t>Tiroid bezi larenksin altında 2. ve 3. trakea </a:t>
            </a:r>
            <a:r>
              <a:rPr lang="tr-TR" sz="2000" dirty="0">
                <a:effectLst/>
                <a:latin typeface="Calibri" panose="020F0502020204030204" pitchFamily="34" charset="0"/>
                <a:ea typeface="Calibri" panose="020F0502020204030204" pitchFamily="34" charset="0"/>
                <a:cs typeface="Times New Roman" panose="02020603050405020304" pitchFamily="18" charset="0"/>
                <a:sym typeface="+mn-ea"/>
              </a:rPr>
              <a:t>halkalarının ön yüzlerinde bulunan istmus ile birbirine bağlanan her biri ortalama 5cm uzunluğunda, 3cm genişliğinde ve 2cm derinliğinde, sağ ve sol olmak üzere 2 lobtan oluşur</a:t>
            </a:r>
            <a:r>
              <a:rPr lang="tr-TR" sz="2000" dirty="0">
                <a:effectLst/>
                <a:latin typeface="Calibri" panose="020F0502020204030204" pitchFamily="34" charset="0"/>
                <a:ea typeface="Calibri" panose="020F0502020204030204" pitchFamily="34" charset="0"/>
                <a:cs typeface="Times New Roman" panose="02020603050405020304" pitchFamily="18" charset="0"/>
                <a:sym typeface="+mn-ea"/>
              </a:rPr>
              <a:t>.</a:t>
            </a:r>
            <a:endParaRPr lang="tr-TR" sz="2000" dirty="0">
              <a:effectLst/>
              <a:latin typeface="Calibri" panose="020F0502020204030204" pitchFamily="34" charset="0"/>
              <a:ea typeface="Calibri" panose="020F0502020204030204" pitchFamily="34" charset="0"/>
              <a:cs typeface="Times New Roman" panose="02020603050405020304" pitchFamily="18" charset="0"/>
              <a:sym typeface="+mn-ea"/>
            </a:endParaRPr>
          </a:p>
          <a:p>
            <a:endParaRPr lang="tr-TR" sz="2000" dirty="0">
              <a:effectLst/>
              <a:latin typeface="Calibri" panose="020F0502020204030204" pitchFamily="34" charset="0"/>
              <a:ea typeface="Calibri" panose="020F0502020204030204" pitchFamily="34" charset="0"/>
              <a:cs typeface="Times New Roman" panose="02020603050405020304" pitchFamily="18" charset="0"/>
              <a:sym typeface="+mn-ea"/>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Boyut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Kıvam</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Homojenite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Hassasiyet</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Kitle</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Yapışıklık</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000" dirty="0">
                <a:effectLst/>
                <a:latin typeface="Calibri" panose="020F0502020204030204" pitchFamily="34" charset="0"/>
                <a:ea typeface="Calibri" panose="020F0502020204030204" pitchFamily="34" charset="0"/>
                <a:cs typeface="Times New Roman" panose="02020603050405020304" pitchFamily="18" charset="0"/>
              </a:rPr>
              <a:t> Trakeal deviasyon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a:p>
        </p:txBody>
      </p:sp>
      <p:sp>
        <p:nvSpPr>
          <p:cNvPr id="4" name="Footer Placeholder 3"/>
          <p:cNvSpPr>
            <a:spLocks noGrp="1"/>
          </p:cNvSpPr>
          <p:nvPr>
            <p:ph type="ftr" sz="quarter" idx="11"/>
          </p:nvPr>
        </p:nvSpPr>
        <p:spPr/>
        <p:txBody>
          <a:bodyPr/>
          <a:p>
            <a:r>
              <a:rPr lang="tr-TR"/>
              <a:t>17.05.2023</a:t>
            </a:r>
            <a:endParaRPr lang="tr-TR"/>
          </a:p>
        </p:txBody>
      </p:sp>
      <p:pic>
        <p:nvPicPr>
          <p:cNvPr id="101" name="Content Placeholder 100"/>
          <p:cNvPicPr>
            <a:picLocks noChangeAspect="1"/>
          </p:cNvPicPr>
          <p:nvPr>
            <p:ph sz="half" idx="2"/>
          </p:nvPr>
        </p:nvPicPr>
        <p:blipFill>
          <a:blip r:embed="rId1"/>
          <a:stretch>
            <a:fillRect/>
          </a:stretch>
        </p:blipFill>
        <p:spPr>
          <a:xfrm>
            <a:off x="7067550" y="1174750"/>
            <a:ext cx="4393565" cy="2877185"/>
          </a:xfrm>
          <a:prstGeom prst="rect">
            <a:avLst/>
          </a:prstGeom>
          <a:noFill/>
          <a:ln w="9525">
            <a:noFill/>
          </a:ln>
        </p:spPr>
      </p:pic>
      <p:pic>
        <p:nvPicPr>
          <p:cNvPr id="5" name="Picture 4"/>
          <p:cNvPicPr>
            <a:picLocks noChangeAspect="1"/>
          </p:cNvPicPr>
          <p:nvPr/>
        </p:nvPicPr>
        <p:blipFill>
          <a:blip r:embed="rId2"/>
          <a:stretch>
            <a:fillRect/>
          </a:stretch>
        </p:blipFill>
        <p:spPr>
          <a:xfrm>
            <a:off x="4352925" y="4051935"/>
            <a:ext cx="7169150" cy="168783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17.05.2023</a:t>
            </a:r>
            <a:endParaRPr lang="tr-TR"/>
          </a:p>
        </p:txBody>
      </p:sp>
      <p:sp>
        <p:nvSpPr>
          <p:cNvPr id="4" name="Text Box 3"/>
          <p:cNvSpPr txBox="1"/>
          <p:nvPr/>
        </p:nvSpPr>
        <p:spPr>
          <a:xfrm>
            <a:off x="982345" y="310515"/>
            <a:ext cx="9314815" cy="460375"/>
          </a:xfrm>
          <a:prstGeom prst="rect">
            <a:avLst/>
          </a:prstGeom>
          <a:noFill/>
        </p:spPr>
        <p:txBody>
          <a:bodyPr wrap="square" rtlCol="0" anchor="t">
            <a:spAutoFit/>
          </a:bodyPr>
          <a:p>
            <a:pPr algn="ctr"/>
            <a:r>
              <a:rPr lang="en-US" b="1"/>
              <a:t> </a:t>
            </a:r>
            <a:r>
              <a:rPr lang="tr-TR" sz="2400" b="1" dirty="0">
                <a:solidFill>
                  <a:schemeClr val="accent1">
                    <a:lumMod val="75000"/>
                  </a:schemeClr>
                </a:solidFill>
                <a:sym typeface="+mn-ea"/>
              </a:rPr>
              <a:t>HİPERTİROİDİ VE TİROTOKSİKOZ NEDENLERİ</a:t>
            </a:r>
            <a:endParaRPr lang="tr-TR" sz="2400" b="1" dirty="0">
              <a:solidFill>
                <a:schemeClr val="accent1">
                  <a:lumMod val="75000"/>
                </a:schemeClr>
              </a:solidFill>
              <a:sym typeface="+mn-ea"/>
            </a:endParaRPr>
          </a:p>
        </p:txBody>
      </p:sp>
      <p:sp>
        <p:nvSpPr>
          <p:cNvPr id="5" name="Text Box 4"/>
          <p:cNvSpPr txBox="1"/>
          <p:nvPr/>
        </p:nvSpPr>
        <p:spPr>
          <a:xfrm>
            <a:off x="532765" y="1424940"/>
            <a:ext cx="6001385" cy="3138170"/>
          </a:xfrm>
          <a:prstGeom prst="rect">
            <a:avLst/>
          </a:prstGeom>
          <a:noFill/>
        </p:spPr>
        <p:txBody>
          <a:bodyPr wrap="square" rtlCol="0" anchor="t">
            <a:spAutoFit/>
          </a:bodyPr>
          <a:p>
            <a:r>
              <a:rPr lang="en-US" b="1">
                <a:solidFill>
                  <a:schemeClr val="accent1"/>
                </a:solidFill>
                <a:effectLst>
                  <a:outerShdw blurRad="38100" dist="25400" dir="5400000" algn="ctr" rotWithShape="0">
                    <a:srgbClr val="6E747A">
                      <a:alpha val="43000"/>
                    </a:srgbClr>
                  </a:outerShdw>
                </a:effectLst>
              </a:rPr>
              <a:t>Normal veya artmış RAI tutulumu ile ilişkili tirotoksikoz</a:t>
            </a:r>
            <a:endParaRPr lang="en-US" b="1">
              <a:solidFill>
                <a:schemeClr val="accent1"/>
              </a:solidFill>
              <a:effectLst>
                <a:outerShdw blurRad="38100" dist="25400" dir="5400000" algn="ctr" rotWithShape="0">
                  <a:srgbClr val="6E747A">
                    <a:alpha val="43000"/>
                  </a:srgbClr>
                </a:outerShdw>
              </a:effectLst>
            </a:endParaRPr>
          </a:p>
          <a:p>
            <a:r>
              <a:rPr lang="en-US"/>
              <a:t>■ Graves hastalığı</a:t>
            </a:r>
            <a:endParaRPr lang="en-US"/>
          </a:p>
          <a:p>
            <a:r>
              <a:rPr lang="en-US"/>
              <a:t>■ Toksik multi nodüler guatr (TMNG)</a:t>
            </a:r>
            <a:endParaRPr lang="en-US"/>
          </a:p>
          <a:p>
            <a:r>
              <a:rPr lang="en-US"/>
              <a:t>■ Toksik adenom (TA)</a:t>
            </a:r>
            <a:endParaRPr lang="en-US"/>
          </a:p>
          <a:p>
            <a:r>
              <a:rPr lang="en-US"/>
              <a:t>■ Koriyonik gonodotropin hormon artışına bağlı nedenler</a:t>
            </a:r>
            <a:endParaRPr lang="en-US"/>
          </a:p>
          <a:p>
            <a:r>
              <a:rPr lang="en-US">
                <a:sym typeface="+mn-ea"/>
              </a:rPr>
              <a:t>■</a:t>
            </a:r>
            <a:r>
              <a:rPr lang="en-US"/>
              <a:t>Trofoblastik hastalıklar (koriyokarsinom, mol</a:t>
            </a:r>
            <a:r>
              <a:rPr lang="tr-TR" altLang="en-US"/>
              <a:t> hİ</a:t>
            </a:r>
            <a:r>
              <a:rPr lang="en-US"/>
              <a:t>datiform)</a:t>
            </a:r>
            <a:endParaRPr lang="en-US"/>
          </a:p>
          <a:p>
            <a:r>
              <a:rPr lang="en-US">
                <a:sym typeface="+mn-ea"/>
              </a:rPr>
              <a:t>■</a:t>
            </a:r>
            <a:r>
              <a:rPr lang="en-US"/>
              <a:t>Gestasyonel hipertiroidizm</a:t>
            </a:r>
            <a:endParaRPr lang="en-US"/>
          </a:p>
          <a:p>
            <a:r>
              <a:rPr lang="en-US"/>
              <a:t>■ TSH salgılayan hipofiz adenomu</a:t>
            </a:r>
            <a:endParaRPr lang="en-US"/>
          </a:p>
          <a:p>
            <a:r>
              <a:rPr lang="en-US"/>
              <a:t>■ Tiroid hormon direnci</a:t>
            </a:r>
            <a:endParaRPr lang="en-US"/>
          </a:p>
        </p:txBody>
      </p:sp>
      <p:sp>
        <p:nvSpPr>
          <p:cNvPr id="6" name="Text Box 5"/>
          <p:cNvSpPr txBox="1"/>
          <p:nvPr/>
        </p:nvSpPr>
        <p:spPr>
          <a:xfrm>
            <a:off x="6727190" y="1424940"/>
            <a:ext cx="5253990" cy="3138170"/>
          </a:xfrm>
          <a:prstGeom prst="rect">
            <a:avLst/>
          </a:prstGeom>
          <a:noFill/>
        </p:spPr>
        <p:txBody>
          <a:bodyPr wrap="square" rtlCol="0" anchor="t">
            <a:spAutoFit/>
          </a:bodyPr>
          <a:p>
            <a:r>
              <a:rPr lang="en-US" b="1">
                <a:solidFill>
                  <a:schemeClr val="accent1"/>
                </a:solidFill>
                <a:effectLst>
                  <a:outerShdw blurRad="38100" dist="25400" dir="5400000" algn="ctr" rotWithShape="0">
                    <a:srgbClr val="6E747A">
                      <a:alpha val="43000"/>
                    </a:srgbClr>
                  </a:outerShdw>
                </a:effectLst>
              </a:rPr>
              <a:t>Azalmış RAI tutulumu ile ilişkili tirotoksikoz</a:t>
            </a:r>
            <a:endParaRPr lang="en-US" b="1">
              <a:solidFill>
                <a:schemeClr val="accent1"/>
              </a:solidFill>
              <a:effectLst>
                <a:outerShdw blurRad="38100" dist="25400" dir="5400000" algn="ctr" rotWithShape="0">
                  <a:srgbClr val="6E747A">
                    <a:alpha val="43000"/>
                  </a:srgbClr>
                </a:outerShdw>
              </a:effectLst>
            </a:endParaRPr>
          </a:p>
          <a:p>
            <a:r>
              <a:rPr lang="en-US"/>
              <a:t>■ Sessiz tiroidit</a:t>
            </a:r>
            <a:endParaRPr lang="en-US"/>
          </a:p>
          <a:p>
            <a:r>
              <a:rPr lang="en-US"/>
              <a:t>■ Hashitoksikozis</a:t>
            </a:r>
            <a:endParaRPr lang="en-US"/>
          </a:p>
          <a:p>
            <a:r>
              <a:rPr lang="en-US"/>
              <a:t>■ Subakut tiroidit</a:t>
            </a:r>
            <a:endParaRPr lang="en-US"/>
          </a:p>
          <a:p>
            <a:r>
              <a:rPr lang="en-US"/>
              <a:t>■ Amiodarona bağlı tiroidit</a:t>
            </a:r>
            <a:endParaRPr lang="en-US"/>
          </a:p>
          <a:p>
            <a:r>
              <a:rPr lang="en-US"/>
              <a:t>■ Palpasyon tiroiditi</a:t>
            </a:r>
            <a:endParaRPr lang="en-US"/>
          </a:p>
          <a:p>
            <a:r>
              <a:rPr lang="en-US"/>
              <a:t>■ İatrojenik tirotoksikoz</a:t>
            </a:r>
            <a:endParaRPr lang="en-US"/>
          </a:p>
          <a:p>
            <a:r>
              <a:rPr lang="en-US"/>
              <a:t>■ Egzojen tiroid hormon kullanımı</a:t>
            </a:r>
            <a:endParaRPr lang="en-US"/>
          </a:p>
          <a:p>
            <a:r>
              <a:rPr lang="en-US"/>
              <a:t>■ Struma ovari</a:t>
            </a:r>
            <a:endParaRPr lang="en-US"/>
          </a:p>
          <a:p>
            <a:r>
              <a:rPr lang="en-US"/>
              <a:t>■ Akut tiroidit</a:t>
            </a:r>
            <a:endParaRPr lang="en-US"/>
          </a:p>
          <a:p>
            <a:r>
              <a:rPr lang="en-US"/>
              <a:t>■ Folliküler tiroid kanseri yaygın metastazları</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a:bodyPr>
          <a:lstStyle/>
          <a:p>
            <a:pPr algn="ctr"/>
            <a:r>
              <a:rPr lang="tr-TR" sz="4000" b="1" i="0" u="none" strike="noStrike" baseline="0" dirty="0">
                <a:solidFill>
                  <a:schemeClr val="accent1">
                    <a:lumMod val="75000"/>
                  </a:schemeClr>
                </a:solidFill>
              </a:rPr>
              <a:t>Tanı</a:t>
            </a:r>
            <a:endParaRPr lang="tr-TR" sz="4000" dirty="0"/>
          </a:p>
        </p:txBody>
      </p:sp>
      <p:sp>
        <p:nvSpPr>
          <p:cNvPr id="6" name="İçerik Yer Tutucusu 5"/>
          <p:cNvSpPr>
            <a:spLocks noGrp="1"/>
          </p:cNvSpPr>
          <p:nvPr>
            <p:ph idx="1"/>
          </p:nvPr>
        </p:nvSpPr>
        <p:spPr/>
        <p:txBody>
          <a:bodyPr/>
          <a:lstStyle/>
          <a:p>
            <a:r>
              <a:rPr lang="tr-TR" dirty="0"/>
              <a:t>Hipertiroidizm tanısı anamnez ve FM ile başlar. </a:t>
            </a:r>
            <a:endParaRPr lang="tr-TR" dirty="0"/>
          </a:p>
          <a:p>
            <a:r>
              <a:rPr lang="tr-TR" dirty="0"/>
              <a:t>Anamnez sonrası, hipertiroidi düşündüren bulgu ve belirtiler </a:t>
            </a:r>
            <a:endParaRPr lang="tr-TR" dirty="0"/>
          </a:p>
          <a:p>
            <a:r>
              <a:rPr lang="tr-TR" dirty="0"/>
              <a:t>Hâlsizlik, sinirlilik, çarpıntı, tremor, kilo kaybı, uyku bozukluğu, nefes darlığı, sıcağa tahammülsüzlük, iştah artışı, oligomenore, terleme, göz belirtileri, yumuşak defekasyon veya diyare </a:t>
            </a:r>
            <a:endParaRPr lang="tr-TR" dirty="0"/>
          </a:p>
        </p:txBody>
      </p:sp>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tr-TR" b="1" dirty="0">
                <a:solidFill>
                  <a:schemeClr val="accent1">
                    <a:lumMod val="75000"/>
                  </a:schemeClr>
                </a:solidFill>
                <a:sym typeface="+mn-ea"/>
              </a:rPr>
              <a:t>Tanı</a:t>
            </a:r>
            <a:endParaRPr lang="en-US"/>
          </a:p>
        </p:txBody>
      </p:sp>
      <p:sp>
        <p:nvSpPr>
          <p:cNvPr id="3" name="Content Placeholder 2"/>
          <p:cNvSpPr>
            <a:spLocks noGrp="1"/>
          </p:cNvSpPr>
          <p:nvPr>
            <p:ph idx="1"/>
          </p:nvPr>
        </p:nvSpPr>
        <p:spPr/>
        <p:txBody>
          <a:bodyPr/>
          <a:p>
            <a:r>
              <a:rPr lang="tr-TR" altLang="en-US"/>
              <a:t>T</a:t>
            </a:r>
            <a:r>
              <a:rPr lang="en-US"/>
              <a:t>anıyı kesinleştirmek için ilk yapılacak laboratuvar testi TSH ve sT4 olmalıdır. sT4 normal bulunduğunda sT3 bakılmalıdır.</a:t>
            </a:r>
            <a:endParaRPr lang="en-US"/>
          </a:p>
          <a:p>
            <a:r>
              <a:rPr lang="en-US"/>
              <a:t>Baskılanmış TSH ile birlikte</a:t>
            </a:r>
            <a:r>
              <a:rPr lang="tr-TR" altLang="en-US"/>
              <a:t> yüksek sT4 ve/veya sT3 bulunması aşikâr (klinik) hipertiroidiyi gösterir.</a:t>
            </a:r>
            <a:endParaRPr lang="tr-TR" altLang="en-US"/>
          </a:p>
          <a:p>
            <a:r>
              <a:rPr lang="tr-TR" altLang="en-US"/>
              <a:t>Laboratuvar olarak hipertiroidi tanısının doğrulanması sonrasında, etiyolojiye yönelik ayırıcı tanı testlerinin başında 99mTc tutulum veya RAI tutulumu gelmelidir.</a:t>
            </a:r>
            <a:endParaRPr lang="tr-TR" altLang="en-US"/>
          </a:p>
          <a:p>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tr-TR" b="1" dirty="0">
                <a:solidFill>
                  <a:schemeClr val="accent1">
                    <a:lumMod val="75000"/>
                  </a:schemeClr>
                </a:solidFill>
                <a:sym typeface="+mn-ea"/>
              </a:rPr>
              <a:t>Tanı</a:t>
            </a:r>
            <a:endParaRPr lang="en-US"/>
          </a:p>
        </p:txBody>
      </p:sp>
      <p:sp>
        <p:nvSpPr>
          <p:cNvPr id="3" name="Content Placeholder 2"/>
          <p:cNvSpPr>
            <a:spLocks noGrp="1"/>
          </p:cNvSpPr>
          <p:nvPr>
            <p:ph idx="1"/>
          </p:nvPr>
        </p:nvSpPr>
        <p:spPr/>
        <p:txBody>
          <a:bodyPr/>
          <a:p>
            <a:r>
              <a:rPr lang="tr-TR" altLang="en-US">
                <a:sym typeface="+mn-ea"/>
              </a:rPr>
              <a:t>Laboratuvar olarak hipertiroidi tanısının doğrulanması sonrasında, etiyolojiye yönelik ayırıcı tanı testlerinin başında 99mTc tutulum, RAI ve sintigrafi tutulumu gelmelidir.</a:t>
            </a:r>
            <a:endParaRPr lang="tr-TR" altLang="en-US"/>
          </a:p>
          <a:p>
            <a:endParaRPr lang="en-US"/>
          </a:p>
          <a:p>
            <a:r>
              <a:rPr lang="en-US"/>
              <a:t>Böylece, düşük tutulumlu tirotoksikozu (tiroiditler, eksojen tiroid hormon kullanımı) normal- yüksek tutulumlu hipertiroididen (Graves hastalığı, TMNG, TA) ayırmak mümkün olabilir.</a:t>
            </a:r>
            <a:endParaRPr 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chemeClr val="accent1">
                    <a:lumMod val="75000"/>
                  </a:schemeClr>
                </a:solidFill>
              </a:rPr>
              <a:t>Tedavi</a:t>
            </a:r>
            <a:endParaRPr lang="tr-TR" sz="4000" b="1" dirty="0">
              <a:solidFill>
                <a:schemeClr val="accent1">
                  <a:lumMod val="75000"/>
                </a:schemeClr>
              </a:solidFill>
            </a:endParaRPr>
          </a:p>
        </p:txBody>
      </p:sp>
      <p:sp>
        <p:nvSpPr>
          <p:cNvPr id="3" name="İçerik Yer Tutucusu 2"/>
          <p:cNvSpPr>
            <a:spLocks noGrp="1"/>
          </p:cNvSpPr>
          <p:nvPr>
            <p:ph idx="1"/>
          </p:nvPr>
        </p:nvSpPr>
        <p:spPr>
          <a:xfrm>
            <a:off x="609600" y="1013460"/>
            <a:ext cx="11353800" cy="4351338"/>
          </a:xfrm>
        </p:spPr>
        <p:txBody>
          <a:bodyPr/>
          <a:lstStyle/>
          <a:p>
            <a:pPr marL="0" indent="0">
              <a:buFont typeface="Wingdings" panose="05000000000000000000" pitchFamily="2" charset="2"/>
              <a:buNone/>
            </a:pPr>
            <a:r>
              <a:rPr lang="en-US">
                <a:sym typeface="+mn-ea"/>
              </a:rPr>
              <a:t>■ </a:t>
            </a:r>
            <a:r>
              <a:rPr lang="tr-TR" dirty="0"/>
              <a:t>Graves hastalığına bağlı hipertiroidi tedavisinde ATİ, RAI ve cerrahi seçenekleri söz konusudur. ATİ, Graves hastalığında primer tedavidir.</a:t>
            </a:r>
            <a:endParaRPr lang="tr-TR" dirty="0"/>
          </a:p>
          <a:p>
            <a:pPr marL="0" indent="0">
              <a:buFont typeface="Wingdings" panose="05000000000000000000" pitchFamily="2" charset="2"/>
              <a:buNone/>
            </a:pPr>
            <a:endParaRPr lang="tr-TR" dirty="0"/>
          </a:p>
          <a:p>
            <a:pPr marL="0" indent="0">
              <a:buFont typeface="Wingdings" panose="05000000000000000000" pitchFamily="2" charset="2"/>
              <a:buNone/>
            </a:pPr>
            <a:r>
              <a:rPr lang="en-US">
                <a:sym typeface="+mn-ea"/>
              </a:rPr>
              <a:t>■ </a:t>
            </a:r>
            <a:r>
              <a:rPr lang="tr-TR" dirty="0"/>
              <a:t>Her tedavi seçeneğinin olumlu ve olumsuz yanları vardır. </a:t>
            </a:r>
            <a:endParaRPr lang="tr-TR" dirty="0"/>
          </a:p>
          <a:p>
            <a:pPr marL="0" indent="0">
              <a:buFont typeface="Wingdings" panose="05000000000000000000" pitchFamily="2" charset="2"/>
              <a:buNone/>
            </a:pPr>
            <a:endParaRPr lang="tr-TR" dirty="0">
              <a:sym typeface="+mn-ea"/>
            </a:endParaRPr>
          </a:p>
          <a:p>
            <a:pPr marL="0" indent="0">
              <a:buFont typeface="Wingdings" panose="05000000000000000000" pitchFamily="2" charset="2"/>
              <a:buNone/>
            </a:pPr>
            <a:r>
              <a:rPr lang="en-US">
                <a:sym typeface="+mn-ea"/>
              </a:rPr>
              <a:t>■ </a:t>
            </a:r>
            <a:r>
              <a:rPr lang="tr-TR" dirty="0"/>
              <a:t>Hiçbiri ideal bir tedavi yöntemi olarak kabul edilemez.</a:t>
            </a:r>
            <a:endParaRPr lang="tr-TR" dirty="0"/>
          </a:p>
          <a:p>
            <a:pPr marL="0" indent="0">
              <a:buFont typeface="Wingdings" panose="05000000000000000000" pitchFamily="2" charset="2"/>
              <a:buNone/>
            </a:pPr>
            <a:endParaRPr lang="tr-TR" dirty="0"/>
          </a:p>
        </p:txBody>
      </p:sp>
      <p:sp>
        <p:nvSpPr>
          <p:cNvPr id="5" name="Alt Bilgi Yer Tutucusu 4"/>
          <p:cNvSpPr>
            <a:spLocks noGrp="1"/>
          </p:cNvSpPr>
          <p:nvPr>
            <p:ph type="ftr" sz="quarter" idx="11"/>
          </p:nvPr>
        </p:nvSpPr>
        <p:spPr/>
        <p:txBody>
          <a:bodyPr/>
          <a:lstStyle/>
          <a:p>
            <a:r>
              <a:rPr lang="tr-TR"/>
              <a:t>17.05.2023</a:t>
            </a:r>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800" b="1" dirty="0">
                <a:solidFill>
                  <a:schemeClr val="accent1">
                    <a:lumMod val="75000"/>
                  </a:schemeClr>
                </a:solidFill>
              </a:rPr>
              <a:t>1. </a:t>
            </a:r>
            <a:r>
              <a:rPr lang="tr-TR" sz="3800" b="1" dirty="0" err="1">
                <a:solidFill>
                  <a:schemeClr val="accent1">
                    <a:lumMod val="75000"/>
                  </a:schemeClr>
                </a:solidFill>
              </a:rPr>
              <a:t>Antitiroid</a:t>
            </a:r>
            <a:r>
              <a:rPr lang="tr-TR" sz="3800" b="1" dirty="0">
                <a:solidFill>
                  <a:schemeClr val="accent1">
                    <a:lumMod val="75000"/>
                  </a:schemeClr>
                </a:solidFill>
              </a:rPr>
              <a:t> Tedavi </a:t>
            </a:r>
            <a:endParaRPr lang="tr-TR" sz="3800" b="1" dirty="0">
              <a:solidFill>
                <a:schemeClr val="accent1">
                  <a:lumMod val="75000"/>
                </a:schemeClr>
              </a:solidFill>
            </a:endParaRPr>
          </a:p>
        </p:txBody>
      </p:sp>
      <p:sp>
        <p:nvSpPr>
          <p:cNvPr id="3" name="İçerik Yer Tutucusu 2"/>
          <p:cNvSpPr>
            <a:spLocks noGrp="1"/>
          </p:cNvSpPr>
          <p:nvPr>
            <p:ph idx="1"/>
          </p:nvPr>
        </p:nvSpPr>
        <p:spPr>
          <a:xfrm>
            <a:off x="512445" y="1041400"/>
            <a:ext cx="10515600" cy="4775199"/>
          </a:xfrm>
        </p:spPr>
        <p:txBody>
          <a:bodyPr>
            <a:normAutofit/>
            <a:scene3d>
              <a:camera prst="orthographicFront"/>
              <a:lightRig rig="threePt" dir="t"/>
            </a:scene3d>
          </a:bodyPr>
          <a:lstStyle/>
          <a:p>
            <a:pPr marL="0" indent="0">
              <a:buNone/>
            </a:pPr>
            <a:r>
              <a:rPr lang="en-US">
                <a:sym typeface="+mn-ea"/>
              </a:rPr>
              <a:t>■ </a:t>
            </a:r>
            <a:r>
              <a:rPr lang="tr-TR" dirty="0">
                <a:solidFill>
                  <a:schemeClr val="tx1"/>
                </a:solidFill>
                <a:effectLst/>
              </a:rPr>
              <a:t>ATİ olarak metimazol (MMI), özel durumlarda PTU kullanılmalıdır. </a:t>
            </a:r>
            <a:endParaRPr lang="tr-TR" dirty="0">
              <a:solidFill>
                <a:schemeClr val="tx1"/>
              </a:solidFill>
              <a:effectLst/>
            </a:endParaRPr>
          </a:p>
          <a:p>
            <a:pPr marL="0" indent="0">
              <a:buNone/>
            </a:pPr>
            <a:r>
              <a:rPr lang="en-US">
                <a:sym typeface="+mn-ea"/>
              </a:rPr>
              <a:t>■ </a:t>
            </a:r>
            <a:r>
              <a:rPr lang="tr-TR" dirty="0">
                <a:solidFill>
                  <a:schemeClr val="tx1"/>
                </a:solidFill>
                <a:effectLst/>
              </a:rPr>
              <a:t>PTU gebelikte veya gebelik planlayıp tedavinin bitmesini bekleyecek zamanı olmayan hastalarda veya tirotoksik krizde seçilmesi gereken ilaçtır.</a:t>
            </a:r>
            <a:endParaRPr lang="tr-TR" dirty="0">
              <a:solidFill>
                <a:schemeClr val="tx1"/>
              </a:solidFill>
              <a:effectLst/>
            </a:endParaRPr>
          </a:p>
          <a:p>
            <a:pPr marL="0" indent="0">
              <a:buNone/>
            </a:pPr>
            <a:r>
              <a:rPr lang="en-US">
                <a:sym typeface="+mn-ea"/>
              </a:rPr>
              <a:t>■ </a:t>
            </a:r>
            <a:r>
              <a:rPr lang="tr-TR" dirty="0">
                <a:solidFill>
                  <a:schemeClr val="tx1"/>
                </a:solidFill>
                <a:effectLst/>
              </a:rPr>
              <a:t>MMI’nın ayrıca, günde tek doz uygulanabilmesi ve majör yan etki olasılığının az olmasından dolayı PTU’ya üstünlüğü vardır.</a:t>
            </a:r>
            <a:endParaRPr lang="tr-TR" dirty="0">
              <a:solidFill>
                <a:schemeClr val="tx1"/>
              </a:solidFill>
              <a:effectLst/>
            </a:endParaRPr>
          </a:p>
          <a:p>
            <a:pPr>
              <a:buFont typeface="Wingdings" panose="05000000000000000000" pitchFamily="2" charset="2"/>
              <a:buChar char="ü"/>
            </a:pPr>
            <a:endParaRPr lang="tr-TR" dirty="0">
              <a:solidFill>
                <a:schemeClr val="tx1"/>
              </a:solidFill>
              <a:effectLst/>
            </a:endParaRPr>
          </a:p>
        </p:txBody>
      </p:sp>
      <p:sp>
        <p:nvSpPr>
          <p:cNvPr id="5" name="Alt Bilgi Yer Tutucusu 4"/>
          <p:cNvSpPr>
            <a:spLocks noGrp="1"/>
          </p:cNvSpPr>
          <p:nvPr>
            <p:ph type="ftr" sz="quarter" idx="11"/>
          </p:nvPr>
        </p:nvSpPr>
        <p:spPr/>
        <p:txBody>
          <a:bodyPr/>
          <a:lstStyle/>
          <a:p>
            <a:r>
              <a:rPr lang="tr-TR"/>
              <a:t>17.05.2023</a:t>
            </a:r>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54355" y="501015"/>
            <a:ext cx="10972800" cy="4953000"/>
          </a:xfrm>
        </p:spPr>
        <p:txBody>
          <a:bodyPr/>
          <a:p>
            <a:r>
              <a:rPr lang="en-US"/>
              <a:t>Hasta ötiroid olduktan sonra uzun süreli (12-24 ay) kullanılmalıdır</a:t>
            </a:r>
            <a:r>
              <a:rPr lang="tr-TR" altLang="en-US"/>
              <a:t>.</a:t>
            </a:r>
            <a:endParaRPr lang="tr-TR" altLang="en-US"/>
          </a:p>
          <a:p>
            <a:endParaRPr lang="tr-TR" altLang="en-US"/>
          </a:p>
          <a:p>
            <a:r>
              <a:rPr lang="tr-TR" altLang="en-US"/>
              <a:t>Başlangıçta sT4 normalin üst sınırının 1-1,5 katı ise 5-10 mg MMI, 1,5-2 katı ise 10-20 mg MMI, 2-3 katı ise 30-40 mg MMI kullanılması önerilmektedir.</a:t>
            </a:r>
            <a:endParaRPr lang="tr-TR" altLang="en-US"/>
          </a:p>
          <a:p>
            <a:endParaRPr lang="tr-TR" altLang="en-US"/>
          </a:p>
          <a:p>
            <a:r>
              <a:rPr lang="tr-TR" altLang="en-US"/>
              <a:t>MMI 10-40 mg/gün, PTU 150-300 mg/gün ortalama dozlarda kullanılır.</a:t>
            </a:r>
            <a:endParaRPr lang="tr-TR" altLang="en-US"/>
          </a:p>
          <a:p>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8185" y="534035"/>
            <a:ext cx="10515600" cy="4932363"/>
          </a:xfrm>
        </p:spPr>
        <p:txBody>
          <a:bodyPr/>
          <a:lstStyle/>
          <a:p>
            <a:r>
              <a:rPr lang="tr-TR" altLang="en-US">
                <a:sym typeface="+mn-ea"/>
              </a:rPr>
              <a:t>Uzun süreli ATİ ile tedavi kararı verilen hastalarda, başlangıçta 3-6 hafta aralıklarla kontrol edilerek doz azaltılması yapılır.</a:t>
            </a:r>
            <a:endParaRPr lang="tr-TR" altLang="en-US">
              <a:sym typeface="+mn-ea"/>
            </a:endParaRPr>
          </a:p>
          <a:p>
            <a:r>
              <a:rPr lang="tr-TR" altLang="en-US">
                <a:sym typeface="+mn-ea"/>
              </a:rPr>
              <a:t>Etkin en ufak doz bulunmaya çalışılır. </a:t>
            </a:r>
            <a:endParaRPr lang="tr-TR" altLang="en-US">
              <a:sym typeface="+mn-ea"/>
            </a:endParaRPr>
          </a:p>
          <a:p>
            <a:r>
              <a:rPr lang="tr-TR" dirty="0"/>
              <a:t>Daha sonra 1,5-2 aylık aralıklarla takibe devam edilir.</a:t>
            </a:r>
            <a:endParaRPr lang="tr-TR" dirty="0"/>
          </a:p>
          <a:p>
            <a:r>
              <a:rPr lang="tr-TR" dirty="0"/>
              <a:t>ATİ tedavisine başlanmadan önce hastada bazal hemogram, transaminazlar bakılmalıdır.</a:t>
            </a:r>
            <a:endParaRPr lang="tr-TR" dirty="0"/>
          </a:p>
          <a:p>
            <a:r>
              <a:rPr lang="tr-TR" dirty="0"/>
              <a:t>Bazal absolü nötrofil sayısı &lt;1.000/mm3 ise ve transaminazlar normalin üst sınırının beş katını</a:t>
            </a:r>
            <a:endParaRPr lang="tr-TR" dirty="0"/>
          </a:p>
          <a:p>
            <a:r>
              <a:rPr lang="tr-TR" dirty="0"/>
              <a:t>aşmışsa ATİ tedavisi başlanmamalıdır.  </a:t>
            </a:r>
            <a:endParaRPr lang="tr-TR" dirty="0"/>
          </a:p>
        </p:txBody>
      </p:sp>
      <p:sp>
        <p:nvSpPr>
          <p:cNvPr id="2" name="Alt Bilgi Yer Tutucusu 1"/>
          <p:cNvSpPr>
            <a:spLocks noGrp="1"/>
          </p:cNvSpPr>
          <p:nvPr>
            <p:ph type="ftr" sz="quarter" idx="11"/>
          </p:nvPr>
        </p:nvSpPr>
        <p:spPr/>
        <p:txBody>
          <a:bodyPr/>
          <a:lstStyle/>
          <a:p>
            <a:r>
              <a:rPr lang="tr-TR"/>
              <a:t>17.05.2023</a:t>
            </a:r>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ATİ YAN ETKİLERİ</a:t>
            </a:r>
            <a:endParaRPr lang="en-US"/>
          </a:p>
        </p:txBody>
      </p:sp>
      <p:sp>
        <p:nvSpPr>
          <p:cNvPr id="3" name="Content Placeholder 2"/>
          <p:cNvSpPr>
            <a:spLocks noGrp="1"/>
          </p:cNvSpPr>
          <p:nvPr>
            <p:ph idx="1"/>
          </p:nvPr>
        </p:nvSpPr>
        <p:spPr/>
        <p:txBody>
          <a:bodyPr/>
          <a:p>
            <a:r>
              <a:rPr lang="tr-TR" altLang="en-US" b="1">
                <a:sym typeface="+mn-ea"/>
              </a:rPr>
              <a:t>M</a:t>
            </a:r>
            <a:r>
              <a:rPr lang="en-US" b="1">
                <a:sym typeface="+mn-ea"/>
              </a:rPr>
              <a:t>inör</a:t>
            </a:r>
            <a:r>
              <a:rPr lang="tr-TR" altLang="en-US" b="1">
                <a:sym typeface="+mn-ea"/>
              </a:rPr>
              <a:t> Y</a:t>
            </a:r>
            <a:r>
              <a:rPr lang="en-US" b="1">
                <a:sym typeface="+mn-ea"/>
              </a:rPr>
              <a:t>an </a:t>
            </a:r>
            <a:r>
              <a:rPr lang="tr-TR" altLang="en-US" b="1">
                <a:sym typeface="+mn-ea"/>
              </a:rPr>
              <a:t>E</a:t>
            </a:r>
            <a:r>
              <a:rPr lang="en-US" b="1">
                <a:sym typeface="+mn-ea"/>
              </a:rPr>
              <a:t>tkiler</a:t>
            </a:r>
            <a:endParaRPr lang="en-US" b="1"/>
          </a:p>
          <a:p>
            <a:r>
              <a:rPr lang="en-US"/>
              <a:t>Kaşıntı, deri döküntüsü, artralji gibi  </a:t>
            </a:r>
            <a:endParaRPr lang="en-US"/>
          </a:p>
          <a:p>
            <a:endParaRPr lang="en-US"/>
          </a:p>
          <a:p>
            <a:r>
              <a:rPr lang="tr-TR" altLang="en-US" b="1"/>
              <a:t>Major Yan Etkiler</a:t>
            </a:r>
            <a:endParaRPr lang="tr-TR" altLang="en-US" b="1"/>
          </a:p>
          <a:p>
            <a:r>
              <a:rPr lang="tr-TR" altLang="en-US"/>
              <a:t>Agranülositoz, toksik hepatit (PTU), kolestatik sarılık (MMI), vaskülit</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67360" y="505460"/>
            <a:ext cx="10972800" cy="4953000"/>
          </a:xfrm>
        </p:spPr>
        <p:txBody>
          <a:bodyPr/>
          <a:p>
            <a:r>
              <a:rPr lang="en-US" sz="2800"/>
              <a:t>ATİ ile uzun süreli tedavi yapılan hastalarda ortalama ilaç kullanım süresi 12-24 aydır. </a:t>
            </a:r>
            <a:endParaRPr lang="en-US" sz="2800"/>
          </a:p>
          <a:p>
            <a:r>
              <a:rPr lang="en-US" sz="2800"/>
              <a:t>Bazı</a:t>
            </a:r>
            <a:r>
              <a:rPr lang="tr-TR" altLang="en-US" sz="2800"/>
              <a:t> </a:t>
            </a:r>
            <a:r>
              <a:rPr lang="en-US" sz="2800"/>
              <a:t>hastalarda </a:t>
            </a:r>
            <a:r>
              <a:rPr lang="tr-TR" altLang="en-US" sz="2800"/>
              <a:t>(</a:t>
            </a:r>
            <a:r>
              <a:rPr lang="en-US" sz="2800"/>
              <a:t>aktif oftalmopatisi olanlar, genç hastalar (&lt;20 yaş), yaşlı hastalar, ablatif tedaviyi</a:t>
            </a:r>
            <a:r>
              <a:rPr lang="tr-TR" altLang="en-US" sz="2800"/>
              <a:t> </a:t>
            </a:r>
            <a:r>
              <a:rPr lang="en-US" sz="2800"/>
              <a:t>kabul etmeyenler gibi</a:t>
            </a:r>
            <a:r>
              <a:rPr lang="tr-TR" altLang="en-US" sz="2800"/>
              <a:t>)</a:t>
            </a:r>
            <a:r>
              <a:rPr lang="en-US" sz="2800"/>
              <a:t> bu süre uzatılabilir. </a:t>
            </a:r>
            <a:endParaRPr lang="en-US" sz="2800"/>
          </a:p>
          <a:p>
            <a:r>
              <a:rPr lang="en-US" sz="2800"/>
              <a:t>TRAb negatifleşmeden ATİ kesilmemelidir. ATİ kesildikten sonra ilk 3 ay 4-6 haftada, daha sonra 3-6 ayda tiroid hormonları takip edilmelidir. </a:t>
            </a:r>
            <a:endParaRPr lang="en-US" sz="2800"/>
          </a:p>
          <a:p>
            <a:r>
              <a:rPr lang="en-US" sz="2800"/>
              <a:t>ATİ</a:t>
            </a:r>
            <a:r>
              <a:rPr lang="tr-TR" altLang="en-US" sz="2800"/>
              <a:t> </a:t>
            </a:r>
            <a:r>
              <a:rPr lang="en-US" sz="2800"/>
              <a:t>ile tedavinin en önemli dezavantajı, nüks olasılığının yüksek (%30-70) oluşudur. </a:t>
            </a:r>
            <a:endParaRPr lang="en-US" sz="2800"/>
          </a:p>
          <a:p>
            <a:r>
              <a:rPr lang="tr-TR" altLang="en-US" sz="2800"/>
              <a:t>N</a:t>
            </a:r>
            <a:r>
              <a:rPr lang="en-US" sz="2800"/>
              <a:t>üks geliştiğinde veya ciddi yan etki çıktığında beklemeden RAI</a:t>
            </a:r>
            <a:endParaRPr lang="en-US" sz="2800"/>
          </a:p>
          <a:p>
            <a:r>
              <a:rPr lang="en-US" sz="2800"/>
              <a:t>veya cerrahi gibi ablatif bir tedavi yöntemi tavsiye edilmelidir. </a:t>
            </a:r>
            <a:endParaRPr lang="en-US" sz="2800"/>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err="1">
                <a:solidFill>
                  <a:schemeClr val="tx1"/>
                </a:solidFill>
                <a:effectLst>
                  <a:outerShdw blurRad="38100" dist="19050" dir="2700000" algn="tl" rotWithShape="0">
                    <a:schemeClr val="dk1">
                      <a:alpha val="40000"/>
                    </a:schemeClr>
                  </a:outerShdw>
                </a:effectLst>
              </a:rPr>
              <a:t>Tiroid</a:t>
            </a:r>
            <a:r>
              <a:rPr lang="tr-TR" b="1" dirty="0">
                <a:solidFill>
                  <a:schemeClr val="tx1"/>
                </a:solidFill>
                <a:effectLst>
                  <a:outerShdw blurRad="38100" dist="19050" dir="2700000" algn="tl" rotWithShape="0">
                    <a:schemeClr val="dk1">
                      <a:alpha val="40000"/>
                    </a:schemeClr>
                  </a:outerShdw>
                </a:effectLst>
              </a:rPr>
              <a:t> Fonksiyon Testleri ve Değerlendirilmesi</a:t>
            </a:r>
            <a:r>
              <a:rPr lang="tr-TR" b="1" dirty="0">
                <a:solidFill>
                  <a:schemeClr val="accent5">
                    <a:lumMod val="75000"/>
                  </a:schemeClr>
                </a:solidFill>
              </a:rPr>
              <a:t>   </a:t>
            </a:r>
            <a:endParaRPr lang="tr-TR" b="1" dirty="0">
              <a:solidFill>
                <a:schemeClr val="accent5">
                  <a:lumMod val="75000"/>
                </a:schemeClr>
              </a:solidFill>
            </a:endParaRPr>
          </a:p>
        </p:txBody>
      </p:sp>
      <p:sp>
        <p:nvSpPr>
          <p:cNvPr id="3" name="İçerik Yer Tutucusu 2"/>
          <p:cNvSpPr>
            <a:spLocks noGrp="1"/>
          </p:cNvSpPr>
          <p:nvPr>
            <p:ph sz="half" idx="1"/>
          </p:nvPr>
        </p:nvSpPr>
        <p:spPr>
          <a:xfrm>
            <a:off x="609600" y="1174750"/>
            <a:ext cx="8984615" cy="5175885"/>
          </a:xfrm>
        </p:spPr>
        <p:txBody>
          <a:bodyPr>
            <a:normAutofit/>
          </a:bodyPr>
          <a:lstStyle/>
          <a:p>
            <a:pPr>
              <a:lnSpc>
                <a:spcPct val="107000"/>
              </a:lnSpc>
              <a:spcAft>
                <a:spcPts val="800"/>
              </a:spcAft>
              <a:buFont typeface="Wingdings" panose="05000000000000000000" pitchFamily="2" charset="2"/>
              <a:buChar char="ü"/>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sym typeface="+mn-ea"/>
              </a:rPr>
              <a:t>Toplumda tiroid fonksiyon bozukluklarına çok sık rastlanmaktadır. Bunun yanı sıra duygu durum değişiklikleri, saç dökülmesi, yorgunluk, obezite gibi sağlık sorunlarında akla hemen tiroid fonksiyon bozuklukları gelmekte ve bu yönde testler istenmektedir.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dirty="0">
                <a:effectLst/>
                <a:latin typeface="Calibri" panose="020F0502020204030204" pitchFamily="34" charset="0"/>
                <a:ea typeface="Calibri" panose="020F0502020204030204" pitchFamily="34" charset="0"/>
                <a:cs typeface="Times New Roman" panose="02020603050405020304" pitchFamily="18" charset="0"/>
              </a:rPr>
              <a:t>Hastanın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2400" dirty="0">
                <a:effectLst/>
                <a:latin typeface="Calibri" panose="020F0502020204030204" pitchFamily="34" charset="0"/>
                <a:ea typeface="Calibri" panose="020F0502020204030204" pitchFamily="34" charset="0"/>
                <a:cs typeface="Times New Roman" panose="02020603050405020304" pitchFamily="18" charset="0"/>
              </a:rPr>
              <a:t> fonksiyonları hakkında karar vermek için                                         anamnez , FM bulguları ve laboratuvar testleri ile birlikte değerlendirilmeli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r>
              <a:rPr lang="tr-TR" sz="2400">
                <a:effectLst/>
                <a:latin typeface="Calibri" panose="020F0502020204030204" pitchFamily="34" charset="0"/>
                <a:ea typeface="Calibri" panose="020F0502020204030204" pitchFamily="34" charset="0"/>
                <a:cs typeface="Times New Roman" panose="02020603050405020304" pitchFamily="18" charset="0"/>
              </a:rPr>
              <a:t>TEMD TFT’nin değerlendirilmesinde sT3, sT4 ve TSH kullanılmasını önermektedir.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ü"/>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100" name="Picture 99"/>
          <p:cNvPicPr/>
          <p:nvPr/>
        </p:nvPicPr>
        <p:blipFill>
          <a:blip r:embed="rId1"/>
          <a:stretch>
            <a:fillRect/>
          </a:stretch>
        </p:blipFill>
        <p:spPr>
          <a:xfrm>
            <a:off x="6096000" y="3429000"/>
            <a:ext cx="0" cy="0"/>
          </a:xfrm>
          <a:prstGeom prst="rect">
            <a:avLst/>
          </a:prstGeom>
          <a:noFill/>
          <a:ln w="9525">
            <a:noFill/>
          </a:ln>
        </p:spPr>
      </p:pic>
      <p:pic>
        <p:nvPicPr>
          <p:cNvPr id="101" name="Content Placeholder 100"/>
          <p:cNvPicPr>
            <a:picLocks noChangeAspect="1"/>
          </p:cNvPicPr>
          <p:nvPr>
            <p:ph sz="half" idx="2"/>
          </p:nvPr>
        </p:nvPicPr>
        <p:blipFill>
          <a:blip r:embed="rId1"/>
          <a:stretch>
            <a:fillRect/>
          </a:stretch>
        </p:blipFill>
        <p:spPr>
          <a:xfrm>
            <a:off x="9420225" y="1174750"/>
            <a:ext cx="2876550" cy="2118360"/>
          </a:xfrm>
          <a:prstGeom prst="rect">
            <a:avLst/>
          </a:prstGeom>
          <a:noFill/>
          <a:ln w="9525">
            <a:noFill/>
          </a:ln>
        </p:spPr>
      </p:pic>
      <p:sp>
        <p:nvSpPr>
          <p:cNvPr id="5" name="Footer Placeholder 4"/>
          <p:cNvSpPr>
            <a:spLocks noGrp="1"/>
          </p:cNvSpPr>
          <p:nvPr>
            <p:ph type="ftr" sz="quarter" idx="11"/>
          </p:nvPr>
        </p:nvSpPr>
        <p:spPr/>
        <p:txBody>
          <a:bodyPr/>
          <a:p>
            <a:r>
              <a:rPr lang="tr-TR"/>
              <a:t>17.05.2023</a:t>
            </a: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RAİ TEDAVİSİ</a:t>
            </a:r>
            <a:endParaRPr lang="en-US"/>
          </a:p>
        </p:txBody>
      </p:sp>
      <p:sp>
        <p:nvSpPr>
          <p:cNvPr id="3" name="Content Placeholder 2"/>
          <p:cNvSpPr>
            <a:spLocks noGrp="1"/>
          </p:cNvSpPr>
          <p:nvPr>
            <p:ph idx="1"/>
          </p:nvPr>
        </p:nvSpPr>
        <p:spPr>
          <a:xfrm>
            <a:off x="609600" y="952500"/>
            <a:ext cx="10972800" cy="4953000"/>
          </a:xfrm>
        </p:spPr>
        <p:txBody>
          <a:bodyPr/>
          <a:p>
            <a:r>
              <a:rPr lang="en-US"/>
              <a:t>Kuzey Amerika’da primer tedavi olarak tercih edilmektedir</a:t>
            </a:r>
            <a:r>
              <a:rPr lang="tr-TR" altLang="en-US"/>
              <a:t>.</a:t>
            </a:r>
            <a:endParaRPr lang="tr-TR" altLang="en-US"/>
          </a:p>
          <a:p>
            <a:endParaRPr lang="tr-TR" altLang="en-US"/>
          </a:p>
          <a:p>
            <a:r>
              <a:rPr lang="tr-TR" altLang="en-US"/>
              <a:t>Gebelik ve emzirme dönemi RAI için mutlak kontrendikasyon teşkil eder.RAI tedavisi alan hastaların 6 ay gebe kalmaması önerilir. </a:t>
            </a:r>
            <a:endParaRPr lang="tr-TR" altLang="en-US"/>
          </a:p>
          <a:p>
            <a:endParaRPr lang="tr-TR" altLang="en-US"/>
          </a:p>
          <a:p>
            <a:r>
              <a:rPr lang="tr-TR" altLang="en-US"/>
              <a:t>RAI tedavisini takiben, ilk hafta içerisinde boyunda ağrı ve şişlik ile birlikte akut tiroidit gelişebilir. Kısa süreli hipertiroidi alevlenmesi görülebilir.</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87680" y="464820"/>
            <a:ext cx="10972800" cy="5429250"/>
          </a:xfrm>
        </p:spPr>
        <p:txBody>
          <a:bodyPr/>
          <a:p>
            <a:r>
              <a:rPr lang="en-US"/>
              <a:t>RAI tedavisinin etkisi 6-8 hafta içinde görülmeye başlar. </a:t>
            </a:r>
            <a:endParaRPr lang="en-US"/>
          </a:p>
          <a:p>
            <a:endParaRPr lang="en-US"/>
          </a:p>
          <a:p>
            <a:r>
              <a:rPr lang="en-US"/>
              <a:t>Bu</a:t>
            </a:r>
            <a:r>
              <a:rPr lang="tr-TR" altLang="en-US"/>
              <a:t> </a:t>
            </a:r>
            <a:r>
              <a:rPr lang="en-US"/>
              <a:t>nedenle, tedavinin etkinliğinin belirlenmesi için TFT değerlendirilmesi işlemden iki ay sonra yapılmalıdır. </a:t>
            </a:r>
            <a:endParaRPr lang="en-US"/>
          </a:p>
          <a:p>
            <a:endParaRPr lang="en-US"/>
          </a:p>
          <a:p>
            <a:r>
              <a:rPr lang="en-US"/>
              <a:t>Kalıcı hipotiroidi gerçekleşmesi ile birlikte tedaviye LT4 replasmanı eklenir. </a:t>
            </a:r>
            <a:endParaRPr lang="en-US"/>
          </a:p>
          <a:p>
            <a:endParaRPr lang="en-US"/>
          </a:p>
          <a:p>
            <a:r>
              <a:rPr lang="en-US"/>
              <a:t>Daha</a:t>
            </a:r>
            <a:r>
              <a:rPr lang="tr-TR" altLang="en-US"/>
              <a:t> </a:t>
            </a:r>
            <a:r>
              <a:rPr lang="en-US"/>
              <a:t>sonra ilk 6 ayda 6-8 haftalık aralıklarla tiroid hormon düzeylerine bakılarak hastanın dozu stabilize edilebilir.</a:t>
            </a:r>
            <a:endParaRPr lang="en-US"/>
          </a:p>
          <a:p>
            <a:pPr marL="0" indent="0">
              <a:buNone/>
            </a:pP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sym typeface="+mn-ea"/>
              </a:rPr>
              <a:t>Hasta, RAI tedavisini takiben 6. ayda hâlen toksik ise ikinci doz RAI tedavisi (en</a:t>
            </a:r>
            <a:r>
              <a:rPr lang="tr-TR" altLang="en-US">
                <a:sym typeface="+mn-ea"/>
              </a:rPr>
              <a:t> </a:t>
            </a:r>
            <a:r>
              <a:rPr lang="en-US">
                <a:sym typeface="+mn-ea"/>
              </a:rPr>
              <a:t>erken 6 ay sonra) verilmelidir</a:t>
            </a:r>
            <a:r>
              <a:rPr lang="tr-TR" altLang="en-US">
                <a:sym typeface="+mn-ea"/>
              </a:rPr>
              <a:t>.</a:t>
            </a:r>
            <a:endParaRPr lang="tr-TR" altLang="en-US">
              <a:sym typeface="+mn-ea"/>
            </a:endParaRPr>
          </a:p>
          <a:p>
            <a:endParaRPr lang="tr-TR" altLang="en-US">
              <a:sym typeface="+mn-ea"/>
            </a:endParaRPr>
          </a:p>
          <a:p>
            <a:r>
              <a:rPr lang="tr-TR" altLang="en-US"/>
              <a:t>Tirotoksikozu olan tüm hastalarda kontrendike bir durum yoksa β-blokaj yapılmalıdır. </a:t>
            </a:r>
            <a:endParaRPr lang="tr-TR" altLang="en-US"/>
          </a:p>
          <a:p>
            <a:endParaRPr 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952500"/>
            <a:ext cx="10972800" cy="4953000"/>
          </a:xfrm>
        </p:spPr>
        <p:txBody>
          <a:bodyPr/>
          <a:p>
            <a:r>
              <a:rPr lang="en-US"/>
              <a:t>Büyük ve/veya intratorasik guatr, bası belirtisi, kanser kuşkusu</a:t>
            </a:r>
            <a:endParaRPr lang="en-US"/>
          </a:p>
          <a:p>
            <a:r>
              <a:rPr lang="en-US"/>
              <a:t>Eşlik eden DTK </a:t>
            </a:r>
            <a:endParaRPr lang="en-US"/>
          </a:p>
          <a:p>
            <a:r>
              <a:rPr lang="en-US"/>
              <a:t>ATİ yan etkisi</a:t>
            </a:r>
            <a:endParaRPr lang="en-US"/>
          </a:p>
          <a:p>
            <a:r>
              <a:rPr lang="en-US"/>
              <a:t>RAI tedavisini reddetme</a:t>
            </a:r>
            <a:endParaRPr lang="en-US"/>
          </a:p>
          <a:p>
            <a:r>
              <a:rPr lang="en-US"/>
              <a:t>Erken dönemde gebelik beklentisi</a:t>
            </a:r>
            <a:endParaRPr lang="en-US"/>
          </a:p>
          <a:p>
            <a:r>
              <a:rPr lang="en-US"/>
              <a:t>Ciddi Graves oftalmopatisi</a:t>
            </a:r>
            <a:endParaRPr lang="en-US"/>
          </a:p>
          <a:p>
            <a:r>
              <a:rPr lang="en-US"/>
              <a:t>Cerrahi öncesi ATİ ile hastaların ötiroid olması sağlanır. Tedaviye mutlak β-bloker eklenmelidir.</a:t>
            </a:r>
            <a:endParaRPr lang="en-US"/>
          </a:p>
          <a:p>
            <a:r>
              <a:rPr lang="en-US"/>
              <a:t>Burada seçilecek tedavi total tiroidektomi (TTx) dir.</a:t>
            </a:r>
            <a:endParaRPr lang="en-US"/>
          </a:p>
        </p:txBody>
      </p:sp>
      <p:sp>
        <p:nvSpPr>
          <p:cNvPr id="4" name="Footer Placeholder 3"/>
          <p:cNvSpPr>
            <a:spLocks noGrp="1"/>
          </p:cNvSpPr>
          <p:nvPr>
            <p:ph type="ftr" sz="quarter" idx="11"/>
          </p:nvPr>
        </p:nvSpPr>
        <p:spPr/>
        <p:txBody>
          <a:bodyPr/>
          <a:p>
            <a:r>
              <a:rPr lang="tr-TR"/>
              <a:t>17.05.2023</a:t>
            </a:r>
            <a:endParaRPr lang="tr-TR"/>
          </a:p>
        </p:txBody>
      </p:sp>
      <p:sp>
        <p:nvSpPr>
          <p:cNvPr id="5" name="Title 4"/>
          <p:cNvSpPr/>
          <p:nvPr>
            <p:ph type="title"/>
          </p:nvPr>
        </p:nvSpPr>
        <p:spPr>
          <a:xfrm>
            <a:off x="609600" y="414020"/>
            <a:ext cx="10972800" cy="582613"/>
          </a:xfrm>
        </p:spPr>
        <p:txBody>
          <a:bodyPr/>
          <a:p>
            <a:pPr algn="l"/>
            <a:r>
              <a:rPr lang="tr-TR" b="1" dirty="0">
                <a:solidFill>
                  <a:schemeClr val="accent1">
                    <a:lumMod val="75000"/>
                  </a:schemeClr>
                </a:solidFill>
                <a:sym typeface="+mn-ea"/>
              </a:rPr>
              <a:t>CERRAHİ TEDAVİ ENDİKASYONLARI</a:t>
            </a:r>
            <a:br>
              <a:rPr lang="en-US"/>
            </a:b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1">
                    <a:lumMod val="75000"/>
                  </a:schemeClr>
                </a:solidFill>
                <a:latin typeface="+mn-lt"/>
              </a:rPr>
              <a:t>    TİROİD NODÜLLERİ</a:t>
            </a:r>
            <a:endParaRPr lang="tr-TR" b="1" dirty="0">
              <a:solidFill>
                <a:schemeClr val="accent1">
                  <a:lumMod val="75000"/>
                </a:schemeClr>
              </a:solidFill>
              <a:latin typeface="+mn-lt"/>
            </a:endParaRPr>
          </a:p>
        </p:txBody>
      </p:sp>
      <p:sp>
        <p:nvSpPr>
          <p:cNvPr id="3" name="İçerik Yer Tutucusu 2"/>
          <p:cNvSpPr>
            <a:spLocks noGrp="1"/>
          </p:cNvSpPr>
          <p:nvPr>
            <p:ph sz="half" idx="1"/>
          </p:nvPr>
        </p:nvSpPr>
        <p:spPr/>
        <p:txBody>
          <a:bodyPr>
            <a:normAutofit/>
          </a:bodyPr>
          <a:lstStyle/>
          <a:p>
            <a:pPr marL="0" indent="0" algn="l">
              <a:buFont typeface="Wingdings" panose="05000000000000000000" pitchFamily="2" charset="2"/>
              <a:buNone/>
            </a:pPr>
            <a:r>
              <a:rPr lang="tr-TR"/>
              <a:t>Tiroid bezinde yer kaplayan</a:t>
            </a:r>
            <a:endParaRPr lang="tr-TR"/>
          </a:p>
          <a:p>
            <a:pPr marL="0" indent="0" algn="l">
              <a:buFont typeface="Wingdings" panose="05000000000000000000" pitchFamily="2" charset="2"/>
              <a:buNone/>
            </a:pPr>
            <a:r>
              <a:rPr lang="tr-TR"/>
              <a:t>Çevresindeki normal tiroid dokusundan kıvam olarak farklı </a:t>
            </a:r>
            <a:endParaRPr lang="tr-TR"/>
          </a:p>
          <a:p>
            <a:pPr marL="0" indent="0" algn="l">
              <a:buFont typeface="Wingdings" panose="05000000000000000000" pitchFamily="2" charset="2"/>
              <a:buNone/>
            </a:pPr>
            <a:r>
              <a:rPr lang="tr-TR"/>
              <a:t>Radyolojik olarak sınırları ayrılabilen</a:t>
            </a:r>
            <a:endParaRPr lang="tr-TR"/>
          </a:p>
          <a:p>
            <a:pPr marL="0" indent="0" algn="l">
              <a:buFont typeface="Wingdings" panose="05000000000000000000" pitchFamily="2" charset="2"/>
              <a:buNone/>
            </a:pPr>
            <a:r>
              <a:rPr lang="tr-TR"/>
              <a:t>Küresel veya ovoid şekilli lezyonlardır. </a:t>
            </a:r>
            <a:endParaRPr lang="tr-TR"/>
          </a:p>
        </p:txBody>
      </p:sp>
      <p:sp>
        <p:nvSpPr>
          <p:cNvPr id="4" name="Alt Bilgi Yer Tutucusu 3"/>
          <p:cNvSpPr>
            <a:spLocks noGrp="1"/>
          </p:cNvSpPr>
          <p:nvPr>
            <p:ph type="ftr" sz="quarter" idx="11"/>
          </p:nvPr>
        </p:nvSpPr>
        <p:spPr/>
        <p:txBody>
          <a:bodyPr/>
          <a:lstStyle/>
          <a:p>
            <a:r>
              <a:rPr lang="tr-TR"/>
              <a:t>17.05.2023</a:t>
            </a:r>
            <a:endParaRPr lang="tr-TR"/>
          </a:p>
        </p:txBody>
      </p:sp>
      <p:pic>
        <p:nvPicPr>
          <p:cNvPr id="6" name="Content Placeholder 5"/>
          <p:cNvPicPr>
            <a:picLocks noChangeAspect="1"/>
          </p:cNvPicPr>
          <p:nvPr>
            <p:ph sz="half" idx="2"/>
          </p:nvPr>
        </p:nvPicPr>
        <p:blipFill>
          <a:blip r:embed="rId1"/>
          <a:stretch>
            <a:fillRect/>
          </a:stretch>
        </p:blipFill>
        <p:spPr>
          <a:xfrm>
            <a:off x="7230745" y="1380490"/>
            <a:ext cx="3337560" cy="3810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ilgi Yer Tutucusu 1"/>
          <p:cNvSpPr>
            <a:spLocks noGrp="1"/>
          </p:cNvSpPr>
          <p:nvPr>
            <p:ph type="ftr" sz="quarter" idx="11"/>
          </p:nvPr>
        </p:nvSpPr>
        <p:spPr/>
        <p:txBody>
          <a:bodyPr/>
          <a:lstStyle/>
          <a:p>
            <a:r>
              <a:rPr lang="tr-TR"/>
              <a:t>17.05.2023</a:t>
            </a:r>
            <a:endParaRPr lang="tr-TR"/>
          </a:p>
        </p:txBody>
      </p:sp>
      <p:sp>
        <p:nvSpPr>
          <p:cNvPr id="7" name="Text Box 6"/>
          <p:cNvSpPr txBox="1"/>
          <p:nvPr/>
        </p:nvSpPr>
        <p:spPr>
          <a:xfrm>
            <a:off x="857250" y="474980"/>
            <a:ext cx="10190480" cy="5262245"/>
          </a:xfrm>
          <a:prstGeom prst="rect">
            <a:avLst/>
          </a:prstGeom>
          <a:noFill/>
        </p:spPr>
        <p:txBody>
          <a:bodyPr wrap="square" rtlCol="0" anchor="t">
            <a:spAutoFit/>
          </a:bodyPr>
          <a:p>
            <a:r>
              <a:rPr lang="en-US" sz="2800">
                <a:sym typeface="+mn-ea"/>
              </a:rPr>
              <a:t>■ </a:t>
            </a:r>
            <a:r>
              <a:rPr lang="en-US" sz="2800"/>
              <a:t>Dünya genelinde guatr ve nodül oluşumunun en sık nedeni iyot eksikliğidir. </a:t>
            </a:r>
            <a:endParaRPr lang="en-US" sz="2800"/>
          </a:p>
          <a:p>
            <a:endParaRPr lang="en-US" sz="2800"/>
          </a:p>
          <a:p>
            <a:r>
              <a:rPr lang="en-US" sz="2800">
                <a:sym typeface="+mn-ea"/>
              </a:rPr>
              <a:t>■ </a:t>
            </a:r>
            <a:r>
              <a:rPr lang="en-US" sz="2800"/>
              <a:t>Toplumda tiroid bezine ait rastlanan en sık hastalık grubunu oluşturur. </a:t>
            </a:r>
            <a:endParaRPr lang="en-US" sz="2800"/>
          </a:p>
          <a:p>
            <a:endParaRPr lang="en-US" sz="2800">
              <a:sym typeface="+mn-ea"/>
            </a:endParaRPr>
          </a:p>
          <a:p>
            <a:r>
              <a:rPr lang="en-US" sz="2800">
                <a:sym typeface="+mn-ea"/>
              </a:rPr>
              <a:t>■ </a:t>
            </a:r>
            <a:r>
              <a:rPr lang="en-US" sz="2800"/>
              <a:t>Nodül sıklığının yaşla arttığı, 50 yaş</a:t>
            </a:r>
            <a:r>
              <a:rPr lang="tr-TR" altLang="en-US" sz="2800"/>
              <a:t> </a:t>
            </a:r>
            <a:r>
              <a:rPr lang="en-US" sz="2800"/>
              <a:t>üzerinde sonografik sıklığın %50’leri bulduğu bilinmektedir. </a:t>
            </a:r>
            <a:endParaRPr lang="en-US" sz="2800"/>
          </a:p>
          <a:p>
            <a:endParaRPr lang="en-US" sz="2800">
              <a:sym typeface="+mn-ea"/>
            </a:endParaRPr>
          </a:p>
          <a:p>
            <a:r>
              <a:rPr lang="en-US" sz="2800">
                <a:sym typeface="+mn-ea"/>
              </a:rPr>
              <a:t>■ </a:t>
            </a:r>
            <a:r>
              <a:rPr lang="en-US" sz="2800"/>
              <a:t>Ülkemizde, 18-65 yaş arasındaki</a:t>
            </a:r>
            <a:r>
              <a:rPr lang="tr-TR" altLang="en-US" sz="2800"/>
              <a:t> </a:t>
            </a:r>
            <a:r>
              <a:rPr lang="en-US" sz="2800"/>
              <a:t>sonografik prevalans %23,5 iken, 65 yaşın üzerinde bu sıklığın %37,4’leri bulduğu saptanmıştı</a:t>
            </a:r>
            <a:r>
              <a:rPr lang="tr-TR" altLang="en-US" sz="2800"/>
              <a:t>r. Nodüllerin yaklaşık %5’inde malignite riski vardır.</a:t>
            </a:r>
            <a:r>
              <a:rPr lang="en-US" sz="2800"/>
              <a:t> </a:t>
            </a:r>
            <a:endParaRPr lang="en-US" sz="28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609600" y="1174750"/>
            <a:ext cx="10793095" cy="5070475"/>
          </a:xfrm>
        </p:spPr>
        <p:txBody>
          <a:bodyPr/>
          <a:p>
            <a:r>
              <a:rPr lang="en-US"/>
              <a:t>Nodüller, rutin FM’de saptanabileceği gibi bazen de hasta boyunda şişlik veya ağrı gibi</a:t>
            </a:r>
            <a:r>
              <a:rPr lang="tr-TR" altLang="en-US"/>
              <a:t> </a:t>
            </a:r>
            <a:r>
              <a:rPr lang="en-US"/>
              <a:t>semptomlar ile karşımıza gelebilir.</a:t>
            </a:r>
            <a:endParaRPr lang="en-US"/>
          </a:p>
          <a:p>
            <a:pPr marL="0" indent="0">
              <a:buNone/>
            </a:pPr>
            <a:r>
              <a:rPr lang="en-US"/>
              <a:t> </a:t>
            </a:r>
            <a:endParaRPr lang="en-US"/>
          </a:p>
          <a:p>
            <a:r>
              <a:rPr lang="en-US"/>
              <a:t>Ayrıca, nodüller başka amaçlar ile yapılan radyolojik incelemeler veya “check-up” değerlendirmeleri sırasında tamamen rastlantısal (insidental) olarak</a:t>
            </a:r>
            <a:r>
              <a:rPr lang="tr-TR" altLang="en-US"/>
              <a:t> </a:t>
            </a:r>
            <a:r>
              <a:rPr lang="en-US"/>
              <a:t>da saptanabilirler. </a:t>
            </a:r>
            <a:endParaRPr lang="en-US"/>
          </a:p>
        </p:txBody>
      </p:sp>
      <p:sp>
        <p:nvSpPr>
          <p:cNvPr id="5" name="Footer Placeholder 4"/>
          <p:cNvSpPr>
            <a:spLocks noGrp="1"/>
          </p:cNvSpPr>
          <p:nvPr>
            <p:ph type="ftr" sz="quarter" idx="11"/>
          </p:nvPr>
        </p:nvSpPr>
        <p:spPr/>
        <p:txBody>
          <a:bodyPr/>
          <a:p>
            <a:r>
              <a:rPr lang="tr-TR"/>
              <a:t>17.05.2023</a:t>
            </a:r>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89560"/>
            <a:ext cx="10972800" cy="582613"/>
          </a:xfrm>
        </p:spPr>
        <p:txBody>
          <a:bodyPr/>
          <a:p>
            <a:pPr algn="ctr"/>
            <a:r>
              <a:rPr lang="tr-TR" b="1" dirty="0">
                <a:solidFill>
                  <a:schemeClr val="accent1">
                    <a:lumMod val="75000"/>
                  </a:schemeClr>
                </a:solidFill>
                <a:sym typeface="+mn-ea"/>
              </a:rPr>
              <a:t>TİROİD NODÜLÜNDE ETİYOLOJİK NEDENLER</a:t>
            </a:r>
            <a:endParaRPr lang="en-US" b="1">
              <a:solidFill>
                <a:schemeClr val="accent2">
                  <a:lumMod val="75000"/>
                </a:schemeClr>
              </a:solidFill>
            </a:endParaRPr>
          </a:p>
        </p:txBody>
      </p:sp>
      <p:sp>
        <p:nvSpPr>
          <p:cNvPr id="4" name="Content Placeholder 3"/>
          <p:cNvSpPr>
            <a:spLocks noGrp="1"/>
          </p:cNvSpPr>
          <p:nvPr>
            <p:ph sz="half" idx="2"/>
          </p:nvPr>
        </p:nvSpPr>
        <p:spPr/>
        <p:txBody>
          <a:bodyPr/>
          <a:p>
            <a:r>
              <a:rPr lang="en-US" sz="2800">
                <a:sym typeface="+mn-ea"/>
              </a:rPr>
              <a:t>■ Hurthle hücreli karsinom</a:t>
            </a:r>
            <a:endParaRPr lang="en-US" sz="2800"/>
          </a:p>
          <a:p>
            <a:r>
              <a:rPr lang="en-US" sz="2800">
                <a:sym typeface="+mn-ea"/>
              </a:rPr>
              <a:t>■ Kötü diferansiye karsinom</a:t>
            </a:r>
            <a:endParaRPr lang="en-US" sz="2800"/>
          </a:p>
          <a:p>
            <a:r>
              <a:rPr lang="en-US" sz="2800">
                <a:sym typeface="+mn-ea"/>
              </a:rPr>
              <a:t>■ Medüller karsinom</a:t>
            </a:r>
            <a:endParaRPr lang="en-US" sz="2800"/>
          </a:p>
          <a:p>
            <a:r>
              <a:rPr lang="en-US" sz="2800">
                <a:sym typeface="+mn-ea"/>
              </a:rPr>
              <a:t>■ Anaplastik karsinom</a:t>
            </a:r>
            <a:endParaRPr lang="en-US" sz="2800"/>
          </a:p>
          <a:p>
            <a:r>
              <a:rPr lang="en-US" sz="2800">
                <a:sym typeface="+mn-ea"/>
              </a:rPr>
              <a:t>■ Primer tiroid lenfoması</a:t>
            </a:r>
            <a:endParaRPr lang="en-US" sz="2800"/>
          </a:p>
          <a:p>
            <a:r>
              <a:rPr lang="en-US" sz="2800">
                <a:sym typeface="+mn-ea"/>
              </a:rPr>
              <a:t>■ Nadir primer maligniteler (sarkom, teratom ve diğer tümörler)</a:t>
            </a:r>
            <a:endParaRPr lang="en-US" sz="2800"/>
          </a:p>
          <a:p>
            <a:r>
              <a:rPr lang="en-US" sz="2800">
                <a:sym typeface="+mn-ea"/>
              </a:rPr>
              <a:t>■ Metastatik tümörler</a:t>
            </a:r>
            <a:endParaRPr lang="en-US" sz="2800"/>
          </a:p>
        </p:txBody>
      </p:sp>
      <p:sp>
        <p:nvSpPr>
          <p:cNvPr id="5" name="Footer Placeholder 4"/>
          <p:cNvSpPr>
            <a:spLocks noGrp="1"/>
          </p:cNvSpPr>
          <p:nvPr>
            <p:ph type="ftr" sz="quarter" idx="11"/>
          </p:nvPr>
        </p:nvSpPr>
        <p:spPr/>
        <p:txBody>
          <a:bodyPr/>
          <a:p>
            <a:r>
              <a:rPr lang="tr-TR"/>
              <a:t>17.05.2023</a:t>
            </a:r>
            <a:endParaRPr lang="tr-TR"/>
          </a:p>
        </p:txBody>
      </p:sp>
      <p:sp>
        <p:nvSpPr>
          <p:cNvPr id="7" name="Content Placeholder 6"/>
          <p:cNvSpPr/>
          <p:nvPr>
            <p:ph sz="half" idx="1"/>
          </p:nvPr>
        </p:nvSpPr>
        <p:spPr/>
        <p:txBody>
          <a:bodyPr/>
          <a:p>
            <a:r>
              <a:rPr lang="en-US" sz="2800"/>
              <a:t>■ Benign nodüler guatr</a:t>
            </a:r>
            <a:endParaRPr lang="en-US" sz="2800"/>
          </a:p>
          <a:p>
            <a:r>
              <a:rPr lang="en-US" sz="2800"/>
              <a:t>■ Basit veya hemorajik kistler</a:t>
            </a:r>
            <a:endParaRPr lang="en-US" sz="2800"/>
          </a:p>
          <a:p>
            <a:r>
              <a:rPr lang="en-US" sz="2800"/>
              <a:t>■ Folliküler adenom</a:t>
            </a:r>
            <a:endParaRPr lang="en-US" sz="2800"/>
          </a:p>
          <a:p>
            <a:r>
              <a:rPr lang="en-US" sz="2800"/>
              <a:t>■ Fokal tiroidit alanları</a:t>
            </a:r>
            <a:endParaRPr lang="en-US" sz="2800"/>
          </a:p>
          <a:p>
            <a:r>
              <a:rPr lang="en-US" sz="2800"/>
              <a:t>■ Papiller karsinom</a:t>
            </a:r>
            <a:endParaRPr lang="en-US" sz="2800"/>
          </a:p>
          <a:p>
            <a:r>
              <a:rPr lang="en-US" sz="2800"/>
              <a:t>■ Folliküler karsinom</a:t>
            </a:r>
            <a:endParaRPr lang="en-US" sz="2800"/>
          </a:p>
          <a:p>
            <a:endParaRPr lang="en-US" sz="2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pPr algn="ctr"/>
            <a:r>
              <a:rPr lang="tr-TR" sz="4000" b="1" dirty="0">
                <a:solidFill>
                  <a:schemeClr val="accent1">
                    <a:lumMod val="75000"/>
                  </a:schemeClr>
                </a:solidFill>
                <a:sym typeface="+mn-ea"/>
              </a:rPr>
              <a:t>TİROİD NODÜLÜNDE TANI</a:t>
            </a:r>
            <a:endParaRPr lang="tr-TR" sz="4000" dirty="0">
              <a:solidFill>
                <a:schemeClr val="accent1">
                  <a:lumMod val="75000"/>
                </a:schemeClr>
              </a:solidFill>
              <a:latin typeface="+mn-lt"/>
            </a:endParaRPr>
          </a:p>
        </p:txBody>
      </p:sp>
      <p:sp>
        <p:nvSpPr>
          <p:cNvPr id="6" name="İçerik Yer Tutucusu 5"/>
          <p:cNvSpPr>
            <a:spLocks noGrp="1"/>
          </p:cNvSpPr>
          <p:nvPr>
            <p:ph idx="1"/>
          </p:nvPr>
        </p:nvSpPr>
        <p:spPr/>
        <p:txBody>
          <a:bodyPr>
            <a:normAutofit fontScale="90000"/>
          </a:bodyPr>
          <a:lstStyle/>
          <a:p>
            <a:pPr algn="l">
              <a:buFont typeface="Wingdings" panose="05000000000000000000" pitchFamily="2" charset="2"/>
              <a:buChar char="ü"/>
            </a:pPr>
            <a:r>
              <a:rPr lang="tr-TR" sz="2400" dirty="0"/>
              <a:t>Bir tiroid nodülünü değerlendirirken üç temel soruya yanıt aranmalıdır:</a:t>
            </a:r>
            <a:endParaRPr lang="tr-TR" sz="2400" dirty="0"/>
          </a:p>
          <a:p>
            <a:pPr algn="l">
              <a:buFont typeface="Wingdings" panose="05000000000000000000" pitchFamily="2" charset="2"/>
              <a:buChar char="ü"/>
            </a:pPr>
            <a:r>
              <a:rPr lang="tr-TR" sz="2400" dirty="0"/>
              <a:t>1. Nodülde hiperfonksiyon var mı?</a:t>
            </a:r>
            <a:endParaRPr lang="tr-TR" sz="2400" dirty="0"/>
          </a:p>
          <a:p>
            <a:pPr algn="l">
              <a:buFont typeface="Wingdings" panose="05000000000000000000" pitchFamily="2" charset="2"/>
              <a:buChar char="ü"/>
            </a:pPr>
            <a:r>
              <a:rPr lang="tr-TR" sz="2400" dirty="0"/>
              <a:t>2. Kanser riski var mı?</a:t>
            </a:r>
            <a:endParaRPr lang="tr-TR" sz="2400" dirty="0"/>
          </a:p>
          <a:p>
            <a:pPr algn="l">
              <a:buFont typeface="Wingdings" panose="05000000000000000000" pitchFamily="2" charset="2"/>
              <a:buChar char="ü"/>
            </a:pPr>
            <a:r>
              <a:rPr lang="tr-TR" sz="2400" dirty="0"/>
              <a:t>3. Bası semptom ve bulguları var mı?</a:t>
            </a:r>
            <a:endParaRPr lang="tr-TR" sz="2400" dirty="0"/>
          </a:p>
          <a:p>
            <a:pPr algn="l">
              <a:buFont typeface="Wingdings" panose="05000000000000000000" pitchFamily="2" charset="2"/>
              <a:buChar char="ü"/>
            </a:pPr>
            <a:endParaRPr lang="tr-TR" sz="2400" dirty="0"/>
          </a:p>
          <a:p>
            <a:pPr algn="l">
              <a:buFont typeface="Wingdings" panose="05000000000000000000" pitchFamily="2" charset="2"/>
              <a:buChar char="ü"/>
            </a:pPr>
            <a:r>
              <a:rPr lang="tr-TR" sz="2400" dirty="0"/>
              <a:t>Bu soruları cevaplandırmak için nodül saptanan bir hastada yapılması gerekli tanısal işlemler şunlardır</a:t>
            </a:r>
            <a:endParaRPr lang="tr-TR" sz="2400" dirty="0"/>
          </a:p>
          <a:p>
            <a:pPr marL="0" indent="0" algn="l">
              <a:buFont typeface="Wingdings" panose="05000000000000000000" pitchFamily="2" charset="2"/>
              <a:buNone/>
            </a:pPr>
            <a:r>
              <a:rPr lang="tr-TR" sz="2400" dirty="0">
                <a:sym typeface="+mn-ea"/>
              </a:rPr>
              <a:t>	■ </a:t>
            </a:r>
            <a:r>
              <a:rPr lang="tr-TR" sz="2400" dirty="0"/>
              <a:t>Anamnez ve FM</a:t>
            </a:r>
            <a:endParaRPr lang="tr-TR" sz="2400" dirty="0"/>
          </a:p>
          <a:p>
            <a:pPr marL="0" indent="0" algn="l">
              <a:buFont typeface="Wingdings" panose="05000000000000000000" pitchFamily="2" charset="2"/>
              <a:buNone/>
            </a:pPr>
            <a:r>
              <a:rPr lang="tr-TR" sz="2400" dirty="0"/>
              <a:t>	■ TSH</a:t>
            </a:r>
            <a:endParaRPr lang="tr-TR" sz="2400" dirty="0"/>
          </a:p>
          <a:p>
            <a:pPr marL="0" indent="0" algn="l">
              <a:buFont typeface="Wingdings" panose="05000000000000000000" pitchFamily="2" charset="2"/>
              <a:buNone/>
            </a:pPr>
            <a:r>
              <a:rPr lang="tr-TR" sz="2400" dirty="0"/>
              <a:t>	■ US</a:t>
            </a:r>
            <a:endParaRPr lang="tr-TR" sz="2400" dirty="0"/>
          </a:p>
          <a:p>
            <a:pPr marL="0" indent="0" algn="l">
              <a:buFont typeface="Wingdings" panose="05000000000000000000" pitchFamily="2" charset="2"/>
              <a:buNone/>
            </a:pPr>
            <a:r>
              <a:rPr lang="tr-TR" sz="2400" dirty="0"/>
              <a:t>	■ TİİAB (riskli nodüllere)</a:t>
            </a:r>
            <a:endParaRPr lang="tr-TR" sz="2400" dirty="0"/>
          </a:p>
          <a:p>
            <a:pPr marL="0" indent="0" algn="l">
              <a:buFont typeface="Wingdings" panose="05000000000000000000" pitchFamily="2" charset="2"/>
              <a:buNone/>
            </a:pPr>
            <a:r>
              <a:rPr lang="tr-TR" sz="2400" dirty="0"/>
              <a:t>	■ Tiroid sintigrafisi (yalnızca TSH baskılı ve &gt;1,5 cm nodülü olanlarda önerilir). </a:t>
            </a:r>
            <a:endParaRPr lang="tr-TR" sz="2400" dirty="0"/>
          </a:p>
        </p:txBody>
      </p:sp>
      <p:sp>
        <p:nvSpPr>
          <p:cNvPr id="3" name="Alt Bilgi Yer Tutucusu 2"/>
          <p:cNvSpPr>
            <a:spLocks noGrp="1"/>
          </p:cNvSpPr>
          <p:nvPr>
            <p:ph type="ftr" sz="quarter" idx="11"/>
          </p:nvPr>
        </p:nvSpPr>
        <p:spPr/>
        <p:txBody>
          <a:bodyPr/>
          <a:lstStyle/>
          <a:p>
            <a:r>
              <a:rPr lang="tr-TR"/>
              <a:t>17.05.2023</a:t>
            </a:r>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l"/>
            <a:r>
              <a:rPr lang="tr-TR" b="1" dirty="0">
                <a:solidFill>
                  <a:schemeClr val="accent1">
                    <a:lumMod val="75000"/>
                  </a:schemeClr>
                </a:solidFill>
                <a:sym typeface="+mn-ea"/>
              </a:rPr>
              <a:t>ANAMNEZ</a:t>
            </a:r>
            <a:endParaRPr lang="tr-TR" sz="3600" dirty="0">
              <a:solidFill>
                <a:schemeClr val="accent1">
                  <a:lumMod val="75000"/>
                </a:schemeClr>
              </a:solidFill>
              <a:latin typeface="+mn-lt"/>
            </a:endParaRPr>
          </a:p>
        </p:txBody>
      </p:sp>
      <p:sp>
        <p:nvSpPr>
          <p:cNvPr id="3" name="İçerik Yer Tutucusu 2"/>
          <p:cNvSpPr>
            <a:spLocks noGrp="1"/>
          </p:cNvSpPr>
          <p:nvPr>
            <p:ph idx="1"/>
          </p:nvPr>
        </p:nvSpPr>
        <p:spPr>
          <a:xfrm>
            <a:off x="609600" y="1308100"/>
            <a:ext cx="10515600" cy="4667250"/>
          </a:xfrm>
        </p:spPr>
        <p:txBody>
          <a:bodyPr>
            <a:normAutofit/>
          </a:bodyPr>
          <a:lstStyle/>
          <a:p>
            <a:pPr marL="0" indent="0">
              <a:buFont typeface="Wingdings" panose="05000000000000000000" pitchFamily="2" charset="2"/>
              <a:buNone/>
            </a:pPr>
            <a:r>
              <a:rPr lang="en-US">
                <a:sym typeface="+mn-ea"/>
              </a:rPr>
              <a:t>■ </a:t>
            </a:r>
            <a:r>
              <a:rPr lang="tr-TR" dirty="0"/>
              <a:t>Çocukluk döneminde baş-boyun bölgesine RT</a:t>
            </a:r>
            <a:endParaRPr lang="tr-TR" dirty="0"/>
          </a:p>
          <a:p>
            <a:pPr marL="0" indent="0">
              <a:buFont typeface="Wingdings" panose="05000000000000000000" pitchFamily="2" charset="2"/>
              <a:buNone/>
            </a:pPr>
            <a:r>
              <a:rPr lang="en-US">
                <a:sym typeface="+mn-ea"/>
              </a:rPr>
              <a:t>■ </a:t>
            </a:r>
            <a:r>
              <a:rPr lang="tr-TR" dirty="0"/>
              <a:t>Tüm vücut ışınlaması</a:t>
            </a:r>
            <a:endParaRPr lang="tr-TR" dirty="0"/>
          </a:p>
          <a:p>
            <a:pPr marL="0" indent="0">
              <a:buFont typeface="Wingdings" panose="05000000000000000000" pitchFamily="2" charset="2"/>
              <a:buNone/>
            </a:pPr>
            <a:r>
              <a:rPr lang="en-US">
                <a:sym typeface="+mn-ea"/>
              </a:rPr>
              <a:t>■ </a:t>
            </a:r>
            <a:r>
              <a:rPr lang="tr-TR" dirty="0"/>
              <a:t>Ailede tiroid kanseri hikâyesi</a:t>
            </a:r>
            <a:endParaRPr lang="tr-TR" dirty="0"/>
          </a:p>
          <a:p>
            <a:pPr marL="0" indent="0">
              <a:buFont typeface="Wingdings" panose="05000000000000000000" pitchFamily="2" charset="2"/>
              <a:buNone/>
            </a:pPr>
            <a:r>
              <a:rPr lang="en-US">
                <a:sym typeface="+mn-ea"/>
              </a:rPr>
              <a:t>■ </a:t>
            </a:r>
            <a:r>
              <a:rPr lang="tr-TR" dirty="0"/>
              <a:t>Akromegali öyküsü</a:t>
            </a:r>
            <a:endParaRPr lang="tr-TR" dirty="0"/>
          </a:p>
          <a:p>
            <a:pPr marL="0" indent="0">
              <a:buFont typeface="Wingdings" panose="05000000000000000000" pitchFamily="2" charset="2"/>
              <a:buNone/>
            </a:pPr>
            <a:r>
              <a:rPr lang="en-US">
                <a:sym typeface="+mn-ea"/>
              </a:rPr>
              <a:t>■ </a:t>
            </a:r>
            <a:r>
              <a:rPr lang="tr-TR" dirty="0"/>
              <a:t>Çocukluk ya da adölesan dönemde iyonize radyasyona</a:t>
            </a:r>
            <a:endParaRPr lang="tr-TR" dirty="0"/>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p>
            <a:endParaRPr lang="en-US"/>
          </a:p>
        </p:txBody>
      </p:sp>
      <p:sp>
        <p:nvSpPr>
          <p:cNvPr id="6" name="Metin Yer Tutucusu 5"/>
          <p:cNvSpPr>
            <a:spLocks noGrp="1"/>
          </p:cNvSpPr>
          <p:nvPr>
            <p:ph type="body" sz="half" idx="2"/>
          </p:nvPr>
        </p:nvSpPr>
        <p:spPr/>
        <p:txBody>
          <a:bodyPr>
            <a:normAutofit fontScale="90000"/>
          </a:bodyPr>
          <a:lstStyle/>
          <a:p>
            <a:pPr marL="285750" indent="-285750">
              <a:buFont typeface="Wingdings" panose="05000000000000000000" pitchFamily="2" charset="2"/>
              <a:buChar char="ü"/>
            </a:pPr>
            <a:r>
              <a:rPr lang="tr-TR" sz="2000" dirty="0" smtClean="0">
                <a:latin typeface="+mj-lt"/>
                <a:cs typeface="+mj-lt"/>
                <a:sym typeface="+mn-ea"/>
              </a:rPr>
              <a:t>Birinci basamak tarama testi </a:t>
            </a:r>
            <a:r>
              <a:rPr lang="tr-TR" sz="2000" b="1" dirty="0" smtClean="0">
                <a:latin typeface="+mj-lt"/>
                <a:cs typeface="+mj-lt"/>
                <a:sym typeface="+mn-ea"/>
              </a:rPr>
              <a:t>TSH</a:t>
            </a:r>
            <a:endParaRPr lang="tr-TR" sz="2000" b="1" dirty="0" smtClean="0">
              <a:latin typeface="+mj-lt"/>
              <a:cs typeface="+mj-lt"/>
            </a:endParaRPr>
          </a:p>
          <a:p>
            <a:pPr marL="285750" indent="-285750">
              <a:buFont typeface="Wingdings" panose="05000000000000000000" pitchFamily="2" charset="2"/>
              <a:buChar char="ü"/>
            </a:pPr>
            <a:endParaRPr lang="tr-TR" sz="2000" dirty="0" err="1" smtClean="0">
              <a:latin typeface="+mj-lt"/>
              <a:cs typeface="+mj-lt"/>
              <a:sym typeface="+mn-ea"/>
            </a:endParaRPr>
          </a:p>
          <a:p>
            <a:pPr marL="285750" indent="-285750">
              <a:buFont typeface="Wingdings" panose="05000000000000000000" pitchFamily="2" charset="2"/>
              <a:buChar char="ü"/>
            </a:pPr>
            <a:r>
              <a:rPr lang="tr-TR" sz="2000" dirty="0" err="1" smtClean="0">
                <a:latin typeface="+mj-lt"/>
                <a:cs typeface="+mj-lt"/>
                <a:sym typeface="+mn-ea"/>
              </a:rPr>
              <a:t>Antitiroid</a:t>
            </a:r>
            <a:r>
              <a:rPr lang="tr-TR" sz="2000" dirty="0" smtClean="0">
                <a:latin typeface="+mj-lt"/>
                <a:cs typeface="+mj-lt"/>
                <a:sym typeface="+mn-ea"/>
              </a:rPr>
              <a:t> antikor tarama testi olarak önerilmemekte, aşikar </a:t>
            </a:r>
            <a:r>
              <a:rPr lang="tr-TR" sz="2000" dirty="0" err="1" smtClean="0">
                <a:latin typeface="+mj-lt"/>
                <a:cs typeface="+mj-lt"/>
                <a:sym typeface="+mn-ea"/>
              </a:rPr>
              <a:t>tiroid</a:t>
            </a:r>
            <a:r>
              <a:rPr lang="tr-TR" sz="2000" dirty="0" smtClean="0">
                <a:latin typeface="+mj-lt"/>
                <a:cs typeface="+mj-lt"/>
                <a:sym typeface="+mn-ea"/>
              </a:rPr>
              <a:t> hastalığı varsa önerilmekte</a:t>
            </a:r>
            <a:endParaRPr lang="tr-TR" sz="2000" dirty="0">
              <a:latin typeface="+mj-lt"/>
              <a:ea typeface="Calibri" panose="020F0502020204030204" pitchFamily="34" charset="0"/>
              <a:cs typeface="+mj-lt"/>
            </a:endParaRPr>
          </a:p>
          <a:p>
            <a:pPr marL="285750" indent="-285750">
              <a:buFont typeface="Wingdings" panose="05000000000000000000" pitchFamily="2" charset="2"/>
              <a:buChar char="ü"/>
            </a:pPr>
            <a:endParaRPr lang="tr-TR" sz="2000" dirty="0">
              <a:latin typeface="+mj-lt"/>
              <a:ea typeface="Calibri" panose="020F0502020204030204" pitchFamily="34" charset="0"/>
              <a:cs typeface="+mj-lt"/>
            </a:endParaRPr>
          </a:p>
          <a:p>
            <a:pPr marL="285750" indent="-285750">
              <a:buFont typeface="Wingdings" panose="05000000000000000000" pitchFamily="2" charset="2"/>
              <a:buChar char="ü"/>
            </a:pPr>
            <a:r>
              <a:rPr lang="tr-TR" sz="2000" dirty="0">
                <a:effectLst/>
                <a:latin typeface="+mj-lt"/>
                <a:ea typeface="Calibri" panose="020F0502020204030204" pitchFamily="34" charset="0"/>
                <a:cs typeface="+mj-lt"/>
              </a:rPr>
              <a:t>Daha az rastlanan durumları</a:t>
            </a:r>
            <a:r>
              <a:rPr lang="tr-TR" sz="2000" dirty="0">
                <a:effectLst/>
                <a:latin typeface="+mj-lt"/>
                <a:ea typeface="Calibri" panose="020F0502020204030204" pitchFamily="34" charset="0"/>
                <a:cs typeface="+mj-lt"/>
              </a:rPr>
              <a:t> atlamamak iç</a:t>
            </a:r>
            <a:r>
              <a:rPr lang="tr-TR" sz="2000" dirty="0">
                <a:effectLst/>
                <a:latin typeface="+mj-lt"/>
                <a:ea typeface="Calibri" panose="020F0502020204030204" pitchFamily="34" charset="0"/>
                <a:cs typeface="+mj-lt"/>
              </a:rPr>
              <a:t>in taramaya sT4 ilave edilebilir</a:t>
            </a:r>
            <a:endParaRPr lang="tr-TR" sz="2000" dirty="0">
              <a:effectLst/>
              <a:latin typeface="+mj-lt"/>
              <a:ea typeface="Calibri" panose="020F0502020204030204" pitchFamily="34" charset="0"/>
              <a:cs typeface="+mj-lt"/>
            </a:endParaRPr>
          </a:p>
          <a:p>
            <a:pPr marL="285750" indent="-285750">
              <a:buFont typeface="Wingdings" panose="05000000000000000000" pitchFamily="2" charset="2"/>
              <a:buChar char="ü"/>
            </a:pPr>
            <a:endParaRPr lang="tr-TR" sz="2000" b="1" dirty="0">
              <a:effectLst/>
              <a:latin typeface="+mj-lt"/>
              <a:ea typeface="Calibri" panose="020F0502020204030204" pitchFamily="34" charset="0"/>
              <a:cs typeface="+mj-lt"/>
            </a:endParaRPr>
          </a:p>
          <a:p>
            <a:pPr marL="285750" indent="-285750">
              <a:buFont typeface="Wingdings" panose="05000000000000000000" pitchFamily="2" charset="2"/>
              <a:buChar char="ü"/>
            </a:pPr>
            <a:r>
              <a:rPr lang="tr-TR" sz="2000" dirty="0">
                <a:effectLst/>
                <a:latin typeface="+mj-lt"/>
                <a:ea typeface="Calibri" panose="020F0502020204030204" pitchFamily="34" charset="0"/>
                <a:cs typeface="+mj-lt"/>
              </a:rPr>
              <a:t>OİTH taraması için TSH ve anti-tpo yeterlidir.</a:t>
            </a:r>
            <a:endParaRPr lang="tr-TR" sz="2000" dirty="0">
              <a:effectLst/>
              <a:latin typeface="+mj-lt"/>
              <a:ea typeface="Calibri" panose="020F0502020204030204" pitchFamily="34" charset="0"/>
              <a:cs typeface="+mj-lt"/>
            </a:endParaRPr>
          </a:p>
          <a:p>
            <a:endParaRPr lang="tr-TR" sz="2000"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pic>
        <p:nvPicPr>
          <p:cNvPr id="3" name="Picture Placeholder 2"/>
          <p:cNvPicPr>
            <a:picLocks noChangeAspect="1"/>
          </p:cNvPicPr>
          <p:nvPr>
            <p:ph type="pic" idx="1"/>
          </p:nvPr>
        </p:nvPicPr>
        <p:blipFill>
          <a:blip r:embed="rId1"/>
          <a:stretch>
            <a:fillRect/>
          </a:stretch>
        </p:blipFill>
        <p:spPr>
          <a:xfrm>
            <a:off x="5029200" y="2379345"/>
            <a:ext cx="6900545" cy="2099310"/>
          </a:xfrm>
          <a:prstGeom prst="rect">
            <a:avLst/>
          </a:prstGeom>
        </p:spPr>
      </p:pic>
      <p:sp>
        <p:nvSpPr>
          <p:cNvPr id="5" name="Footer Placeholder 4"/>
          <p:cNvSpPr>
            <a:spLocks noGrp="1"/>
          </p:cNvSpPr>
          <p:nvPr>
            <p:ph type="ftr" sz="quarter" idx="11"/>
          </p:nvPr>
        </p:nvSpPr>
        <p:spPr/>
        <p:txBody>
          <a:bodyPr/>
          <a:p>
            <a:r>
              <a:rPr lang="tr-TR"/>
              <a:t>17.05.2023</a:t>
            </a: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FİZİK MUAYENE</a:t>
            </a:r>
            <a:endParaRPr lang="tr-TR" altLang="en-US"/>
          </a:p>
        </p:txBody>
      </p:sp>
      <p:sp>
        <p:nvSpPr>
          <p:cNvPr id="3" name="Content Placeholder 2"/>
          <p:cNvSpPr>
            <a:spLocks noGrp="1"/>
          </p:cNvSpPr>
          <p:nvPr>
            <p:ph idx="1"/>
          </p:nvPr>
        </p:nvSpPr>
        <p:spPr>
          <a:xfrm>
            <a:off x="609600" y="952500"/>
            <a:ext cx="10972800" cy="4953000"/>
          </a:xfrm>
        </p:spPr>
        <p:txBody>
          <a:bodyPr/>
          <a:p>
            <a:r>
              <a:rPr lang="tr-TR" altLang="en-US"/>
              <a:t>N</a:t>
            </a:r>
            <a:r>
              <a:rPr lang="en-US"/>
              <a:t>odülün hızlı büyümesi ve ses kısıklığı, nefes darlığı, yutma güçlüğü ve öksürük gibi bası bulguları</a:t>
            </a:r>
            <a:r>
              <a:rPr lang="tr-TR" altLang="en-US"/>
              <a:t> araştırılmalı</a:t>
            </a:r>
            <a:endParaRPr lang="en-US"/>
          </a:p>
          <a:p>
            <a:r>
              <a:rPr lang="en-US"/>
              <a:t>Çocukluk veya adölesan</a:t>
            </a:r>
            <a:r>
              <a:rPr lang="tr-TR" altLang="en-US"/>
              <a:t> </a:t>
            </a:r>
            <a:r>
              <a:rPr lang="en-US"/>
              <a:t>dönemde (&lt;20 yaş) saptanan nodüllerin malignite riski üç dört kat yüksektir</a:t>
            </a:r>
            <a:r>
              <a:rPr lang="tr-TR" altLang="en-US"/>
              <a:t>.</a:t>
            </a:r>
            <a:endParaRPr lang="tr-TR" altLang="en-US"/>
          </a:p>
          <a:p>
            <a:r>
              <a:rPr lang="tr-TR" altLang="en-US"/>
              <a:t>Sert, çevre dokulara fikse nodül, vokal kord paralizisi, servikal lateral lenfadenopati (LAP) varlığı, bası bulguları maligniteyi düşündürmelidir.</a:t>
            </a:r>
            <a:endParaRPr lang="tr-TR" altLang="en-US"/>
          </a:p>
          <a:p>
            <a:r>
              <a:rPr lang="tr-TR" altLang="en-US"/>
              <a:t>Malign nodül nadiren ağrılı olabilirse de tiroidde ağrı ve hassasiyetin sık nedenleri benign nodüller içine kanama ve subakut tiroiditlerdir.</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TİROİD FONKSİYON TESTLERİ</a:t>
            </a:r>
            <a:endParaRPr lang="en-US"/>
          </a:p>
        </p:txBody>
      </p:sp>
      <p:sp>
        <p:nvSpPr>
          <p:cNvPr id="3" name="Content Placeholder 2"/>
          <p:cNvSpPr>
            <a:spLocks noGrp="1"/>
          </p:cNvSpPr>
          <p:nvPr>
            <p:ph idx="1"/>
          </p:nvPr>
        </p:nvSpPr>
        <p:spPr/>
        <p:txBody>
          <a:bodyPr/>
          <a:p>
            <a:r>
              <a:rPr lang="en-US"/>
              <a:t>Tiroid nodülü saptanan tüm hastalarda serum TSH düzeyi mutlaka ölçülmelidir. </a:t>
            </a:r>
            <a:endParaRPr lang="en-US"/>
          </a:p>
          <a:p>
            <a:r>
              <a:rPr lang="en-US"/>
              <a:t>TSH düşük olan vakalarda hiperfonksiyone nodül varlığı göz önünde bulundurulmalıdır. Eğer,</a:t>
            </a:r>
            <a:r>
              <a:rPr lang="tr-TR" altLang="en-US"/>
              <a:t> </a:t>
            </a:r>
            <a:r>
              <a:rPr lang="en-US"/>
              <a:t>TSH düşük ve özellikle nodül 1,5 cm üzerinde ise nodülün fonksiyonunu belirlemek için radyonüklid tiroid sintigrafisi yapılmalıdır. Nodülün sıcak olması durumunda, bu nodüllerde malignite riskinin ihmal edilebilecek kadar düşük olduğu varsayımından yola çıkarak TİİAB</a:t>
            </a:r>
            <a:r>
              <a:rPr lang="tr-TR" altLang="en-US"/>
              <a:t> </a:t>
            </a:r>
            <a:r>
              <a:rPr lang="en-US"/>
              <a:t>yapılması gerekmez</a:t>
            </a:r>
            <a:endParaRPr 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365760"/>
            <a:ext cx="10972800" cy="582613"/>
          </a:xfrm>
        </p:spPr>
        <p:txBody>
          <a:bodyPr/>
          <a:p>
            <a:r>
              <a:rPr lang="tr-TR" b="1" dirty="0">
                <a:solidFill>
                  <a:schemeClr val="accent1">
                    <a:lumMod val="75000"/>
                  </a:schemeClr>
                </a:solidFill>
                <a:sym typeface="+mn-ea"/>
              </a:rPr>
              <a:t>TİROİD FONKSİYON TESTLERİ</a:t>
            </a:r>
            <a:br>
              <a:rPr lang="en-US"/>
            </a:br>
            <a:endParaRPr lang="en-US"/>
          </a:p>
        </p:txBody>
      </p:sp>
      <p:sp>
        <p:nvSpPr>
          <p:cNvPr id="3" name="Content Placeholder 2"/>
          <p:cNvSpPr>
            <a:spLocks noGrp="1"/>
          </p:cNvSpPr>
          <p:nvPr>
            <p:ph idx="1"/>
          </p:nvPr>
        </p:nvSpPr>
        <p:spPr>
          <a:xfrm>
            <a:off x="609600" y="952500"/>
            <a:ext cx="10972800" cy="4953000"/>
          </a:xfrm>
        </p:spPr>
        <p:txBody>
          <a:bodyPr/>
          <a:p>
            <a:r>
              <a:rPr lang="en-US"/>
              <a:t>Yüksek TSH düzeylerine sahip hastalarda, tiroid nodül incelemesi ötiroid</a:t>
            </a:r>
            <a:r>
              <a:rPr lang="tr-TR" altLang="en-US"/>
              <a:t> </a:t>
            </a:r>
            <a:r>
              <a:rPr lang="en-US"/>
              <a:t>hastalara benzerdir ve değerlendirmeler bu doğrultuda yapılmalıdır. </a:t>
            </a:r>
            <a:endParaRPr lang="en-US"/>
          </a:p>
          <a:p>
            <a:endParaRPr lang="en-US"/>
          </a:p>
          <a:p>
            <a:r>
              <a:rPr lang="en-US"/>
              <a:t>Tg nodül değerlendirilmesinde tümör belirteci olarak kullanılmamalıdır. Tiroid nodüllerinin takibinde kalsitonin (KT)ölçümü şüpheli biyopsilerde, tekrarlayan yetersiz biyopsilerde ve tiroid cerrahisi öncesinde</a:t>
            </a:r>
            <a:r>
              <a:rPr lang="tr-TR" altLang="en-US"/>
              <a:t> </a:t>
            </a:r>
            <a:r>
              <a:rPr lang="en-US"/>
              <a:t>sitolojik tanı bilinmiyorsa yararlıdır.</a:t>
            </a:r>
            <a:endParaRPr lang="en-US"/>
          </a:p>
          <a:p>
            <a:endParaRPr 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82575"/>
            <a:ext cx="10972800" cy="582613"/>
          </a:xfrm>
        </p:spPr>
        <p:txBody>
          <a:bodyPr/>
          <a:p>
            <a:r>
              <a:rPr lang="tr-TR" b="1" dirty="0">
                <a:solidFill>
                  <a:schemeClr val="accent1">
                    <a:lumMod val="75000"/>
                  </a:schemeClr>
                </a:solidFill>
                <a:sym typeface="+mn-ea"/>
              </a:rPr>
              <a:t>USG</a:t>
            </a:r>
            <a:endParaRPr lang="en-US"/>
          </a:p>
        </p:txBody>
      </p:sp>
      <p:sp>
        <p:nvSpPr>
          <p:cNvPr id="3" name="Content Placeholder 2"/>
          <p:cNvSpPr>
            <a:spLocks noGrp="1"/>
          </p:cNvSpPr>
          <p:nvPr>
            <p:ph idx="1"/>
          </p:nvPr>
        </p:nvSpPr>
        <p:spPr/>
        <p:txBody>
          <a:bodyPr/>
          <a:p>
            <a:r>
              <a:rPr lang="en-US"/>
              <a:t>Tiroid nodülünden şüphelenilen, nodüler guatrı veya radyolojik bulgusu (BT, MRG veya</a:t>
            </a:r>
            <a:r>
              <a:rPr lang="tr-TR" altLang="en-US"/>
              <a:t> </a:t>
            </a:r>
            <a:r>
              <a:rPr lang="en-US"/>
              <a:t>18FDG-PET’de saptanan insidental nodülleri) olan tüm hastalara tanısal tiroid US yapılmalıdır. </a:t>
            </a:r>
            <a:endParaRPr lang="en-US"/>
          </a:p>
          <a:p>
            <a:endParaRPr lang="en-US"/>
          </a:p>
          <a:p>
            <a:r>
              <a:rPr lang="en-US"/>
              <a:t>Nodülün US ile değerlendirilmesinin temel nedeni; malignite riskini öngördürebilecek özelliklerin araştırılmasıdır</a:t>
            </a:r>
            <a:r>
              <a:rPr lang="tr-TR" altLang="en-US"/>
              <a:t>.</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Footer Placeholder 3"/>
          <p:cNvSpPr>
            <a:spLocks noGrp="1"/>
          </p:cNvSpPr>
          <p:nvPr>
            <p:ph type="ftr" sz="quarter" idx="11"/>
          </p:nvPr>
        </p:nvSpPr>
        <p:spPr/>
        <p:txBody>
          <a:bodyPr/>
          <a:p>
            <a:r>
              <a:rPr lang="tr-TR"/>
              <a:t>17.05.2023</a:t>
            </a:r>
            <a:endParaRPr lang="tr-TR"/>
          </a:p>
        </p:txBody>
      </p:sp>
      <p:pic>
        <p:nvPicPr>
          <p:cNvPr id="5" name="Content Placeholder 4"/>
          <p:cNvPicPr>
            <a:picLocks noChangeAspect="1"/>
          </p:cNvPicPr>
          <p:nvPr>
            <p:ph idx="1"/>
          </p:nvPr>
        </p:nvPicPr>
        <p:blipFill>
          <a:blip r:embed="rId1"/>
          <a:stretch>
            <a:fillRect/>
          </a:stretch>
        </p:blipFill>
        <p:spPr>
          <a:xfrm>
            <a:off x="984885" y="588010"/>
            <a:ext cx="9964420" cy="538670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TİROİD İNCE İĞNE ASPİRASYON BİYOPSİSİ</a:t>
            </a:r>
            <a:endParaRPr lang="en-US"/>
          </a:p>
        </p:txBody>
      </p:sp>
      <p:sp>
        <p:nvSpPr>
          <p:cNvPr id="3" name="Content Placeholder 2"/>
          <p:cNvSpPr>
            <a:spLocks noGrp="1"/>
          </p:cNvSpPr>
          <p:nvPr>
            <p:ph idx="1"/>
          </p:nvPr>
        </p:nvSpPr>
        <p:spPr>
          <a:xfrm>
            <a:off x="609600" y="952500"/>
            <a:ext cx="10972800" cy="4953000"/>
          </a:xfrm>
        </p:spPr>
        <p:txBody>
          <a:bodyPr/>
          <a:p>
            <a:r>
              <a:rPr lang="en-US"/>
              <a:t>TİİAB, tiroid nodüllerinin benign-malign ayrımında altın standart testtir.</a:t>
            </a:r>
            <a:endParaRPr lang="en-US"/>
          </a:p>
          <a:p>
            <a:endParaRPr lang="en-US"/>
          </a:p>
          <a:p>
            <a:r>
              <a:rPr lang="en-US"/>
              <a:t>TİİAB endikasyonu</a:t>
            </a:r>
            <a:r>
              <a:rPr lang="tr-TR" altLang="en-US"/>
              <a:t> </a:t>
            </a:r>
            <a:r>
              <a:rPr lang="en-US"/>
              <a:t>temel olarak nodülün US özelliklerine göre belirlenmelidir</a:t>
            </a:r>
            <a:r>
              <a:rPr lang="tr-TR" altLang="en-US"/>
              <a:t>.</a:t>
            </a:r>
            <a:endParaRPr lang="tr-TR" altLang="en-US"/>
          </a:p>
          <a:p>
            <a:endParaRPr lang="tr-TR" altLang="en-US"/>
          </a:p>
          <a:p>
            <a:r>
              <a:rPr lang="tr-TR" altLang="en-US"/>
              <a:t>Nodüllerin genel US özellikleri ve yüksek malignite riski ile ilişkilendirilen özelliklerine göre, nodülleri dört alt grupta değerlendirip TİİAB endikasyonunu belirlemek mümkündür.</a:t>
            </a:r>
            <a:endParaRPr lang="tr-TR" altLang="en-US"/>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Footer Placeholder 3"/>
          <p:cNvSpPr>
            <a:spLocks noGrp="1"/>
          </p:cNvSpPr>
          <p:nvPr>
            <p:ph type="ftr" sz="quarter" idx="11"/>
          </p:nvPr>
        </p:nvSpPr>
        <p:spPr/>
        <p:txBody>
          <a:bodyPr/>
          <a:p>
            <a:r>
              <a:rPr lang="tr-TR"/>
              <a:t>17.05.2023</a:t>
            </a:r>
            <a:endParaRPr lang="tr-TR"/>
          </a:p>
        </p:txBody>
      </p:sp>
      <p:pic>
        <p:nvPicPr>
          <p:cNvPr id="5" name="Content Placeholder 4"/>
          <p:cNvPicPr>
            <a:picLocks noChangeAspect="1"/>
          </p:cNvPicPr>
          <p:nvPr>
            <p:ph idx="1"/>
          </p:nvPr>
        </p:nvPicPr>
        <p:blipFill>
          <a:blip r:embed="rId1"/>
          <a:stretch>
            <a:fillRect/>
          </a:stretch>
        </p:blipFill>
        <p:spPr>
          <a:xfrm>
            <a:off x="2356485" y="366395"/>
            <a:ext cx="7184390" cy="56311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3" name="Content Placeholder 2"/>
          <p:cNvSpPr>
            <a:spLocks noGrp="1"/>
          </p:cNvSpPr>
          <p:nvPr>
            <p:ph sz="half" idx="1"/>
          </p:nvPr>
        </p:nvSpPr>
        <p:spPr>
          <a:xfrm>
            <a:off x="609600" y="1174750"/>
            <a:ext cx="10267315" cy="1542415"/>
          </a:xfrm>
        </p:spPr>
        <p:txBody>
          <a:bodyPr/>
          <a:p>
            <a:r>
              <a:rPr lang="en-US"/>
              <a:t>Tiroid nodülünün, Bethesda Sistemi</a:t>
            </a:r>
            <a:r>
              <a:rPr lang="tr-TR" altLang="en-US"/>
              <a:t> sitolojik tanı kategorisine göre takip ve tedavi stratejisi</a:t>
            </a:r>
            <a:endParaRPr lang="tr-TR" altLang="en-US"/>
          </a:p>
          <a:p>
            <a:endParaRPr lang="tr-TR" altLang="en-US"/>
          </a:p>
        </p:txBody>
      </p:sp>
      <p:sp>
        <p:nvSpPr>
          <p:cNvPr id="4" name="Footer Placeholder 3"/>
          <p:cNvSpPr>
            <a:spLocks noGrp="1"/>
          </p:cNvSpPr>
          <p:nvPr>
            <p:ph type="ftr" sz="quarter" idx="11"/>
          </p:nvPr>
        </p:nvSpPr>
        <p:spPr/>
        <p:txBody>
          <a:bodyPr/>
          <a:p>
            <a:r>
              <a:rPr lang="tr-TR"/>
              <a:t>17.05.2023</a:t>
            </a:r>
            <a:endParaRPr lang="tr-TR"/>
          </a:p>
        </p:txBody>
      </p:sp>
      <p:pic>
        <p:nvPicPr>
          <p:cNvPr id="5" name="Content Placeholder 4"/>
          <p:cNvPicPr>
            <a:picLocks noChangeAspect="1"/>
          </p:cNvPicPr>
          <p:nvPr>
            <p:ph sz="half" idx="2"/>
          </p:nvPr>
        </p:nvPicPr>
        <p:blipFill>
          <a:blip r:embed="rId1"/>
          <a:stretch>
            <a:fillRect/>
          </a:stretch>
        </p:blipFill>
        <p:spPr>
          <a:xfrm>
            <a:off x="1673225" y="2430145"/>
            <a:ext cx="7814310" cy="315976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301625"/>
            <a:ext cx="10972800" cy="582613"/>
          </a:xfrm>
        </p:spPr>
        <p:txBody>
          <a:bodyPr>
            <a:normAutofit fontScale="90000"/>
          </a:bodyPr>
          <a:lstStyle/>
          <a:p>
            <a:r>
              <a:rPr lang="tr-TR" b="1" dirty="0">
                <a:solidFill>
                  <a:schemeClr val="accent1">
                    <a:lumMod val="75000"/>
                  </a:schemeClr>
                </a:solidFill>
                <a:sym typeface="+mn-ea"/>
              </a:rPr>
              <a:t>Tiroid Sintigrafisi ve Radyoaktif İyot Yakalama (RAIU) Testi </a:t>
            </a:r>
            <a:endParaRPr lang="tr-TR" b="1" dirty="0">
              <a:solidFill>
                <a:schemeClr val="accent1">
                  <a:lumMod val="75000"/>
                </a:schemeClr>
              </a:solidFill>
              <a:sym typeface="+mn-ea"/>
            </a:endParaRPr>
          </a:p>
        </p:txBody>
      </p:sp>
      <p:sp>
        <p:nvSpPr>
          <p:cNvPr id="3" name="İçerik Yer Tutucusu 2"/>
          <p:cNvSpPr>
            <a:spLocks noGrp="1"/>
          </p:cNvSpPr>
          <p:nvPr>
            <p:ph sz="half" idx="1"/>
          </p:nvPr>
        </p:nvSpPr>
        <p:spPr>
          <a:xfrm>
            <a:off x="609600" y="1174750"/>
            <a:ext cx="11208385" cy="4953000"/>
          </a:xfrm>
        </p:spPr>
        <p:txBody>
          <a:bodyPr/>
          <a:lstStyle/>
          <a:p>
            <a:pPr marL="457200" lvl="1" indent="0">
              <a:buNone/>
            </a:pPr>
            <a:r>
              <a:rPr lang="en-US">
                <a:sym typeface="+mn-ea"/>
              </a:rPr>
              <a:t>■ </a:t>
            </a:r>
            <a:r>
              <a:rPr lang="tr-TR" dirty="0"/>
              <a:t>Rutin değerlendirmede yeri yoktur.</a:t>
            </a:r>
            <a:endParaRPr lang="tr-TR" dirty="0"/>
          </a:p>
          <a:p>
            <a:pPr marL="457200" lvl="1" indent="0">
              <a:buNone/>
            </a:pPr>
            <a:r>
              <a:rPr lang="en-US">
                <a:sym typeface="+mn-ea"/>
              </a:rPr>
              <a:t>■ </a:t>
            </a:r>
            <a:r>
              <a:rPr lang="tr-TR" dirty="0"/>
              <a:t>TSH düşük veya düşük normal bulunduğu vakalarda hipertiroidi ayırıcı tanısında kullanılabilir.</a:t>
            </a:r>
            <a:endParaRPr lang="tr-TR" dirty="0"/>
          </a:p>
          <a:p>
            <a:pPr marL="457200" lvl="1" indent="0">
              <a:buNone/>
            </a:pPr>
            <a:r>
              <a:rPr lang="en-US">
                <a:sym typeface="+mn-ea"/>
              </a:rPr>
              <a:t>■ </a:t>
            </a:r>
            <a:r>
              <a:rPr lang="tr-TR" dirty="0"/>
              <a:t>Çoğu tiroid karsinomu iyodu yakalamakta ve organifikasyonunda yetersiz olduğundan dolayı sintigrafi görüntülerinde azalmış hipoaktif olarak görülür. </a:t>
            </a:r>
            <a:endParaRPr lang="tr-TR" dirty="0"/>
          </a:p>
          <a:p>
            <a:pPr marL="457200" lvl="1" indent="0">
              <a:buNone/>
            </a:pPr>
            <a:r>
              <a:rPr lang="tr-TR" dirty="0"/>
              <a:t> </a:t>
            </a:r>
            <a:r>
              <a:rPr lang="en-US">
                <a:sym typeface="+mn-ea"/>
              </a:rPr>
              <a:t>■ </a:t>
            </a:r>
            <a:r>
              <a:rPr lang="tr-TR" dirty="0"/>
              <a:t>Çoğu iyi huylu nodül de iyodu konsantre edemez. Bu yüzden soğuk nodül olarak görülürler.</a:t>
            </a:r>
            <a:endParaRPr lang="tr-TR" dirty="0"/>
          </a:p>
          <a:p>
            <a:pPr marL="457200" lvl="1" indent="0">
              <a:buNone/>
            </a:pPr>
            <a:r>
              <a:rPr lang="en-US">
                <a:sym typeface="+mn-ea"/>
              </a:rPr>
              <a:t>■ Sintigrafinin maligniteyi makul bir</a:t>
            </a:r>
            <a:r>
              <a:rPr lang="tr-TR" altLang="en-US">
                <a:sym typeface="+mn-ea"/>
              </a:rPr>
              <a:t> </a:t>
            </a:r>
            <a:r>
              <a:rPr lang="tr-TR" dirty="0"/>
              <a:t>güvenlikle ekarte edebildiği tek durum toksik adenomlardır. Toksik adenomlarda nodülde anlamlı derecede artmış tutulum ve kalan dokuda belirgin supresyon izlenir.</a:t>
            </a:r>
            <a:endParaRPr lang="tr-TR" dirty="0"/>
          </a:p>
        </p:txBody>
      </p:sp>
      <p:sp>
        <p:nvSpPr>
          <p:cNvPr id="6" name="Alt Bilgi Yer Tutucusu 5"/>
          <p:cNvSpPr>
            <a:spLocks noGrp="1"/>
          </p:cNvSpPr>
          <p:nvPr>
            <p:ph type="ftr" sz="quarter" idx="11"/>
          </p:nvPr>
        </p:nvSpPr>
        <p:spPr/>
        <p:txBody>
          <a:bodyPr/>
          <a:lstStyle/>
          <a:p>
            <a:r>
              <a:rPr lang="tr-TR"/>
              <a:t>17.05.2023</a:t>
            </a:r>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tr-TR" b="1" dirty="0">
                <a:solidFill>
                  <a:schemeClr val="accent1">
                    <a:lumMod val="75000"/>
                  </a:schemeClr>
                </a:solidFill>
                <a:sym typeface="+mn-ea"/>
              </a:rPr>
              <a:t>BT ve MRG</a:t>
            </a:r>
            <a:endParaRPr lang="en-US"/>
          </a:p>
        </p:txBody>
      </p:sp>
      <p:sp>
        <p:nvSpPr>
          <p:cNvPr id="3" name="Content Placeholder 2"/>
          <p:cNvSpPr>
            <a:spLocks noGrp="1"/>
          </p:cNvSpPr>
          <p:nvPr>
            <p:ph sz="half" idx="1"/>
          </p:nvPr>
        </p:nvSpPr>
        <p:spPr>
          <a:xfrm>
            <a:off x="609600" y="1174750"/>
            <a:ext cx="10972800" cy="4750435"/>
          </a:xfrm>
        </p:spPr>
        <p:txBody>
          <a:bodyPr/>
          <a:p>
            <a:r>
              <a:rPr lang="en-US"/>
              <a:t>Bu yöntemler tiroid nodülü değerlendirmesinde genellikle kullanılmaz</a:t>
            </a:r>
            <a:r>
              <a:rPr lang="tr-TR" altLang="en-US"/>
              <a:t>.</a:t>
            </a:r>
            <a:endParaRPr lang="tr-TR" altLang="en-US"/>
          </a:p>
          <a:p>
            <a:endParaRPr lang="tr-TR" altLang="en-US"/>
          </a:p>
          <a:p>
            <a:r>
              <a:rPr lang="tr-TR" altLang="en-US"/>
              <a:t>H</a:t>
            </a:r>
            <a:r>
              <a:rPr lang="en-US"/>
              <a:t>ava yolu basısı, çevreye invazyon derecesinin değerlendirilmesi ya da retrosternal uzanım gösteren tiroid</a:t>
            </a:r>
            <a:r>
              <a:rPr lang="tr-TR" altLang="en-US"/>
              <a:t> </a:t>
            </a:r>
            <a:r>
              <a:rPr lang="en-US"/>
              <a:t>dokularının tanısında veya metastatik tiroid kanser takibinde yardımcı olurlar.</a:t>
            </a:r>
            <a:endParaRPr lang="en-US"/>
          </a:p>
        </p:txBody>
      </p:sp>
      <p:sp>
        <p:nvSpPr>
          <p:cNvPr id="5" name="Footer Placeholder 4"/>
          <p:cNvSpPr>
            <a:spLocks noGrp="1"/>
          </p:cNvSpPr>
          <p:nvPr>
            <p:ph type="ftr" sz="quarter" idx="11"/>
          </p:nvPr>
        </p:nvSpPr>
        <p:spPr/>
        <p:txBody>
          <a:bodyPr/>
          <a:p>
            <a:r>
              <a:rPr lang="tr-TR"/>
              <a:t>17.05.2023</a:t>
            </a: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40105" y="457200"/>
            <a:ext cx="10688955" cy="917575"/>
          </a:xfrm>
        </p:spPr>
        <p:txBody>
          <a:bodyPr/>
          <a:lstStyle/>
          <a:p>
            <a:pPr algn="ctr"/>
            <a:r>
              <a:rPr lang="tr-TR" sz="2800" b="1" dirty="0">
                <a:solidFill>
                  <a:schemeClr val="accent1">
                    <a:lumMod val="75000"/>
                  </a:schemeClr>
                </a:solidFill>
              </a:rPr>
              <a:t>Yaşa Göre TSH Sınırları</a:t>
            </a:r>
            <a:br>
              <a:rPr lang="tr-TR" sz="3200" dirty="0">
                <a:solidFill>
                  <a:schemeClr val="accent1">
                    <a:lumMod val="75000"/>
                  </a:schemeClr>
                </a:solidFill>
              </a:rPr>
            </a:br>
            <a:endParaRPr lang="tr-TR" dirty="0"/>
          </a:p>
        </p:txBody>
      </p:sp>
      <p:sp>
        <p:nvSpPr>
          <p:cNvPr id="9" name="Footer Placeholder 8"/>
          <p:cNvSpPr>
            <a:spLocks noGrp="1"/>
          </p:cNvSpPr>
          <p:nvPr>
            <p:ph type="ftr" sz="quarter" idx="11"/>
          </p:nvPr>
        </p:nvSpPr>
        <p:spPr/>
        <p:txBody>
          <a:bodyPr/>
          <a:p>
            <a:r>
              <a:rPr lang="tr-TR"/>
              <a:t>17.05.2023</a:t>
            </a:r>
            <a:endParaRPr lang="tr-TR"/>
          </a:p>
        </p:txBody>
      </p:sp>
      <p:sp>
        <p:nvSpPr>
          <p:cNvPr id="8" name="Text Box 7"/>
          <p:cNvSpPr txBox="1"/>
          <p:nvPr/>
        </p:nvSpPr>
        <p:spPr>
          <a:xfrm>
            <a:off x="687705" y="1102360"/>
            <a:ext cx="10993755" cy="4154170"/>
          </a:xfrm>
          <a:prstGeom prst="rect">
            <a:avLst/>
          </a:prstGeom>
          <a:noFill/>
        </p:spPr>
        <p:txBody>
          <a:bodyPr wrap="square" rtlCol="0" anchor="t">
            <a:spAutoFit/>
          </a:bodyPr>
          <a:p>
            <a:r>
              <a:rPr lang="en-US" sz="2400">
                <a:sym typeface="+mn-ea"/>
              </a:rPr>
              <a:t>■ </a:t>
            </a:r>
            <a:r>
              <a:rPr lang="en-US" sz="2400"/>
              <a:t>TSH için normal değerlerin sınırlarını 0.35-4.5 mU/mL</a:t>
            </a:r>
            <a:r>
              <a:rPr lang="tr-TR" altLang="en-US" sz="2400"/>
              <a:t> </a:t>
            </a:r>
            <a:r>
              <a:rPr lang="en-US" sz="2400"/>
              <a:t>arasında vermektedir. </a:t>
            </a:r>
            <a:endParaRPr lang="en-US" sz="2400"/>
          </a:p>
          <a:p>
            <a:r>
              <a:rPr lang="en-US" sz="2400">
                <a:sym typeface="+mn-ea"/>
              </a:rPr>
              <a:t>■ </a:t>
            </a:r>
            <a:r>
              <a:rPr lang="en-US" sz="2400"/>
              <a:t>Fakat genç yetişkin, orta yaş birey için normal TSH sınırları 0.5-2.5</a:t>
            </a:r>
            <a:r>
              <a:rPr lang="tr-TR" altLang="en-US" sz="2400"/>
              <a:t> </a:t>
            </a:r>
            <a:r>
              <a:rPr lang="en-US" sz="2400"/>
              <a:t>mU/L arasındadır.</a:t>
            </a:r>
            <a:endParaRPr lang="en-US" sz="2400"/>
          </a:p>
          <a:p>
            <a:r>
              <a:rPr lang="en-US" sz="2400">
                <a:sym typeface="+mn-ea"/>
              </a:rPr>
              <a:t>■ </a:t>
            </a:r>
            <a:r>
              <a:rPr lang="en-US" sz="2400"/>
              <a:t>Yaşla TSH fizyolojik olarak yükselir TSH’nin normal laboratuvar sınırları</a:t>
            </a:r>
            <a:r>
              <a:rPr lang="tr-TR" altLang="en-US" sz="2400"/>
              <a:t> </a:t>
            </a:r>
            <a:r>
              <a:rPr lang="en-US" sz="2400"/>
              <a:t>kavramı ile, hipotiroidi tanısı konulup replasman tedavisi başlama sınırı farklıdır (gebelik</a:t>
            </a:r>
            <a:r>
              <a:rPr lang="tr-TR" altLang="en-US" sz="2400"/>
              <a:t> </a:t>
            </a:r>
            <a:r>
              <a:rPr lang="en-US" sz="2400"/>
              <a:t>hariç)</a:t>
            </a:r>
            <a:endParaRPr lang="en-US" sz="2400"/>
          </a:p>
          <a:p>
            <a:endParaRPr lang="en-US" sz="2400"/>
          </a:p>
          <a:p>
            <a:r>
              <a:rPr lang="en-US" sz="2400"/>
              <a:t>NHANES-III verilerine göre </a:t>
            </a:r>
            <a:r>
              <a:rPr lang="en-US" sz="2400">
                <a:sym typeface="+mn-ea"/>
              </a:rPr>
              <a:t>TSH üst sınırı</a:t>
            </a:r>
            <a:endParaRPr lang="en-US" sz="2400">
              <a:sym typeface="+mn-ea"/>
            </a:endParaRPr>
          </a:p>
          <a:p>
            <a:r>
              <a:rPr lang="en-US" sz="2400">
                <a:sym typeface="+mn-ea"/>
              </a:rPr>
              <a:t>■ </a:t>
            </a:r>
            <a:r>
              <a:rPr lang="en-US" sz="2400"/>
              <a:t>20-29 yaş arasında</a:t>
            </a:r>
            <a:r>
              <a:rPr lang="tr-TR" altLang="en-US" sz="2400"/>
              <a:t> </a:t>
            </a:r>
            <a:r>
              <a:rPr lang="en-US" sz="2400"/>
              <a:t> (97.5’uncu persantil) 3.5 mU/mL,</a:t>
            </a:r>
            <a:endParaRPr lang="en-US" sz="2400"/>
          </a:p>
          <a:p>
            <a:r>
              <a:rPr lang="en-US" sz="2400">
                <a:sym typeface="+mn-ea"/>
              </a:rPr>
              <a:t>■ </a:t>
            </a:r>
            <a:r>
              <a:rPr lang="en-US" sz="2400"/>
              <a:t>50-70 yaş arası 4.5 mU/mL, </a:t>
            </a:r>
            <a:endParaRPr lang="en-US" sz="2400"/>
          </a:p>
          <a:p>
            <a:r>
              <a:rPr lang="en-US" sz="2400">
                <a:sym typeface="+mn-ea"/>
              </a:rPr>
              <a:t>■ </a:t>
            </a:r>
            <a:r>
              <a:rPr lang="en-US" sz="2400"/>
              <a:t>80 yaş üzeri 7.5</a:t>
            </a:r>
            <a:r>
              <a:rPr lang="tr-TR" altLang="en-US" sz="2400"/>
              <a:t> </a:t>
            </a:r>
            <a:r>
              <a:rPr lang="en-US" sz="2400"/>
              <a:t>mU/mL’dir. </a:t>
            </a:r>
            <a:endParaRPr 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1"/>
                </a:solidFill>
              </a:rPr>
              <a:t>Tiroid Nodüllerinin Takibi </a:t>
            </a:r>
            <a:endParaRPr lang="tr-TR" b="1" dirty="0">
              <a:solidFill>
                <a:schemeClr val="accent1"/>
              </a:solidFill>
            </a:endParaRPr>
          </a:p>
        </p:txBody>
      </p:sp>
      <p:sp>
        <p:nvSpPr>
          <p:cNvPr id="3" name="İçerik Yer Tutucusu 2"/>
          <p:cNvSpPr>
            <a:spLocks noGrp="1"/>
          </p:cNvSpPr>
          <p:nvPr>
            <p:ph idx="1"/>
          </p:nvPr>
        </p:nvSpPr>
        <p:spPr/>
        <p:txBody>
          <a:bodyPr/>
          <a:lstStyle/>
          <a:p>
            <a:pPr marL="0" indent="0">
              <a:buFont typeface="Wingdings" panose="05000000000000000000" pitchFamily="2" charset="2"/>
              <a:buNone/>
            </a:pPr>
            <a:r>
              <a:rPr lang="en-US">
                <a:sym typeface="+mn-ea"/>
              </a:rPr>
              <a:t>■ </a:t>
            </a:r>
            <a:r>
              <a:rPr lang="tr-TR"/>
              <a:t>Tiroid nodüllerinde maligniteden US ile şüphelenilir ve tanı TİİAB ile doğrulanır.</a:t>
            </a:r>
            <a:endParaRPr lang="tr-TR"/>
          </a:p>
          <a:p>
            <a:pPr marL="0" indent="0">
              <a:buFont typeface="Wingdings" panose="05000000000000000000" pitchFamily="2" charset="2"/>
              <a:buNone/>
            </a:pPr>
            <a:r>
              <a:rPr lang="en-US">
                <a:sym typeface="+mn-ea"/>
              </a:rPr>
              <a:t>■ </a:t>
            </a:r>
            <a:r>
              <a:rPr lang="tr-TR"/>
              <a:t>Malignitelerin yakalanmasında “sonografik patern”, “nodül boyut artışından” daha önemlidir.</a:t>
            </a:r>
            <a:endParaRPr lang="tr-TR"/>
          </a:p>
          <a:p>
            <a:pPr marL="0" indent="0">
              <a:buFont typeface="Wingdings" panose="05000000000000000000" pitchFamily="2" charset="2"/>
              <a:buNone/>
            </a:pPr>
            <a:r>
              <a:rPr lang="en-US">
                <a:sym typeface="+mn-ea"/>
              </a:rPr>
              <a:t>■ </a:t>
            </a:r>
            <a:r>
              <a:rPr lang="tr-TR"/>
              <a:t>Benign nodüllerin de zaman içerisinde boyut artışı gösterebileceği unutulmamalıdır. </a:t>
            </a:r>
            <a:endParaRPr lang="tr-TR"/>
          </a:p>
          <a:p>
            <a:pPr marL="0" indent="0">
              <a:buFont typeface="Wingdings" panose="05000000000000000000" pitchFamily="2" charset="2"/>
              <a:buNone/>
            </a:pPr>
            <a:r>
              <a:rPr lang="en-US">
                <a:sym typeface="+mn-ea"/>
              </a:rPr>
              <a:t>■ </a:t>
            </a:r>
            <a:r>
              <a:rPr lang="tr-TR" altLang="en-US">
                <a:sym typeface="+mn-ea"/>
              </a:rPr>
              <a:t>N</a:t>
            </a:r>
            <a:r>
              <a:rPr lang="tr-TR"/>
              <a:t>odüllerin 5 yıllık izleminde 1/3’ünün boyutunun sabit kaldığı,1/3’ünün boyutunun azaldığı ve 1/3’ünün boyutunun artış gösterdiği izlenmiştir</a:t>
            </a:r>
            <a:endParaRPr lang="tr-TR"/>
          </a:p>
        </p:txBody>
      </p:sp>
      <p:sp>
        <p:nvSpPr>
          <p:cNvPr id="9" name="Alt Bilgi Yer Tutucusu 8"/>
          <p:cNvSpPr>
            <a:spLocks noGrp="1"/>
          </p:cNvSpPr>
          <p:nvPr>
            <p:ph type="ftr" sz="quarter" idx="11"/>
          </p:nvPr>
        </p:nvSpPr>
        <p:spPr/>
        <p:txBody>
          <a:bodyPr/>
          <a:lstStyle/>
          <a:p>
            <a:r>
              <a:rPr lang="tr-TR"/>
              <a:t>17.05.2023</a:t>
            </a:r>
            <a:endParaRPr lang="tr-T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tr-TR" b="1" dirty="0">
                <a:solidFill>
                  <a:schemeClr val="accent1">
                    <a:lumMod val="75000"/>
                  </a:schemeClr>
                </a:solidFill>
                <a:sym typeface="+mn-ea"/>
              </a:rPr>
              <a:t>Tiroid Nodüllerinin Takibi </a:t>
            </a:r>
            <a:endParaRPr lang="tr-TR" b="1" dirty="0">
              <a:solidFill>
                <a:schemeClr val="accent1">
                  <a:lumMod val="75000"/>
                </a:schemeClr>
              </a:solidFill>
              <a:sym typeface="+mn-ea"/>
            </a:endParaRPr>
          </a:p>
        </p:txBody>
      </p:sp>
      <p:sp>
        <p:nvSpPr>
          <p:cNvPr id="3" name="Content Placeholder 2"/>
          <p:cNvSpPr>
            <a:spLocks noGrp="1"/>
          </p:cNvSpPr>
          <p:nvPr>
            <p:ph idx="1"/>
          </p:nvPr>
        </p:nvSpPr>
        <p:spPr>
          <a:xfrm>
            <a:off x="609600" y="860425"/>
            <a:ext cx="10972800" cy="4953000"/>
          </a:xfrm>
        </p:spPr>
        <p:txBody>
          <a:bodyPr/>
          <a:p>
            <a:r>
              <a:rPr lang="en-US" sz="2800"/>
              <a:t>Nodül boyut</a:t>
            </a:r>
            <a:r>
              <a:rPr lang="tr-TR" altLang="en-US" sz="2800"/>
              <a:t> </a:t>
            </a:r>
            <a:r>
              <a:rPr lang="en-US" sz="2800"/>
              <a:t>artışı, en az 2 boyutta ve en az 2 mm olmak üzere, büyüme veya volümde %50’den fazla artış</a:t>
            </a:r>
            <a:r>
              <a:rPr lang="tr-TR" altLang="en-US" sz="2800"/>
              <a:t> </a:t>
            </a:r>
            <a:r>
              <a:rPr lang="en-US" sz="2800"/>
              <a:t>şeklinde tanımlanmalıdır.</a:t>
            </a:r>
            <a:endParaRPr lang="en-US" sz="2800"/>
          </a:p>
          <a:p>
            <a:r>
              <a:rPr lang="en-US" sz="2800"/>
              <a:t>TİİAB sonucu benign olan hastalarda US 6-12 ay sonra</a:t>
            </a:r>
            <a:endParaRPr lang="en-US" sz="2800"/>
          </a:p>
          <a:p>
            <a:pPr marL="0" indent="0">
              <a:buNone/>
            </a:pPr>
            <a:r>
              <a:rPr lang="tr-TR" altLang="en-US" sz="2800"/>
              <a:t>   </a:t>
            </a:r>
            <a:r>
              <a:rPr lang="en-US" sz="2800"/>
              <a:t>tekrarlanmalıdır. </a:t>
            </a:r>
            <a:endParaRPr lang="en-US" sz="2800"/>
          </a:p>
          <a:p>
            <a:r>
              <a:rPr lang="en-US" sz="2800"/>
              <a:t>Nodülde anlamlı boyut artışı varsa, sonografik risk kategorisi değişirse TİİAB</a:t>
            </a:r>
            <a:r>
              <a:rPr lang="tr-TR" altLang="en-US" sz="2800"/>
              <a:t> </a:t>
            </a:r>
            <a:r>
              <a:rPr lang="en-US" sz="2800"/>
              <a:t>tekrarlanmalıdır.</a:t>
            </a:r>
            <a:endParaRPr lang="en-US" sz="2800"/>
          </a:p>
        </p:txBody>
      </p:sp>
      <p:sp>
        <p:nvSpPr>
          <p:cNvPr id="4" name="Footer Placeholder 3"/>
          <p:cNvSpPr>
            <a:spLocks noGrp="1"/>
          </p:cNvSpPr>
          <p:nvPr>
            <p:ph type="ftr" sz="quarter" idx="11"/>
          </p:nvPr>
        </p:nvSpPr>
        <p:spPr/>
        <p:txBody>
          <a:bodyPr/>
          <a:p>
            <a:r>
              <a:rPr lang="tr-TR"/>
              <a:t>17.05.2023</a:t>
            </a:r>
            <a:endParaRPr lang="tr-TR"/>
          </a:p>
        </p:txBody>
      </p:sp>
      <p:pic>
        <p:nvPicPr>
          <p:cNvPr id="5" name="Picture 4"/>
          <p:cNvPicPr>
            <a:picLocks noChangeAspect="1"/>
          </p:cNvPicPr>
          <p:nvPr/>
        </p:nvPicPr>
        <p:blipFill>
          <a:blip r:embed="rId1"/>
          <a:stretch>
            <a:fillRect/>
          </a:stretch>
        </p:blipFill>
        <p:spPr>
          <a:xfrm>
            <a:off x="1490980" y="4274820"/>
            <a:ext cx="8734425" cy="197040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1"/>
                </a:solidFill>
              </a:rPr>
              <a:t>Tiroid Nodüllerinin Tedavisi </a:t>
            </a:r>
            <a:endParaRPr lang="tr-TR" b="1" dirty="0">
              <a:solidFill>
                <a:schemeClr val="accent1"/>
              </a:solidFill>
            </a:endParaRPr>
          </a:p>
        </p:txBody>
      </p:sp>
      <p:sp>
        <p:nvSpPr>
          <p:cNvPr id="3" name="İçerik Yer Tutucusu 2"/>
          <p:cNvSpPr>
            <a:spLocks noGrp="1"/>
          </p:cNvSpPr>
          <p:nvPr>
            <p:ph idx="1"/>
          </p:nvPr>
        </p:nvSpPr>
        <p:spPr/>
        <p:txBody>
          <a:bodyPr/>
          <a:lstStyle/>
          <a:p>
            <a:pPr marL="0" indent="0" algn="l">
              <a:buFont typeface="Wingdings" panose="05000000000000000000" pitchFamily="2" charset="2"/>
              <a:buNone/>
            </a:pPr>
            <a:r>
              <a:rPr lang="en-US">
                <a:sym typeface="+mn-ea"/>
              </a:rPr>
              <a:t>■ </a:t>
            </a:r>
            <a:r>
              <a:rPr lang="tr-TR" i="0" u="none" strike="noStrike" baseline="0" dirty="0" err="1"/>
              <a:t>Levotiroksin</a:t>
            </a:r>
            <a:r>
              <a:rPr lang="tr-TR" i="0" u="none" strike="noStrike" baseline="0" dirty="0"/>
              <a:t> (LT4) </a:t>
            </a:r>
            <a:r>
              <a:rPr lang="tr-TR" i="0" u="none" strike="noStrike" baseline="0" dirty="0" err="1"/>
              <a:t>Supresyon</a:t>
            </a:r>
            <a:r>
              <a:rPr lang="tr-TR" i="0" u="none" strike="noStrike" baseline="0" dirty="0"/>
              <a:t> Tedavisi</a:t>
            </a:r>
            <a:endParaRPr lang="tr-TR" i="0" u="none" strike="noStrike" baseline="0" dirty="0"/>
          </a:p>
          <a:p>
            <a:pPr algn="l">
              <a:buFont typeface="Wingdings" panose="05000000000000000000" pitchFamily="2" charset="2"/>
              <a:buChar char="ü"/>
            </a:pPr>
            <a:endParaRPr lang="tr-TR" i="0" u="none" strike="noStrike" baseline="0" dirty="0"/>
          </a:p>
          <a:p>
            <a:pPr marL="0" indent="0" algn="l">
              <a:buFont typeface="Wingdings" panose="05000000000000000000" pitchFamily="2" charset="2"/>
              <a:buNone/>
            </a:pPr>
            <a:r>
              <a:rPr lang="en-US">
                <a:sym typeface="+mn-ea"/>
              </a:rPr>
              <a:t>■ </a:t>
            </a:r>
            <a:r>
              <a:rPr lang="tr-TR" dirty="0"/>
              <a:t>Cerrahi </a:t>
            </a:r>
            <a:endParaRPr lang="tr-TR" dirty="0"/>
          </a:p>
          <a:p>
            <a:pPr algn="l">
              <a:buFont typeface="Wingdings" panose="05000000000000000000" pitchFamily="2" charset="2"/>
              <a:buChar char="ü"/>
            </a:pPr>
            <a:endParaRPr lang="tr-TR" dirty="0"/>
          </a:p>
          <a:p>
            <a:pPr marL="0" indent="0" algn="l">
              <a:buFont typeface="Wingdings" panose="05000000000000000000" pitchFamily="2" charset="2"/>
              <a:buNone/>
            </a:pPr>
            <a:r>
              <a:rPr lang="en-US">
                <a:sym typeface="+mn-ea"/>
              </a:rPr>
              <a:t>■ </a:t>
            </a:r>
            <a:r>
              <a:rPr lang="tr-TR" i="0" u="none" strike="noStrike" baseline="0" dirty="0"/>
              <a:t>Girişimsel tedaviler</a:t>
            </a:r>
            <a:endParaRPr lang="tr-TR" i="0" u="none" strike="noStrike" baseline="0" dirty="0"/>
          </a:p>
          <a:p>
            <a:pPr lvl="1"/>
            <a:r>
              <a:rPr lang="tr-TR" sz="2800" dirty="0" err="1"/>
              <a:t>Perkütan</a:t>
            </a:r>
            <a:r>
              <a:rPr lang="tr-TR" sz="2800" dirty="0"/>
              <a:t> etanol enjeksiyonu ( PEE )</a:t>
            </a:r>
            <a:endParaRPr lang="tr-TR" sz="2800" dirty="0"/>
          </a:p>
          <a:p>
            <a:pPr lvl="1"/>
            <a:r>
              <a:rPr lang="tr-TR" sz="2800" i="0" u="none" strike="noStrike" baseline="0" dirty="0"/>
              <a:t>Lazer </a:t>
            </a:r>
            <a:r>
              <a:rPr lang="tr-TR" sz="2800" i="0" u="none" strike="noStrike" baseline="0" dirty="0" err="1"/>
              <a:t>ablasyon</a:t>
            </a:r>
            <a:r>
              <a:rPr lang="tr-TR" sz="2800" i="0" u="none" strike="noStrike" baseline="0" dirty="0"/>
              <a:t>, </a:t>
            </a:r>
            <a:r>
              <a:rPr lang="tr-TR" sz="2800" i="0" u="none" strike="noStrike" baseline="0" dirty="0" err="1"/>
              <a:t>radyofrekans</a:t>
            </a:r>
            <a:r>
              <a:rPr lang="tr-TR" sz="2800" i="0" u="none" strike="noStrike" baseline="0" dirty="0"/>
              <a:t> </a:t>
            </a:r>
            <a:r>
              <a:rPr lang="tr-TR" sz="2800" i="0" u="none" strike="noStrike" baseline="0" dirty="0" err="1"/>
              <a:t>ablasyon</a:t>
            </a:r>
            <a:r>
              <a:rPr lang="tr-TR" sz="2800" i="0" u="none" strike="noStrike" baseline="0" dirty="0"/>
              <a:t>, HIFU</a:t>
            </a:r>
            <a:endParaRPr lang="tr-TR" sz="2800" i="0" u="none" strike="noStrike" baseline="0" dirty="0"/>
          </a:p>
          <a:p>
            <a:pPr lvl="1"/>
            <a:r>
              <a:rPr lang="tr-TR" sz="2800" dirty="0"/>
              <a:t>RAI tedavisi</a:t>
            </a:r>
            <a:endParaRPr lang="tr-TR" sz="2800" dirty="0"/>
          </a:p>
          <a:p>
            <a:pPr algn="l"/>
            <a:endParaRPr lang="tr-TR" sz="1800" b="0" i="0" u="none" strike="noStrike" baseline="0" dirty="0">
              <a:solidFill>
                <a:srgbClr val="29CAFF"/>
              </a:solidFill>
              <a:latin typeface="Calibri" panose="020F0502020204030204" pitchFamily="34" charset="0"/>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i="0" u="none" strike="noStrike" baseline="0" dirty="0">
                <a:solidFill>
                  <a:schemeClr val="accent1"/>
                </a:solidFill>
              </a:rPr>
              <a:t>LT4 </a:t>
            </a:r>
            <a:r>
              <a:rPr lang="tr-TR" sz="4000" b="1" i="0" u="none" strike="noStrike" baseline="0" dirty="0" err="1">
                <a:solidFill>
                  <a:schemeClr val="accent1"/>
                </a:solidFill>
              </a:rPr>
              <a:t>Supresyon</a:t>
            </a:r>
            <a:r>
              <a:rPr lang="tr-TR" sz="4000" b="1" i="0" u="none" strike="noStrike" baseline="0" dirty="0">
                <a:solidFill>
                  <a:schemeClr val="accent1"/>
                </a:solidFill>
              </a:rPr>
              <a:t> Tedavisi</a:t>
            </a:r>
            <a:endParaRPr lang="tr-TR" sz="4000" b="1" dirty="0">
              <a:solidFill>
                <a:schemeClr val="accent1"/>
              </a:solidFill>
            </a:endParaRPr>
          </a:p>
        </p:txBody>
      </p:sp>
      <p:sp>
        <p:nvSpPr>
          <p:cNvPr id="3" name="İçerik Yer Tutucusu 2"/>
          <p:cNvSpPr>
            <a:spLocks noGrp="1"/>
          </p:cNvSpPr>
          <p:nvPr>
            <p:ph idx="1"/>
          </p:nvPr>
        </p:nvSpPr>
        <p:spPr/>
        <p:txBody>
          <a:bodyPr/>
          <a:lstStyle/>
          <a:p>
            <a:pPr algn="l">
              <a:buFont typeface="Wingdings" panose="05000000000000000000" pitchFamily="2" charset="2"/>
              <a:buChar char="ü"/>
            </a:pPr>
            <a:r>
              <a:rPr lang="tr-TR" sz="2800" b="0" i="0" u="none" strike="noStrike" baseline="0" dirty="0">
                <a:solidFill>
                  <a:srgbClr val="000000"/>
                </a:solidFill>
                <a:latin typeface="Calibri" panose="020F0502020204030204" pitchFamily="34" charset="0"/>
              </a:rPr>
              <a:t>Günümüzde LT4 ile TSH baskılama tedavisi önerilmemektedir.</a:t>
            </a:r>
            <a:endParaRPr lang="tr-TR" sz="2800" b="0" i="0" u="none" strike="noStrike" baseline="0" dirty="0">
              <a:solidFill>
                <a:srgbClr val="000000"/>
              </a:solidFill>
              <a:latin typeface="Calibri" panose="020F0502020204030204" pitchFamily="34" charset="0"/>
            </a:endParaRPr>
          </a:p>
          <a:p>
            <a:pPr algn="l">
              <a:buFont typeface="Wingdings" panose="05000000000000000000" pitchFamily="2" charset="2"/>
              <a:buChar char="ü"/>
            </a:pPr>
            <a:endParaRPr lang="tr-TR" sz="2800" b="0" i="0" u="none" strike="noStrike" baseline="0" dirty="0">
              <a:solidFill>
                <a:srgbClr val="000000"/>
              </a:solidFill>
              <a:latin typeface="Calibri" panose="020F0502020204030204" pitchFamily="34" charset="0"/>
            </a:endParaRPr>
          </a:p>
          <a:p>
            <a:pPr algn="l">
              <a:buFont typeface="Wingdings" panose="05000000000000000000" pitchFamily="2" charset="2"/>
              <a:buChar char="ü"/>
            </a:pPr>
            <a:r>
              <a:rPr lang="tr-TR" sz="2800" b="0" i="0" u="none" strike="noStrike" baseline="0" dirty="0">
                <a:solidFill>
                  <a:srgbClr val="000000"/>
                </a:solidFill>
                <a:latin typeface="Calibri" panose="020F0502020204030204" pitchFamily="34" charset="0"/>
              </a:rPr>
              <a:t>Ancak; genç, IE bölgesinde yaşayan, küçük-orta boy diffüz nodüler guatrı olan ötiroid bir hastada, LT4 ile TSH supresyon tedavisi etkili ise birkaç yıl denenebilir. </a:t>
            </a:r>
            <a:endParaRPr lang="tr-TR" sz="2800" b="0" i="0" u="none" strike="noStrike" baseline="0" dirty="0">
              <a:solidFill>
                <a:srgbClr val="000000"/>
              </a:solidFill>
              <a:latin typeface="Calibri" panose="020F0502020204030204" pitchFamily="34" charset="0"/>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b="1" dirty="0">
                <a:solidFill>
                  <a:schemeClr val="accent1"/>
                </a:solidFill>
              </a:rPr>
              <a:t>Cerrahi Tedavi</a:t>
            </a:r>
            <a:endParaRPr lang="tr-TR" dirty="0"/>
          </a:p>
        </p:txBody>
      </p:sp>
      <p:sp>
        <p:nvSpPr>
          <p:cNvPr id="6" name="Alt Bilgi Yer Tutucusu 5"/>
          <p:cNvSpPr>
            <a:spLocks noGrp="1"/>
          </p:cNvSpPr>
          <p:nvPr>
            <p:ph type="ftr" sz="quarter" idx="11"/>
          </p:nvPr>
        </p:nvSpPr>
        <p:spPr/>
        <p:txBody>
          <a:bodyPr/>
          <a:lstStyle/>
          <a:p>
            <a:r>
              <a:rPr lang="tr-TR"/>
              <a:t>17.05.2023</a:t>
            </a:r>
            <a:endParaRPr lang="tr-TR"/>
          </a:p>
        </p:txBody>
      </p:sp>
      <p:sp>
        <p:nvSpPr>
          <p:cNvPr id="3" name="Content Placeholder 2"/>
          <p:cNvSpPr/>
          <p:nvPr>
            <p:ph idx="1"/>
          </p:nvPr>
        </p:nvSpPr>
        <p:spPr/>
        <p:txBody>
          <a:bodyPr/>
          <a:p>
            <a:r>
              <a:rPr lang="tr-TR" altLang="en-US"/>
              <a:t>T</a:t>
            </a:r>
            <a:r>
              <a:rPr lang="en-US"/>
              <a:t>iroid kanserinde tedavi başarısı ilk yapılan cerrahinin</a:t>
            </a:r>
            <a:r>
              <a:rPr lang="tr-TR" altLang="en-US"/>
              <a:t> </a:t>
            </a:r>
            <a:r>
              <a:rPr lang="en-US"/>
              <a:t>yeterliliği ile yakından ilişkilidir.</a:t>
            </a:r>
            <a:endParaRPr lang="en-US"/>
          </a:p>
          <a:p>
            <a:r>
              <a:rPr lang="en-US"/>
              <a:t> </a:t>
            </a:r>
            <a:r>
              <a:rPr lang="en-US" b="1"/>
              <a:t>Tiroid Cerrahisi Yapılması Gereken Nodüller</a:t>
            </a:r>
            <a:endParaRPr lang="en-US" b="1"/>
          </a:p>
          <a:p>
            <a:r>
              <a:rPr lang="en-US" sz="2400">
                <a:sym typeface="+mn-ea"/>
              </a:rPr>
              <a:t>■ </a:t>
            </a:r>
            <a:r>
              <a:rPr lang="en-US" sz="2400"/>
              <a:t>TİİAB sonucu ile malign veya malignite şüphesi olan nodüllerde</a:t>
            </a:r>
            <a:endParaRPr lang="en-US" sz="2400"/>
          </a:p>
          <a:p>
            <a:r>
              <a:rPr lang="en-US" sz="2400"/>
              <a:t>■ Bası yapan veya büyüme hızı ile daha ileri yaşlarda bası yapabileceği tahmin edilen, Evre II-III MNG’de</a:t>
            </a:r>
            <a:endParaRPr lang="en-US" sz="2400"/>
          </a:p>
          <a:p>
            <a:r>
              <a:rPr lang="en-US" sz="2400"/>
              <a:t>■ Güvenle takip edilemeyeceği düşünülen, çok sayıda nodülü olan, özellikle genç, orta yaş hastalarda</a:t>
            </a:r>
            <a:endParaRPr lang="en-US" sz="2400"/>
          </a:p>
          <a:p>
            <a:r>
              <a:rPr lang="en-US" sz="2400"/>
              <a:t>■ Boyuna RT hikâyesi olan MNG’de</a:t>
            </a:r>
            <a:endParaRPr lang="en-US" sz="2400"/>
          </a:p>
          <a:p>
            <a:r>
              <a:rPr lang="en-US" sz="2400"/>
              <a:t>■ Ret protoonkogen mutasyon taşıyıcılarında</a:t>
            </a:r>
            <a:endParaRPr lang="en-US" sz="2400"/>
          </a:p>
          <a:p>
            <a:r>
              <a:rPr lang="en-US" sz="2400"/>
              <a:t>■ Nodüller hasta için ciddi psişik kaygı yaratıyor ve hasta ikna edilemiyorsa</a:t>
            </a:r>
            <a:endParaRPr lang="en-US" sz="2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b="1" dirty="0">
                <a:solidFill>
                  <a:schemeClr val="accent1"/>
                </a:solidFill>
              </a:rPr>
              <a:t>Girişimsel Tedaviler</a:t>
            </a:r>
            <a:endParaRPr lang="tr-TR" dirty="0"/>
          </a:p>
        </p:txBody>
      </p:sp>
      <p:sp>
        <p:nvSpPr>
          <p:cNvPr id="3" name="İçerik Yer Tutucusu 2"/>
          <p:cNvSpPr>
            <a:spLocks noGrp="1"/>
          </p:cNvSpPr>
          <p:nvPr>
            <p:ph idx="1"/>
          </p:nvPr>
        </p:nvSpPr>
        <p:spPr/>
        <p:txBody>
          <a:bodyPr>
            <a:normAutofit fontScale="70000"/>
          </a:bodyPr>
          <a:lstStyle/>
          <a:p>
            <a:pPr marL="514350" indent="-514350">
              <a:buAutoNum type="arabicPeriod"/>
            </a:pPr>
            <a:r>
              <a:rPr lang="tr-TR" dirty="0" err="1">
                <a:solidFill>
                  <a:schemeClr val="accent2"/>
                </a:solidFill>
              </a:rPr>
              <a:t>Perkütan</a:t>
            </a:r>
            <a:r>
              <a:rPr lang="tr-TR" dirty="0">
                <a:solidFill>
                  <a:schemeClr val="accent2"/>
                </a:solidFill>
              </a:rPr>
              <a:t> Etanol Enjeksiyonu</a:t>
            </a:r>
            <a:endParaRPr lang="tr-TR" dirty="0">
              <a:solidFill>
                <a:schemeClr val="accent2"/>
              </a:solidFill>
            </a:endParaRPr>
          </a:p>
          <a:p>
            <a:pPr marL="0" indent="0">
              <a:buNone/>
            </a:pPr>
            <a:r>
              <a:rPr lang="tr-TR" sz="2800" dirty="0">
                <a:solidFill>
                  <a:schemeClr val="tx1"/>
                </a:solidFill>
                <a:effectLst>
                  <a:outerShdw blurRad="38100" dist="19050" dir="2700000" algn="tl" rotWithShape="0">
                    <a:schemeClr val="dk1">
                      <a:alpha val="40000"/>
                    </a:schemeClr>
                  </a:outerShdw>
                </a:effectLst>
              </a:rPr>
              <a:t>     Etanol uygulandığı nodüllerde koagülasyon nekrozu ile küçülmeye neden olmaktadır. </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Özellikle tekrarlayan kistik nodüllerde son derece başarılıdır.</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Bu tedavi için aranan koşullar; nodülden en az iki yeterli benign biyopsi, hasta uyumu, nodülün alkolü tutacak yapıda olması, posteriorda sızıntıyı engelleyecek yeterli tiroid dokusu bulunmasıdır.</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   Son yıllarda, PEE işleminin lenf nodu metastazı olan tiroid kanserli hastalarda kullanımı ile</a:t>
            </a:r>
            <a:endParaRPr lang="tr-TR" sz="2800" dirty="0">
              <a:solidFill>
                <a:schemeClr val="tx1"/>
              </a:solidFill>
              <a:effectLst>
                <a:outerShdw blurRad="38100" dist="19050" dir="2700000" algn="tl" rotWithShape="0">
                  <a:schemeClr val="dk1">
                    <a:alpha val="40000"/>
                  </a:schemeClr>
                </a:outerShdw>
              </a:effectLst>
            </a:endParaRPr>
          </a:p>
          <a:p>
            <a:pPr marL="0" indent="0">
              <a:buNone/>
            </a:pPr>
            <a:r>
              <a:rPr lang="tr-TR" sz="2800" dirty="0">
                <a:solidFill>
                  <a:schemeClr val="tx1"/>
                </a:solidFill>
                <a:effectLst>
                  <a:outerShdw blurRad="38100" dist="19050" dir="2700000" algn="tl" rotWithShape="0">
                    <a:schemeClr val="dk1">
                      <a:alpha val="40000"/>
                    </a:schemeClr>
                  </a:outerShdw>
                </a:effectLst>
              </a:rPr>
              <a:t>ilgili veriler ortaya çıkmıştır. PEE ile 109 servikal metastatik lenf bezinin %66’sı tamamen kaybolmuş, %18’i belirgin küçülmüş veya TİİAB ile malign hücre olmadığı gösterilmiştir.</a:t>
            </a:r>
            <a:endParaRPr lang="tr-TR" sz="2800" dirty="0">
              <a:solidFill>
                <a:schemeClr val="tx1"/>
              </a:solidFill>
              <a:effectLst>
                <a:outerShdw blurRad="38100" dist="19050" dir="2700000" algn="tl" rotWithShape="0">
                  <a:schemeClr val="dk1">
                    <a:alpha val="40000"/>
                  </a:schemeClr>
                </a:outerShdw>
              </a:effectLst>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42122"/>
            <a:ext cx="10515600" cy="5434841"/>
          </a:xfrm>
        </p:spPr>
        <p:txBody>
          <a:bodyPr>
            <a:normAutofit/>
          </a:bodyPr>
          <a:lstStyle/>
          <a:p>
            <a:pPr marL="0" indent="0" algn="l">
              <a:buNone/>
            </a:pPr>
            <a:r>
              <a:rPr lang="tr-TR" sz="3600" i="0" u="none" strike="noStrike" baseline="0" dirty="0">
                <a:solidFill>
                  <a:schemeClr val="accent2"/>
                </a:solidFill>
              </a:rPr>
              <a:t>2.Lazer </a:t>
            </a:r>
            <a:r>
              <a:rPr lang="tr-TR" sz="3600" i="0" u="none" strike="noStrike" baseline="0" dirty="0" err="1">
                <a:solidFill>
                  <a:schemeClr val="accent2"/>
                </a:solidFill>
              </a:rPr>
              <a:t>ablasyon</a:t>
            </a:r>
            <a:r>
              <a:rPr lang="tr-TR" sz="3600" i="0" u="none" strike="noStrike" baseline="0" dirty="0">
                <a:solidFill>
                  <a:schemeClr val="accent2"/>
                </a:solidFill>
              </a:rPr>
              <a:t>, </a:t>
            </a:r>
            <a:r>
              <a:rPr lang="tr-TR" sz="3600" i="0" u="none" strike="noStrike" baseline="0" dirty="0" err="1">
                <a:solidFill>
                  <a:schemeClr val="accent2"/>
                </a:solidFill>
              </a:rPr>
              <a:t>radyofrekans</a:t>
            </a:r>
            <a:r>
              <a:rPr lang="tr-TR" sz="3600" i="0" u="none" strike="noStrike" baseline="0" dirty="0">
                <a:solidFill>
                  <a:schemeClr val="accent2"/>
                </a:solidFill>
              </a:rPr>
              <a:t> </a:t>
            </a:r>
            <a:r>
              <a:rPr lang="tr-TR" sz="3600" i="0" u="none" strike="noStrike" baseline="0" dirty="0" err="1">
                <a:solidFill>
                  <a:schemeClr val="accent2"/>
                </a:solidFill>
              </a:rPr>
              <a:t>ablasyon</a:t>
            </a:r>
            <a:r>
              <a:rPr lang="tr-TR" sz="3600" i="0" u="none" strike="noStrike" baseline="0" dirty="0">
                <a:solidFill>
                  <a:schemeClr val="accent2"/>
                </a:solidFill>
              </a:rPr>
              <a:t>, HIFU</a:t>
            </a:r>
            <a:endParaRPr lang="tr-TR" sz="3600" i="0" u="none" strike="noStrike" baseline="0" dirty="0">
              <a:solidFill>
                <a:schemeClr val="accent2"/>
              </a:solidFill>
            </a:endParaRPr>
          </a:p>
          <a:p>
            <a:pPr marL="0" indent="0" algn="l">
              <a:buFont typeface="Wingdings" panose="05000000000000000000" pitchFamily="2" charset="2"/>
              <a:buNone/>
            </a:pPr>
            <a:r>
              <a:rPr lang="tr-TR" sz="2600" b="0" i="0" u="none" strike="noStrike" baseline="0" dirty="0">
                <a:solidFill>
                  <a:srgbClr val="000000"/>
                </a:solidFill>
                <a:latin typeface="Calibri" panose="020F0502020204030204" pitchFamily="34" charset="0"/>
              </a:rPr>
              <a:t>   </a:t>
            </a:r>
            <a:endParaRPr lang="tr-TR" sz="2600" b="0" i="0" u="none" strike="noStrike" baseline="0" dirty="0">
              <a:solidFill>
                <a:srgbClr val="000000"/>
              </a:solidFill>
              <a:latin typeface="Calibri" panose="020F0502020204030204" pitchFamily="34" charset="0"/>
            </a:endParaRPr>
          </a:p>
          <a:p>
            <a:pPr marL="0" indent="0" algn="l">
              <a:buFont typeface="Wingdings" panose="05000000000000000000" pitchFamily="2" charset="2"/>
              <a:buNone/>
            </a:pPr>
            <a:r>
              <a:rPr lang="tr-TR" sz="2600" b="0" i="0" u="none" strike="noStrike" baseline="0" dirty="0">
                <a:solidFill>
                  <a:srgbClr val="000000"/>
                </a:solidFill>
                <a:latin typeface="Calibri" panose="020F0502020204030204" pitchFamily="34" charset="0"/>
              </a:rPr>
              <a:t> </a:t>
            </a:r>
            <a:r>
              <a:rPr lang="tr-TR" sz="3600" b="0" i="0" u="none" strike="noStrike" baseline="0" dirty="0">
                <a:solidFill>
                  <a:srgbClr val="000000"/>
                </a:solidFill>
                <a:latin typeface="Arial" panose="020B0604020202020204" pitchFamily="34" charset="0"/>
                <a:cs typeface="Arial" panose="020B0604020202020204" pitchFamily="34" charset="0"/>
              </a:rPr>
              <a:t> Enerjinin nodül içerisinde ısıya dönüşmesi ile ağrı lifleri içermeyen nodüllerde kapsülle sınırlanmak üzere bir nekroz oluşturmaktadır.</a:t>
            </a:r>
            <a:endParaRPr lang="tr-TR" sz="3600" b="0" i="0" u="none" strike="noStrike" baseline="0" dirty="0">
              <a:solidFill>
                <a:srgbClr val="000000"/>
              </a:solidFill>
              <a:latin typeface="Arial" panose="020B0604020202020204" pitchFamily="34" charset="0"/>
              <a:cs typeface="Arial" panose="020B0604020202020204" pitchFamily="34" charset="0"/>
            </a:endParaRPr>
          </a:p>
          <a:p>
            <a:pPr marL="0" indent="0" algn="l">
              <a:buFont typeface="Wingdings" panose="05000000000000000000" pitchFamily="2" charset="2"/>
              <a:buNone/>
            </a:pPr>
            <a:r>
              <a:rPr lang="tr-TR" sz="3600" b="0" i="0" u="none" strike="noStrike" baseline="0" dirty="0">
                <a:solidFill>
                  <a:srgbClr val="000000"/>
                </a:solidFill>
                <a:latin typeface="Arial" panose="020B0604020202020204" pitchFamily="34" charset="0"/>
                <a:cs typeface="Arial" panose="020B0604020202020204" pitchFamily="34" charset="0"/>
              </a:rPr>
              <a:t>   </a:t>
            </a:r>
            <a:endParaRPr lang="tr-TR" sz="3600" b="0" i="0" u="none" strike="noStrike" baseline="0" dirty="0">
              <a:solidFill>
                <a:srgbClr val="000000"/>
              </a:solidFill>
              <a:latin typeface="Arial" panose="020B0604020202020204" pitchFamily="34" charset="0"/>
              <a:cs typeface="Arial" panose="020B0604020202020204" pitchFamily="34" charset="0"/>
            </a:endParaRPr>
          </a:p>
          <a:p>
            <a:pPr marL="0" indent="0" algn="l">
              <a:buFont typeface="Wingdings" panose="05000000000000000000" pitchFamily="2" charset="2"/>
              <a:buNone/>
            </a:pPr>
            <a:r>
              <a:rPr lang="tr-TR" sz="3600" b="0" i="0" u="none" strike="noStrike" baseline="0" dirty="0">
                <a:solidFill>
                  <a:srgbClr val="000000"/>
                </a:solidFill>
                <a:latin typeface="Arial" panose="020B0604020202020204" pitchFamily="34" charset="0"/>
                <a:cs typeface="Arial" panose="020B0604020202020204" pitchFamily="34" charset="0"/>
              </a:rPr>
              <a:t>  Seçilmiş vakalarda ve deneyimli ellerde kitle küçültmek amacıyla başarı ile kullanılabilir .</a:t>
            </a:r>
            <a:endParaRPr lang="tr-TR" sz="3600" b="0" i="0" u="none" strike="noStrike" baseline="0" dirty="0">
              <a:solidFill>
                <a:srgbClr val="000000"/>
              </a:solidFill>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tr-TR" sz="3600" dirty="0">
              <a:solidFill>
                <a:srgbClr val="000000"/>
              </a:solidFill>
              <a:latin typeface="Arial" panose="020B0604020202020204" pitchFamily="34" charset="0"/>
              <a:cs typeface="Arial" panose="020B0604020202020204" pitchFamily="34" charset="0"/>
            </a:endParaRPr>
          </a:p>
          <a:p>
            <a:pPr algn="l">
              <a:buFont typeface="Wingdings" panose="05000000000000000000" pitchFamily="2" charset="2"/>
              <a:buChar char="ü"/>
            </a:pPr>
            <a:endParaRPr lang="tr-TR" sz="1800" dirty="0">
              <a:solidFill>
                <a:srgbClr val="000000"/>
              </a:solidFill>
              <a:latin typeface="Calibri" panose="020F0502020204030204" pitchFamily="34" charset="0"/>
            </a:endParaRPr>
          </a:p>
          <a:p>
            <a:pPr algn="l">
              <a:buFont typeface="Wingdings" panose="05000000000000000000" pitchFamily="2" charset="2"/>
              <a:buChar char="ü"/>
            </a:pPr>
            <a:endParaRPr lang="tr-TR" sz="1800" b="0" i="0" u="none" strike="noStrike" baseline="0" dirty="0">
              <a:solidFill>
                <a:srgbClr val="000000"/>
              </a:solidFill>
              <a:latin typeface="Calibri" panose="020F0502020204030204" pitchFamily="34" charset="0"/>
            </a:endParaRPr>
          </a:p>
          <a:p>
            <a:pPr algn="l">
              <a:buFont typeface="Wingdings" panose="05000000000000000000" pitchFamily="2" charset="2"/>
              <a:buChar char="ü"/>
            </a:pPr>
            <a:endParaRPr lang="tr-TR" sz="1800" dirty="0">
              <a:solidFill>
                <a:srgbClr val="000000"/>
              </a:solidFill>
              <a:latin typeface="Calibri" panose="020F0502020204030204" pitchFamily="34" charset="0"/>
            </a:endParaRPr>
          </a:p>
          <a:p>
            <a:pPr algn="l">
              <a:buFont typeface="Wingdings" panose="05000000000000000000" pitchFamily="2" charset="2"/>
              <a:buChar char="ü"/>
            </a:pPr>
            <a:endParaRPr lang="tr-TR" sz="1800" b="0" i="0" u="none" strike="noStrike" baseline="0" dirty="0">
              <a:solidFill>
                <a:srgbClr val="000000"/>
              </a:solidFill>
              <a:latin typeface="Calibri" panose="020F0502020204030204" pitchFamily="34" charset="0"/>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516890" y="593090"/>
            <a:ext cx="10972800" cy="4953000"/>
          </a:xfrm>
        </p:spPr>
        <p:txBody>
          <a:bodyPr/>
          <a:p>
            <a:pPr marL="0" indent="0" algn="l">
              <a:buNone/>
            </a:pPr>
            <a:r>
              <a:rPr lang="tr-TR" sz="3200" dirty="0">
                <a:solidFill>
                  <a:schemeClr val="accent2"/>
                </a:solidFill>
                <a:sym typeface="+mn-ea"/>
              </a:rPr>
              <a:t>3. RAI tedavisi </a:t>
            </a:r>
            <a:endParaRPr lang="tr-TR" sz="3200" i="0" u="none" strike="noStrike" baseline="0" dirty="0">
              <a:solidFill>
                <a:schemeClr val="accent2"/>
              </a:solidFill>
            </a:endParaRPr>
          </a:p>
          <a:p>
            <a:pPr algn="l">
              <a:buFont typeface="Wingdings" panose="05000000000000000000" pitchFamily="2" charset="2"/>
              <a:buChar char="ü"/>
            </a:pPr>
            <a:r>
              <a:rPr lang="tr-TR" sz="2800" dirty="0">
                <a:solidFill>
                  <a:srgbClr val="000000"/>
                </a:solidFill>
                <a:sym typeface="+mn-ea"/>
              </a:rPr>
              <a:t>Tek sıcak nodülü olan hastalarda seçilebilecek tedavi yöntemidir. </a:t>
            </a:r>
            <a:endParaRPr lang="tr-TR" sz="2800" dirty="0">
              <a:solidFill>
                <a:srgbClr val="000000"/>
              </a:solidFill>
              <a:sym typeface="+mn-ea"/>
            </a:endParaRPr>
          </a:p>
          <a:p>
            <a:pPr algn="l">
              <a:buFont typeface="Wingdings" panose="05000000000000000000" pitchFamily="2" charset="2"/>
              <a:buChar char="ü"/>
            </a:pPr>
            <a:endParaRPr lang="tr-TR" sz="2800" dirty="0">
              <a:solidFill>
                <a:srgbClr val="000000"/>
              </a:solidFill>
              <a:sym typeface="+mn-ea"/>
            </a:endParaRPr>
          </a:p>
          <a:p>
            <a:pPr algn="l">
              <a:buFont typeface="Wingdings" panose="05000000000000000000" pitchFamily="2" charset="2"/>
              <a:buChar char="ü"/>
            </a:pPr>
            <a:r>
              <a:rPr lang="tr-TR" sz="2800" dirty="0">
                <a:solidFill>
                  <a:srgbClr val="000000"/>
                </a:solidFill>
                <a:sym typeface="+mn-ea"/>
              </a:rPr>
              <a:t>Özellikle,TSH baskılı ve tiroid kelebeği sintigrafilerde izlenemiyor ise sıcak nodül radyoaktif maddeyi selektif olarak tutacağı için hastanın postablatif dönemde hipotiroid olma riski oldukça düşüktür. </a:t>
            </a:r>
            <a:endParaRPr lang="tr-TR" sz="2800" dirty="0">
              <a:solidFill>
                <a:srgbClr val="000000"/>
              </a:solidFill>
              <a:sym typeface="+mn-ea"/>
            </a:endParaRPr>
          </a:p>
          <a:p>
            <a:pPr algn="l">
              <a:buFont typeface="Wingdings" panose="05000000000000000000" pitchFamily="2" charset="2"/>
              <a:buChar char="ü"/>
            </a:pPr>
            <a:endParaRPr lang="tr-TR" sz="2800" dirty="0">
              <a:solidFill>
                <a:srgbClr val="000000"/>
              </a:solidFill>
              <a:sym typeface="+mn-ea"/>
            </a:endParaRPr>
          </a:p>
          <a:p>
            <a:pPr algn="l">
              <a:buFont typeface="Wingdings" panose="05000000000000000000" pitchFamily="2" charset="2"/>
              <a:buChar char="ü"/>
            </a:pPr>
            <a:r>
              <a:rPr lang="tr-TR" sz="2800" dirty="0">
                <a:solidFill>
                  <a:srgbClr val="000000"/>
                </a:solidFill>
                <a:sym typeface="+mn-ea"/>
              </a:rPr>
              <a:t>Multinodüler vakalarda da hasta özellikle toksik ise RAI ile başarıyla tedavi edilebilmekte ve anlamlı volüm küçülmeleri ile bası bulguları da kısmen giderilebilmektedir.</a:t>
            </a:r>
            <a:endParaRPr lang="tr-TR" sz="2800" dirty="0">
              <a:solidFill>
                <a:srgbClr val="000000"/>
              </a:solidFill>
              <a:sym typeface="+mn-ea"/>
            </a:endParaRPr>
          </a:p>
        </p:txBody>
      </p:sp>
      <p:sp>
        <p:nvSpPr>
          <p:cNvPr id="4" name="Footer Placeholder 3"/>
          <p:cNvSpPr>
            <a:spLocks noGrp="1"/>
          </p:cNvSpPr>
          <p:nvPr>
            <p:ph type="ftr" sz="quarter" idx="11"/>
          </p:nvPr>
        </p:nvSpPr>
        <p:spPr/>
        <p:txBody>
          <a:bodyPr/>
          <a:p>
            <a:r>
              <a:rPr lang="tr-TR"/>
              <a:t>17.05.2023</a:t>
            </a:r>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1"/>
                </a:solidFill>
              </a:rPr>
              <a:t>SEVK ENDİKASYONLARI </a:t>
            </a:r>
            <a:endParaRPr lang="tr-TR" b="1" dirty="0">
              <a:solidFill>
                <a:schemeClr val="accent1"/>
              </a:solidFill>
            </a:endParaRPr>
          </a:p>
        </p:txBody>
      </p:sp>
      <p:sp>
        <p:nvSpPr>
          <p:cNvPr id="5" name="Alt Bilgi Yer Tutucusu 4"/>
          <p:cNvSpPr>
            <a:spLocks noGrp="1"/>
          </p:cNvSpPr>
          <p:nvPr>
            <p:ph type="ftr" sz="quarter" idx="11"/>
          </p:nvPr>
        </p:nvSpPr>
        <p:spPr/>
        <p:txBody>
          <a:bodyPr/>
          <a:lstStyle/>
          <a:p>
            <a:r>
              <a:rPr lang="tr-TR"/>
              <a:t>17.05.2023</a:t>
            </a:r>
            <a:endParaRPr lang="tr-TR"/>
          </a:p>
        </p:txBody>
      </p:sp>
      <p:pic>
        <p:nvPicPr>
          <p:cNvPr id="4" name="Content Placeholder 3"/>
          <p:cNvPicPr>
            <a:picLocks noChangeAspect="1"/>
          </p:cNvPicPr>
          <p:nvPr>
            <p:ph idx="1"/>
          </p:nvPr>
        </p:nvPicPr>
        <p:blipFill>
          <a:blip r:embed="rId1"/>
          <a:stretch>
            <a:fillRect/>
          </a:stretch>
        </p:blipFill>
        <p:spPr>
          <a:xfrm>
            <a:off x="496570" y="1134745"/>
            <a:ext cx="10763250" cy="43211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b="1" dirty="0">
                <a:solidFill>
                  <a:schemeClr val="accent1"/>
                </a:solidFill>
              </a:rPr>
              <a:t>KAYNAKLAR ;</a:t>
            </a:r>
            <a:endParaRPr lang="tr-TR" b="1" dirty="0">
              <a:solidFill>
                <a:schemeClr val="accent1"/>
              </a:solidFill>
            </a:endParaRPr>
          </a:p>
        </p:txBody>
      </p:sp>
      <p:sp>
        <p:nvSpPr>
          <p:cNvPr id="6" name="İçerik Yer Tutucusu 5"/>
          <p:cNvSpPr>
            <a:spLocks noGrp="1"/>
          </p:cNvSpPr>
          <p:nvPr>
            <p:ph idx="1"/>
          </p:nvPr>
        </p:nvSpPr>
        <p:spPr>
          <a:xfrm>
            <a:off x="838200" y="1545464"/>
            <a:ext cx="10515600" cy="4810885"/>
          </a:xfrm>
        </p:spPr>
        <p:txBody>
          <a:bodyPr>
            <a:normAutofit/>
          </a:bodyPr>
          <a:lstStyle/>
          <a:p>
            <a:r>
              <a:rPr lang="tr-TR" dirty="0"/>
              <a:t>Türkiye Endokrinoloji ve Metabolizma Derneği-</a:t>
            </a:r>
            <a:r>
              <a:rPr lang="tr-TR" dirty="0" err="1"/>
              <a:t>Tiroid</a:t>
            </a:r>
            <a:r>
              <a:rPr lang="tr-TR" dirty="0"/>
              <a:t> Hastalıkları Tanı ve Tedavi Kılavuzu – 2020</a:t>
            </a:r>
            <a:endParaRPr lang="tr-TR" dirty="0"/>
          </a:p>
          <a:p>
            <a:pPr algn="l"/>
            <a:endParaRPr lang="tr-TR" dirty="0"/>
          </a:p>
          <a:p>
            <a:pPr marL="0" indent="0">
              <a:buNone/>
            </a:pPr>
            <a:r>
              <a:rPr lang="tr-TR" dirty="0"/>
              <a:t>      </a:t>
            </a:r>
            <a:endParaRPr lang="tr-TR" i="0" u="none" strike="noStrike" baseline="0" dirty="0"/>
          </a:p>
        </p:txBody>
      </p:sp>
      <p:sp>
        <p:nvSpPr>
          <p:cNvPr id="7" name="Alt Bilgi Yer Tutucusu 6"/>
          <p:cNvSpPr>
            <a:spLocks noGrp="1"/>
          </p:cNvSpPr>
          <p:nvPr>
            <p:ph type="ftr" sz="quarter" idx="11"/>
          </p:nvPr>
        </p:nvSpPr>
        <p:spPr/>
        <p:txBody>
          <a:bodyPr/>
          <a:lstStyle/>
          <a:p>
            <a:r>
              <a:rPr lang="tr-TR"/>
              <a:t>17.05.2023</a:t>
            </a: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p:txBody>
          <a:bodyPr>
            <a:normAutofit/>
          </a:bodyPr>
          <a:lstStyle/>
          <a:p>
            <a:pPr algn="ctr"/>
            <a:r>
              <a:rPr lang="tr-TR" sz="3200" b="1" dirty="0" err="1">
                <a:solidFill>
                  <a:schemeClr val="tx1"/>
                </a:solidFill>
                <a:effectLst>
                  <a:outerShdw blurRad="38100" dist="19050" dir="2700000" algn="tl" rotWithShape="0">
                    <a:schemeClr val="dk1">
                      <a:alpha val="40000"/>
                    </a:schemeClr>
                  </a:outerShdw>
                </a:effectLst>
                <a:latin typeface="+mn-lt"/>
              </a:rPr>
              <a:t>Tiroid</a:t>
            </a:r>
            <a:r>
              <a:rPr lang="tr-TR" sz="3200" b="1" dirty="0">
                <a:solidFill>
                  <a:schemeClr val="tx1"/>
                </a:solidFill>
                <a:effectLst>
                  <a:outerShdw blurRad="38100" dist="19050" dir="2700000" algn="tl" rotWithShape="0">
                    <a:schemeClr val="dk1">
                      <a:alpha val="40000"/>
                    </a:schemeClr>
                  </a:outerShdw>
                </a:effectLst>
                <a:latin typeface="+mn-lt"/>
              </a:rPr>
              <a:t> </a:t>
            </a:r>
            <a:r>
              <a:rPr lang="tr-TR" sz="3200" b="1" dirty="0" err="1">
                <a:solidFill>
                  <a:schemeClr val="tx1"/>
                </a:solidFill>
                <a:effectLst>
                  <a:outerShdw blurRad="38100" dist="19050" dir="2700000" algn="tl" rotWithShape="0">
                    <a:schemeClr val="dk1">
                      <a:alpha val="40000"/>
                    </a:schemeClr>
                  </a:outerShdw>
                </a:effectLst>
                <a:latin typeface="+mn-lt"/>
              </a:rPr>
              <a:t>Otoantikorları</a:t>
            </a:r>
            <a:endParaRPr lang="tr-TR" sz="3200" b="1" dirty="0" err="1">
              <a:solidFill>
                <a:schemeClr val="tx1"/>
              </a:solidFill>
              <a:effectLst>
                <a:outerShdw blurRad="38100" dist="19050" dir="2700000" algn="tl" rotWithShape="0">
                  <a:schemeClr val="dk1">
                    <a:alpha val="40000"/>
                  </a:schemeClr>
                </a:outerShdw>
              </a:effectLst>
              <a:latin typeface="+mn-lt"/>
            </a:endParaRPr>
          </a:p>
        </p:txBody>
      </p:sp>
      <p:sp>
        <p:nvSpPr>
          <p:cNvPr id="7" name="İçerik Yer Tutucusu 6"/>
          <p:cNvSpPr>
            <a:spLocks noGrp="1"/>
          </p:cNvSpPr>
          <p:nvPr>
            <p:ph sz="half" idx="1"/>
          </p:nvPr>
        </p:nvSpPr>
        <p:spPr>
          <a:xfrm>
            <a:off x="609600" y="1174750"/>
            <a:ext cx="4554220" cy="5322570"/>
          </a:xfrm>
        </p:spPr>
        <p:txBody>
          <a:bodyPr>
            <a:normAutofit fontScale="70000"/>
          </a:bodyPr>
          <a:lstStyle/>
          <a:p>
            <a:pPr marL="0" indent="0" algn="l">
              <a:buFont typeface="Wingdings" panose="05000000000000000000" pitchFamily="2" charset="2"/>
              <a:buNone/>
            </a:pPr>
            <a:endParaRPr lang="tr-TR" sz="2800" i="0" u="none" strike="noStrike" baseline="0" dirty="0">
              <a:solidFill>
                <a:schemeClr val="accent2"/>
              </a:solidFill>
              <a:latin typeface="Calibri" panose="020F0502020204030204" pitchFamily="34" charset="0"/>
            </a:endParaRPr>
          </a:p>
          <a:p>
            <a:pPr algn="l">
              <a:buFont typeface="Wingdings" panose="05000000000000000000" pitchFamily="2" charset="2"/>
              <a:buChar char="ü"/>
            </a:pPr>
            <a:r>
              <a:rPr lang="tr-TR" sz="2800" i="0" u="none" strike="noStrike" baseline="0" dirty="0">
                <a:solidFill>
                  <a:schemeClr val="accent2"/>
                </a:solidFill>
                <a:latin typeface="Calibri" panose="020F0502020204030204" pitchFamily="34" charset="0"/>
              </a:rPr>
              <a:t>Anti-TPO </a:t>
            </a:r>
            <a:endParaRPr lang="tr-TR" dirty="0">
              <a:solidFill>
                <a:schemeClr val="accent2"/>
              </a:solidFill>
              <a:latin typeface="Calibri" panose="020F0502020204030204" pitchFamily="34" charset="0"/>
            </a:endParaRPr>
          </a:p>
          <a:p>
            <a:pPr lvl="1"/>
            <a:r>
              <a:rPr lang="tr-TR">
                <a:latin typeface="Calibri" panose="020F0502020204030204" pitchFamily="34" charset="0"/>
              </a:rPr>
              <a:t>Anti TPO, Hashimoto tiroiditi tanısının konulmasında değerli olmakla beraber, postpartum tiroidit ve Graves hastalığında da  saptanmaktadır.</a:t>
            </a:r>
            <a:endParaRPr lang="tr-TR">
              <a:latin typeface="Calibri" panose="020F0502020204030204" pitchFamily="34" charset="0"/>
            </a:endParaRPr>
          </a:p>
          <a:p>
            <a:pPr lvl="1"/>
            <a:r>
              <a:rPr lang="tr-TR" b="0" i="0" u="none" strike="noStrike" baseline="0" dirty="0" err="1">
                <a:latin typeface="Calibri" panose="020F0502020204030204" pitchFamily="34" charset="0"/>
              </a:rPr>
              <a:t>Hashimoto</a:t>
            </a:r>
            <a:r>
              <a:rPr lang="tr-TR" b="0" i="0" u="none" strike="noStrike" baseline="0" dirty="0">
                <a:latin typeface="Calibri" panose="020F0502020204030204" pitchFamily="34" charset="0"/>
              </a:rPr>
              <a:t> </a:t>
            </a:r>
            <a:r>
              <a:rPr lang="tr-TR" b="0" i="0" u="none" strike="noStrike" baseline="0" dirty="0" err="1">
                <a:latin typeface="Calibri" panose="020F0502020204030204" pitchFamily="34" charset="0"/>
              </a:rPr>
              <a:t>tiroiditi </a:t>
            </a:r>
            <a:r>
              <a:rPr lang="tr-TR" dirty="0">
                <a:latin typeface="Calibri" panose="020F0502020204030204" pitchFamily="34" charset="0"/>
              </a:rPr>
              <a:t>(%95-100) , </a:t>
            </a:r>
            <a:r>
              <a:rPr lang="tr-TR" b="0" i="0" u="none" strike="noStrike" baseline="0" dirty="0" err="1">
                <a:latin typeface="Calibri" panose="020F0502020204030204" pitchFamily="34" charset="0"/>
              </a:rPr>
              <a:t>postpartum</a:t>
            </a:r>
            <a:r>
              <a:rPr lang="tr-TR" dirty="0">
                <a:latin typeface="Calibri" panose="020F0502020204030204" pitchFamily="34" charset="0"/>
              </a:rPr>
              <a:t> </a:t>
            </a:r>
            <a:r>
              <a:rPr lang="tr-TR" b="0" i="0" u="none" strike="noStrike" baseline="0" dirty="0" err="1">
                <a:latin typeface="Calibri" panose="020F0502020204030204" pitchFamily="34" charset="0"/>
              </a:rPr>
              <a:t>tiroidit</a:t>
            </a:r>
            <a:r>
              <a:rPr lang="tr-TR" b="0" i="0" u="none" strike="noStrike" baseline="0" dirty="0">
                <a:latin typeface="Calibri" panose="020F0502020204030204" pitchFamily="34" charset="0"/>
              </a:rPr>
              <a:t> ve </a:t>
            </a:r>
            <a:r>
              <a:rPr lang="tr-TR" b="0" i="0" u="none" strike="noStrike" baseline="0" dirty="0" err="1">
                <a:latin typeface="Calibri" panose="020F0502020204030204" pitchFamily="34" charset="0"/>
              </a:rPr>
              <a:t>Graves</a:t>
            </a:r>
            <a:r>
              <a:rPr lang="tr-TR" b="0" i="0" u="none" strike="noStrike" baseline="0" dirty="0">
                <a:latin typeface="Calibri" panose="020F0502020204030204" pitchFamily="34" charset="0"/>
              </a:rPr>
              <a:t> hastalığında (%60-90) pozitiftir</a:t>
            </a:r>
            <a:endParaRPr lang="tr-TR" b="0" i="0" u="none" strike="noStrike" baseline="0" dirty="0">
              <a:latin typeface="Calibri" panose="020F0502020204030204" pitchFamily="34" charset="0"/>
            </a:endParaRPr>
          </a:p>
          <a:p>
            <a:pPr lvl="1"/>
            <a:r>
              <a:rPr lang="tr-TR" b="0" i="0" u="none" strike="noStrike" baseline="0" dirty="0">
                <a:latin typeface="Calibri" panose="020F0502020204030204" pitchFamily="34" charset="0"/>
              </a:rPr>
              <a:t>Gebelik öncesi ve/veya gebelikte riskli vakalarda (Tip1 diyabet, ailevi otoimmün hastalıklar vs) anti TPO bakılması, gebelikte ötiroidi sağlanmasına yardımcı olacaktır</a:t>
            </a:r>
            <a:endParaRPr lang="tr-TR" b="0" i="0" u="none" strike="noStrike" baseline="0" dirty="0">
              <a:latin typeface="Calibri" panose="020F0502020204030204" pitchFamily="34" charset="0"/>
            </a:endParaRPr>
          </a:p>
          <a:p>
            <a:pPr marL="457200" lvl="1" indent="0">
              <a:buNone/>
            </a:pPr>
            <a:endParaRPr lang="tr-TR" dirty="0"/>
          </a:p>
          <a:p>
            <a:pPr marL="457200" lvl="1" indent="0">
              <a:buNone/>
            </a:pPr>
            <a:endParaRPr lang="tr-TR" sz="2800" b="0" i="0" u="none" strike="noStrike" baseline="0" dirty="0">
              <a:latin typeface="Calibri" panose="020F0502020204030204" pitchFamily="34" charset="0"/>
            </a:endParaRPr>
          </a:p>
          <a:p>
            <a:pPr algn="l">
              <a:buFont typeface="Wingdings" panose="05000000000000000000" pitchFamily="2" charset="2"/>
              <a:buChar char="ü"/>
            </a:pPr>
            <a:endParaRPr lang="tr-TR" sz="2800" b="0" i="0" u="none" strike="noStrike" baseline="0" dirty="0">
              <a:latin typeface="Calibri" panose="020F0502020204030204" pitchFamily="34" charset="0"/>
            </a:endParaRPr>
          </a:p>
          <a:p>
            <a:pPr marL="0" indent="0" algn="l">
              <a:buNone/>
            </a:pPr>
            <a:endParaRPr lang="tr-TR" dirty="0"/>
          </a:p>
        </p:txBody>
      </p:sp>
      <p:sp>
        <p:nvSpPr>
          <p:cNvPr id="5" name="Alt Bilgi Yer Tutucusu 4"/>
          <p:cNvSpPr>
            <a:spLocks noGrp="1"/>
          </p:cNvSpPr>
          <p:nvPr>
            <p:ph type="ftr" sz="quarter" idx="11"/>
          </p:nvPr>
        </p:nvSpPr>
        <p:spPr/>
        <p:txBody>
          <a:bodyPr/>
          <a:lstStyle/>
          <a:p>
            <a:r>
              <a:rPr lang="tr-TR"/>
              <a:t>17.05.2023</a:t>
            </a:r>
            <a:endParaRPr lang="tr-TR"/>
          </a:p>
        </p:txBody>
      </p:sp>
      <p:pic>
        <p:nvPicPr>
          <p:cNvPr id="2" name="Content Placeholder 1"/>
          <p:cNvPicPr>
            <a:picLocks noChangeAspect="1"/>
          </p:cNvPicPr>
          <p:nvPr>
            <p:ph sz="half" idx="2"/>
          </p:nvPr>
        </p:nvPicPr>
        <p:blipFill>
          <a:blip r:embed="rId1"/>
          <a:stretch>
            <a:fillRect/>
          </a:stretch>
        </p:blipFill>
        <p:spPr>
          <a:xfrm>
            <a:off x="5163820" y="1879600"/>
            <a:ext cx="7033895" cy="28994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7510" y="371475"/>
            <a:ext cx="10972800" cy="4953000"/>
          </a:xfrm>
        </p:spPr>
        <p:txBody>
          <a:bodyPr/>
          <a:lstStyle/>
          <a:p>
            <a:pPr>
              <a:buFont typeface="Wingdings" panose="05000000000000000000" pitchFamily="2" charset="2"/>
              <a:buChar char="ü"/>
            </a:pPr>
            <a:r>
              <a:rPr lang="tr-TR" dirty="0">
                <a:solidFill>
                  <a:schemeClr val="accent2"/>
                </a:solidFill>
              </a:rPr>
              <a:t>Anti-</a:t>
            </a:r>
            <a:r>
              <a:rPr lang="tr-TR" dirty="0" err="1">
                <a:solidFill>
                  <a:schemeClr val="accent2"/>
                </a:solidFill>
              </a:rPr>
              <a:t>Tg</a:t>
            </a:r>
            <a:r>
              <a:rPr lang="tr-TR" dirty="0">
                <a:solidFill>
                  <a:schemeClr val="accent2"/>
                </a:solidFill>
              </a:rPr>
              <a:t> </a:t>
            </a:r>
            <a:endParaRPr lang="tr-TR" dirty="0">
              <a:solidFill>
                <a:schemeClr val="accent2"/>
              </a:solidFill>
            </a:endParaRPr>
          </a:p>
          <a:p>
            <a:pPr marL="0" lvl="1">
              <a:buFont typeface="Wingdings" panose="05000000000000000000" pitchFamily="2" charset="2"/>
              <a:buChar char="ü"/>
            </a:pPr>
            <a:r>
              <a:rPr lang="tr-TR" dirty="0"/>
              <a:t> Anti-Tg antikorları DTK’lı hastaların %25’inde, normal popülasyonun %10’unda bulunur. </a:t>
            </a:r>
            <a:r>
              <a:rPr lang="tr-TR" dirty="0" err="1">
                <a:sym typeface="+mn-ea"/>
              </a:rPr>
              <a:t>Diferansiye</a:t>
            </a:r>
            <a:r>
              <a:rPr lang="tr-TR" dirty="0">
                <a:sym typeface="+mn-ea"/>
              </a:rPr>
              <a:t> </a:t>
            </a:r>
            <a:r>
              <a:rPr lang="tr-TR" dirty="0" err="1">
                <a:sym typeface="+mn-ea"/>
              </a:rPr>
              <a:t>tiroid</a:t>
            </a:r>
            <a:r>
              <a:rPr lang="tr-TR" dirty="0">
                <a:sym typeface="+mn-ea"/>
              </a:rPr>
              <a:t> kanseri (DTK)  takibinde </a:t>
            </a:r>
            <a:r>
              <a:rPr lang="tr-TR" dirty="0" err="1">
                <a:sym typeface="+mn-ea"/>
              </a:rPr>
              <a:t>Tg</a:t>
            </a:r>
            <a:r>
              <a:rPr lang="tr-TR" dirty="0">
                <a:sym typeface="+mn-ea"/>
              </a:rPr>
              <a:t> ile birlikte bakılır.</a:t>
            </a:r>
            <a:endParaRPr lang="tr-TR" dirty="0"/>
          </a:p>
          <a:p>
            <a:pPr>
              <a:buFont typeface="Wingdings" panose="05000000000000000000" pitchFamily="2" charset="2"/>
              <a:buChar char="ü"/>
            </a:pPr>
            <a:r>
              <a:rPr lang="tr-TR" dirty="0" err="1">
                <a:solidFill>
                  <a:schemeClr val="accent2"/>
                </a:solidFill>
              </a:rPr>
              <a:t>Tg</a:t>
            </a:r>
            <a:r>
              <a:rPr lang="tr-TR" dirty="0">
                <a:solidFill>
                  <a:schemeClr val="accent2"/>
                </a:solidFill>
              </a:rPr>
              <a:t> </a:t>
            </a:r>
            <a:endParaRPr lang="tr-TR" dirty="0">
              <a:solidFill>
                <a:schemeClr val="accent2"/>
              </a:solidFill>
            </a:endParaRPr>
          </a:p>
          <a:p>
            <a:pPr lvl="1"/>
            <a:r>
              <a:rPr lang="tr-TR" sz="2800">
                <a:latin typeface="Arial" panose="020B0604020202020204" pitchFamily="34" charset="0"/>
                <a:cs typeface="Arial" panose="020B0604020202020204" pitchFamily="34" charset="0"/>
                <a:sym typeface="+mn-ea"/>
              </a:rPr>
              <a:t>Basit guatrda, nodül varlığında Tg ölçümünün malignite açısından tanısal değeri yoktur.</a:t>
            </a:r>
            <a:endParaRPr lang="tr-TR" sz="2800">
              <a:latin typeface="Arial" panose="020B0604020202020204" pitchFamily="34" charset="0"/>
              <a:cs typeface="Arial" panose="020B0604020202020204" pitchFamily="34" charset="0"/>
            </a:endParaRPr>
          </a:p>
          <a:p>
            <a:pPr lvl="1"/>
            <a:r>
              <a:rPr lang="tr-TR" sz="2800">
                <a:latin typeface="Arial" panose="020B0604020202020204" pitchFamily="34" charset="0"/>
                <a:cs typeface="Arial" panose="020B0604020202020204" pitchFamily="34" charset="0"/>
                <a:sym typeface="+mn-ea"/>
              </a:rPr>
              <a:t>Tg, DTK’de tiroidektomi uygulanmışsa ve RAI tedavisi sonrasında rekürren hastalığın saptanmasında kullanılmaktadır.</a:t>
            </a:r>
            <a:endParaRPr lang="tr-TR" sz="2800">
              <a:latin typeface="Arial" panose="020B0604020202020204" pitchFamily="34" charset="0"/>
              <a:cs typeface="Arial" panose="020B0604020202020204" pitchFamily="34" charset="0"/>
              <a:sym typeface="+mn-ea"/>
            </a:endParaRPr>
          </a:p>
          <a:p>
            <a:pPr lvl="1"/>
            <a:r>
              <a:rPr lang="tr-TR" sz="2800">
                <a:latin typeface="Arial" panose="020B0604020202020204" pitchFamily="34" charset="0"/>
                <a:cs typeface="Arial" panose="020B0604020202020204" pitchFamily="34" charset="0"/>
                <a:sym typeface="+mn-ea"/>
              </a:rPr>
              <a:t>Tg ölçümü faktisyöz tirotoksikoz ayırıcı tanısında önemlidir. Düşük/ölçülemez Tg düzeyleri dışarıdan </a:t>
            </a:r>
            <a:r>
              <a:rPr lang="tr-TR" sz="2800" dirty="0">
                <a:latin typeface="Arial" panose="020B0604020202020204" pitchFamily="34" charset="0"/>
                <a:cs typeface="Arial" panose="020B0604020202020204" pitchFamily="34" charset="0"/>
              </a:rPr>
              <a:t>fazla tiroid hormon alımına işaret eder.</a:t>
            </a:r>
            <a:endParaRPr lang="tr-TR"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tr-TR" sz="2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tr-TR" sz="2800" dirty="0">
              <a:latin typeface="Arial" panose="020B0604020202020204" pitchFamily="34" charset="0"/>
              <a:cs typeface="Arial" panose="020B0604020202020204" pitchFamily="34" charset="0"/>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345474"/>
            <a:ext cx="10515600" cy="4831489"/>
          </a:xfrm>
        </p:spPr>
        <p:txBody>
          <a:bodyPr>
            <a:normAutofit fontScale="70000"/>
          </a:bodyPr>
          <a:lstStyle/>
          <a:p>
            <a:pPr algn="l">
              <a:buFont typeface="Wingdings" panose="05000000000000000000" pitchFamily="2" charset="2"/>
              <a:buChar char="ü"/>
            </a:pPr>
            <a:r>
              <a:rPr lang="tr-TR" sz="3000" dirty="0">
                <a:solidFill>
                  <a:schemeClr val="accent2"/>
                </a:solidFill>
              </a:rPr>
              <a:t>TSH Reseptör Antikorları ( </a:t>
            </a:r>
            <a:r>
              <a:rPr lang="tr-TR" sz="3000" dirty="0" err="1">
                <a:solidFill>
                  <a:schemeClr val="accent2"/>
                </a:solidFill>
              </a:rPr>
              <a:t>TSab</a:t>
            </a:r>
            <a:r>
              <a:rPr lang="tr-TR" sz="3000" dirty="0">
                <a:solidFill>
                  <a:schemeClr val="accent2"/>
                </a:solidFill>
              </a:rPr>
              <a:t> )</a:t>
            </a:r>
            <a:endParaRPr lang="tr-TR" sz="3000" dirty="0">
              <a:solidFill>
                <a:schemeClr val="accent2"/>
              </a:solidFill>
            </a:endParaRPr>
          </a:p>
          <a:p>
            <a:r>
              <a:rPr lang="tr-TR" dirty="0"/>
              <a:t>Bazen zor vakalarda Graves hastalığı tanısının konulmasında bu antikorlara başvurulabilirse de genellikle klinik ve sonografik bulgular tanının konulmasında yeterli olmaktadır.</a:t>
            </a:r>
            <a:endParaRPr lang="tr-TR" dirty="0"/>
          </a:p>
          <a:p>
            <a:r>
              <a:rPr lang="tr-TR" dirty="0"/>
              <a:t>Ancak pozitif bulunması Graves tanısını şiddetle destekler.</a:t>
            </a:r>
            <a:endParaRPr lang="tr-TR" dirty="0"/>
          </a:p>
          <a:p>
            <a:pPr>
              <a:buFont typeface="Wingdings" panose="05000000000000000000" pitchFamily="2" charset="2"/>
              <a:buChar char="ü"/>
            </a:pPr>
            <a:endParaRPr lang="tr-TR" sz="3200" dirty="0" err="1">
              <a:solidFill>
                <a:schemeClr val="accent2"/>
              </a:solidFill>
              <a:sym typeface="+mn-ea"/>
            </a:endParaRPr>
          </a:p>
          <a:p>
            <a:pPr>
              <a:buFont typeface="Wingdings" panose="05000000000000000000" pitchFamily="2" charset="2"/>
              <a:buChar char="ü"/>
            </a:pPr>
            <a:r>
              <a:rPr lang="tr-TR" sz="3200" dirty="0" err="1">
                <a:solidFill>
                  <a:schemeClr val="accent2"/>
                </a:solidFill>
                <a:sym typeface="+mn-ea"/>
              </a:rPr>
              <a:t>Heterofil</a:t>
            </a:r>
            <a:r>
              <a:rPr lang="tr-TR" sz="3200" dirty="0">
                <a:solidFill>
                  <a:schemeClr val="accent2"/>
                </a:solidFill>
                <a:sym typeface="+mn-ea"/>
              </a:rPr>
              <a:t> Antikor </a:t>
            </a:r>
            <a:endParaRPr lang="tr-TR" sz="3200" dirty="0">
              <a:solidFill>
                <a:schemeClr val="accent2"/>
              </a:solidFill>
            </a:endParaRPr>
          </a:p>
          <a:p>
            <a:pPr lvl="1"/>
            <a:r>
              <a:rPr lang="tr-TR" sz="3200">
                <a:sym typeface="+mn-ea"/>
              </a:rPr>
              <a:t>Heterofil antikorlar (HA), hayvan Ig’ne karşı insanda gelişmiş olan antikorlardır.</a:t>
            </a:r>
            <a:endParaRPr lang="tr-TR" sz="3200">
              <a:sym typeface="+mn-ea"/>
            </a:endParaRPr>
          </a:p>
          <a:p>
            <a:pPr lvl="1"/>
            <a:r>
              <a:rPr lang="tr-TR" sz="3200">
                <a:sym typeface="+mn-ea"/>
              </a:rPr>
              <a:t>DTK’de Tg ölçümlerinin yalancı yüksekliklerine neden olarak gereksiz RAI tedavilerinin yapılmasına neden olabilirler.</a:t>
            </a:r>
            <a:endParaRPr lang="tr-TR" sz="3200">
              <a:sym typeface="+mn-ea"/>
            </a:endParaRPr>
          </a:p>
        </p:txBody>
      </p:sp>
      <p:sp>
        <p:nvSpPr>
          <p:cNvPr id="4" name="Alt Bilgi Yer Tutucusu 3"/>
          <p:cNvSpPr>
            <a:spLocks noGrp="1"/>
          </p:cNvSpPr>
          <p:nvPr>
            <p:ph type="ftr" sz="quarter" idx="11"/>
          </p:nvPr>
        </p:nvSpPr>
        <p:spPr/>
        <p:txBody>
          <a:bodyPr/>
          <a:lstStyle/>
          <a:p>
            <a:r>
              <a:rPr lang="tr-TR"/>
              <a:t>17.05.2023</a:t>
            </a:r>
            <a:endParaRPr lang="tr-TR"/>
          </a:p>
        </p:txBody>
      </p:sp>
    </p:spTree>
  </p:cSld>
  <p:clrMapOvr>
    <a:masterClrMapping/>
  </p:clrMapOvr>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24758</Words>
  <Application>WPS Presentation</Application>
  <PresentationFormat>Geniş ekran</PresentationFormat>
  <Paragraphs>681</Paragraphs>
  <Slides>69</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69</vt:i4>
      </vt:variant>
    </vt:vector>
  </HeadingPairs>
  <TitlesOfParts>
    <vt:vector size="78" baseType="lpstr">
      <vt:lpstr>Arial</vt:lpstr>
      <vt:lpstr>SimSun</vt:lpstr>
      <vt:lpstr>Wingdings</vt:lpstr>
      <vt:lpstr>Calibri</vt:lpstr>
      <vt:lpstr>Times New Roman</vt:lpstr>
      <vt:lpstr>Microsoft YaHei</vt:lpstr>
      <vt:lpstr>Arial Unicode MS</vt:lpstr>
      <vt:lpstr>TimesNewRomanPSMT</vt:lpstr>
      <vt:lpstr>Orange Waves</vt:lpstr>
      <vt:lpstr>TİROİD HASTALIKLARINA YAKLAŞIM</vt:lpstr>
      <vt:lpstr>                            SUNUM PLANI</vt:lpstr>
      <vt:lpstr>PowerPoint 演示文稿</vt:lpstr>
      <vt:lpstr>Tiroid Fonksiyon Testleri ve Değerlendirilmesi   </vt:lpstr>
      <vt:lpstr>PowerPoint 演示文稿</vt:lpstr>
      <vt:lpstr>Yaşa Göre TSH Üst Sınırları </vt:lpstr>
      <vt:lpstr>Tiroid Otoantikorları</vt:lpstr>
      <vt:lpstr>PowerPoint 演示文稿</vt:lpstr>
      <vt:lpstr>PowerPoint 演示文稿</vt:lpstr>
      <vt:lpstr>PowerPoint 演示文稿</vt:lpstr>
      <vt:lpstr>SUBKLİNİK HİPOTİROİDİ </vt:lpstr>
      <vt:lpstr>PowerPoint 演示文稿</vt:lpstr>
      <vt:lpstr>Tedavi </vt:lpstr>
      <vt:lpstr>PowerPoint 演示文稿</vt:lpstr>
      <vt:lpstr>HİPOTİROİDİ </vt:lpstr>
      <vt:lpstr>PowerPoint 演示文稿</vt:lpstr>
      <vt:lpstr>PowerPoint 演示文稿</vt:lpstr>
      <vt:lpstr>      </vt:lpstr>
      <vt:lpstr>PowerPoint 演示文稿</vt:lpstr>
      <vt:lpstr>Tedavi</vt:lpstr>
      <vt:lpstr>Tedavi</vt:lpstr>
      <vt:lpstr>PowerPoint 演示文稿</vt:lpstr>
      <vt:lpstr>PowerPoint 演示文稿</vt:lpstr>
      <vt:lpstr>PowerPoint 演示文稿</vt:lpstr>
      <vt:lpstr>SUBKLİNİK HİPERTİROİDİ</vt:lpstr>
      <vt:lpstr>Tanı</vt:lpstr>
      <vt:lpstr>PowerPoint 演示文稿</vt:lpstr>
      <vt:lpstr>Tedavi</vt:lpstr>
      <vt:lpstr>         HİPERTİROİDİ VE TİROTOKSİKOZ</vt:lpstr>
      <vt:lpstr>PowerPoint 演示文稿</vt:lpstr>
      <vt:lpstr>Tanı</vt:lpstr>
      <vt:lpstr>Tanı</vt:lpstr>
      <vt:lpstr>Tanı</vt:lpstr>
      <vt:lpstr>Tedavi</vt:lpstr>
      <vt:lpstr>1. Antitiroid Tedavi </vt:lpstr>
      <vt:lpstr>PowerPoint 演示文稿</vt:lpstr>
      <vt:lpstr>PowerPoint 演示文稿</vt:lpstr>
      <vt:lpstr>ATİ YAN ETKİLERİ</vt:lpstr>
      <vt:lpstr>PowerPoint 演示文稿</vt:lpstr>
      <vt:lpstr>RAİ TEDAVİSİ</vt:lpstr>
      <vt:lpstr>PowerPoint 演示文稿</vt:lpstr>
      <vt:lpstr>PowerPoint 演示文稿</vt:lpstr>
      <vt:lpstr>CERRAHİ TEDAVİ ENDİKASYONLARI </vt:lpstr>
      <vt:lpstr>    TİROİD NODÜLLERİ</vt:lpstr>
      <vt:lpstr>PowerPoint 演示文稿</vt:lpstr>
      <vt:lpstr>PowerPoint 演示文稿</vt:lpstr>
      <vt:lpstr>TİROİD NODÜLÜNDE ETİYOLOJİK NEDENLER</vt:lpstr>
      <vt:lpstr>TİROİD NODÜLÜNDE TANI</vt:lpstr>
      <vt:lpstr>ANAMNEZ</vt:lpstr>
      <vt:lpstr>FİZİK MUAYENE</vt:lpstr>
      <vt:lpstr>TİROİD FONKSİYON TESTLERİ</vt:lpstr>
      <vt:lpstr>TİROİD FONKSİYON TESTLERİ </vt:lpstr>
      <vt:lpstr>USG</vt:lpstr>
      <vt:lpstr>PowerPoint 演示文稿</vt:lpstr>
      <vt:lpstr>TİROİD İNCE İĞNE ASPİRASYON BİYOPSİSİ</vt:lpstr>
      <vt:lpstr>PowerPoint 演示文稿</vt:lpstr>
      <vt:lpstr>PowerPoint 演示文稿</vt:lpstr>
      <vt:lpstr>Tiroid Sintigrafisi ve Radyoaktif İyot Yakalama (RAIU) Testi </vt:lpstr>
      <vt:lpstr>BT ve MRG</vt:lpstr>
      <vt:lpstr>Tiroid Nodüllerinin Takibi </vt:lpstr>
      <vt:lpstr>Tiroid Nodüllerinin Takibi </vt:lpstr>
      <vt:lpstr>Tiroid Nodüllerinin Tedavisi </vt:lpstr>
      <vt:lpstr>LT4 Supresyon Tedavisi</vt:lpstr>
      <vt:lpstr>Cerrahi Tedavi</vt:lpstr>
      <vt:lpstr>Girişimsel Tedaviler</vt:lpstr>
      <vt:lpstr>PowerPoint 演示文稿</vt:lpstr>
      <vt:lpstr>PowerPoint 演示文稿</vt:lpstr>
      <vt:lpstr>SEVK ENDİKASYONLARI </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TİROİD HASTALIKLARINA YAKLAŞIM</dc:title>
  <dc:creator>ULUDAĞ</dc:creator>
  <cp:lastModifiedBy>berk-pc</cp:lastModifiedBy>
  <cp:revision>182</cp:revision>
  <dcterms:created xsi:type="dcterms:W3CDTF">2020-11-30T17:50:00Z</dcterms:created>
  <dcterms:modified xsi:type="dcterms:W3CDTF">2023-05-15T08:04:35Z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4F761AB967324B3FB0422FEFA97ECFAB</vt:lpwstr>
  </property>
  <property fmtid="{D5CDD505-2E9C-101B-9397-08002B2CF9AE}" pid="3" name="KSOProductBuildVer">
    <vt:lpwstr>1033-11.2.0.11537</vt:lpwstr>
  </property>
</Properties>
</file>