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39_E893C02C.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61" r:id="rId5"/>
    <p:sldId id="262" r:id="rId6"/>
    <p:sldId id="295" r:id="rId7"/>
    <p:sldId id="265" r:id="rId8"/>
    <p:sldId id="266" r:id="rId9"/>
    <p:sldId id="268" r:id="rId10"/>
    <p:sldId id="317" r:id="rId11"/>
    <p:sldId id="319" r:id="rId12"/>
    <p:sldId id="267" r:id="rId13"/>
    <p:sldId id="269" r:id="rId14"/>
    <p:sldId id="264" r:id="rId15"/>
    <p:sldId id="270" r:id="rId16"/>
    <p:sldId id="271" r:id="rId17"/>
    <p:sldId id="272" r:id="rId18"/>
    <p:sldId id="273" r:id="rId19"/>
    <p:sldId id="313" r:id="rId20"/>
    <p:sldId id="318" r:id="rId21"/>
    <p:sldId id="274" r:id="rId22"/>
    <p:sldId id="275" r:id="rId23"/>
    <p:sldId id="278" r:id="rId24"/>
    <p:sldId id="296" r:id="rId25"/>
    <p:sldId id="280" r:id="rId26"/>
    <p:sldId id="281" r:id="rId27"/>
    <p:sldId id="311" r:id="rId28"/>
    <p:sldId id="282" r:id="rId29"/>
    <p:sldId id="284" r:id="rId30"/>
    <p:sldId id="285" r:id="rId31"/>
    <p:sldId id="286" r:id="rId32"/>
    <p:sldId id="287" r:id="rId33"/>
    <p:sldId id="283" r:id="rId34"/>
    <p:sldId id="288" r:id="rId35"/>
    <p:sldId id="289" r:id="rId36"/>
    <p:sldId id="292" r:id="rId37"/>
    <p:sldId id="293" r:id="rId38"/>
    <p:sldId id="315" r:id="rId39"/>
    <p:sldId id="316" r:id="rId40"/>
    <p:sldId id="297" r:id="rId41"/>
    <p:sldId id="298" r:id="rId42"/>
    <p:sldId id="299" r:id="rId43"/>
    <p:sldId id="301" r:id="rId44"/>
    <p:sldId id="302" r:id="rId45"/>
    <p:sldId id="303" r:id="rId46"/>
    <p:sldId id="304" r:id="rId47"/>
    <p:sldId id="305" r:id="rId48"/>
    <p:sldId id="320" r:id="rId49"/>
    <p:sldId id="321" r:id="rId50"/>
    <p:sldId id="308" r:id="rId51"/>
    <p:sldId id="309" r:id="rId52"/>
    <p:sldId id="312" r:id="rId53"/>
    <p:sldId id="314" r:id="rId5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0D9D26-141B-3E13-0880-2158395F1915}" name="Mustafa Mert SAĞLAM" initials="MMS" userId="8983db428563268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01" autoAdjust="0"/>
  </p:normalViewPr>
  <p:slideViewPr>
    <p:cSldViewPr snapToGrid="0">
      <p:cViewPr varScale="1">
        <p:scale>
          <a:sx n="67" d="100"/>
          <a:sy n="67" d="100"/>
        </p:scale>
        <p:origin x="11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modernComment_139_E893C02C.xml><?xml version="1.0" encoding="utf-8"?>
<p188:cmLst xmlns:a="http://schemas.openxmlformats.org/drawingml/2006/main" xmlns:r="http://schemas.openxmlformats.org/officeDocument/2006/relationships" xmlns:p188="http://schemas.microsoft.com/office/powerpoint/2018/8/main">
  <p188:cm id="{C066E5FA-9104-4858-8C96-B181D5272715}" authorId="{930D9D26-141B-3E13-0880-2158395F1915}" created="2023-02-21T06:40:39.675">
    <pc:sldMkLst xmlns:pc="http://schemas.microsoft.com/office/powerpoint/2013/main/command">
      <pc:docMk/>
      <pc:sldMk cId="3901997100" sldId="313"/>
    </pc:sldMkLst>
    <p188:txBody>
      <a:bodyPr/>
      <a:lstStyle/>
      <a:p>
        <a:r>
          <a:rPr lang="tr-TR"/>
          <a:t>SDFGDSGDS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F2A4D-A76A-4718-AF04-D05E4FA05FF3}" type="datetimeFigureOut">
              <a:rPr lang="tr-TR" smtClean="0"/>
              <a:t>21.02.2023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CBA28-7A83-43BC-AF14-FF16C6A0E797}" type="slidenum">
              <a:rPr lang="tr-TR" smtClean="0"/>
              <a:t>‹#›</a:t>
            </a:fld>
            <a:endParaRPr lang="tr-TR"/>
          </a:p>
        </p:txBody>
      </p:sp>
    </p:spTree>
    <p:extLst>
      <p:ext uri="{BB962C8B-B14F-4D97-AF65-F5344CB8AC3E}">
        <p14:creationId xmlns:p14="http://schemas.microsoft.com/office/powerpoint/2010/main" val="138550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Psikososyal durumun belirlenmesi için HEEADSSS formunu kullanın</a:t>
            </a:r>
          </a:p>
        </p:txBody>
      </p:sp>
      <p:sp>
        <p:nvSpPr>
          <p:cNvPr id="4" name="Slayt Numarası Yer Tutucusu 3"/>
          <p:cNvSpPr>
            <a:spLocks noGrp="1"/>
          </p:cNvSpPr>
          <p:nvPr>
            <p:ph type="sldNum" sz="quarter" idx="5"/>
          </p:nvPr>
        </p:nvSpPr>
        <p:spPr/>
        <p:txBody>
          <a:bodyPr/>
          <a:lstStyle/>
          <a:p>
            <a:fld id="{66CCBA28-7A83-43BC-AF14-FF16C6A0E797}" type="slidenum">
              <a:rPr lang="tr-TR" smtClean="0"/>
              <a:t>10</a:t>
            </a:fld>
            <a:endParaRPr lang="tr-TR"/>
          </a:p>
        </p:txBody>
      </p:sp>
    </p:spTree>
    <p:extLst>
      <p:ext uri="{BB962C8B-B14F-4D97-AF65-F5344CB8AC3E}">
        <p14:creationId xmlns:p14="http://schemas.microsoft.com/office/powerpoint/2010/main" val="428889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buNone/>
            </a:pPr>
            <a:r>
              <a:rPr lang="tr-TR" sz="1200" b="1" dirty="0">
                <a:latin typeface="Times New Roman" panose="02020603050405020304" pitchFamily="18" charset="0"/>
                <a:cs typeface="Times New Roman" panose="02020603050405020304" pitchFamily="18" charset="0"/>
              </a:rPr>
              <a:t>Görüşme ve muayeneyi bitirirken dikkat edilmesi gerekenler:</a:t>
            </a:r>
          </a:p>
          <a:p>
            <a:pPr lvl="0" algn="just"/>
            <a:r>
              <a:rPr lang="tr-TR" sz="1200" dirty="0">
                <a:latin typeface="Times New Roman" panose="02020603050405020304" pitchFamily="18" charset="0"/>
                <a:cs typeface="Times New Roman" panose="02020603050405020304" pitchFamily="18" charset="0"/>
              </a:rPr>
              <a:t>Görüşme ve muayene sonunda tanı ve tedavi hakkında adolesan öncelikli alınarak özetleme yapılmalıdır. </a:t>
            </a:r>
          </a:p>
          <a:p>
            <a:pPr lvl="0" algn="just"/>
            <a:r>
              <a:rPr lang="tr-TR" sz="1200" dirty="0">
                <a:latin typeface="Times New Roman" panose="02020603050405020304" pitchFamily="18" charset="0"/>
                <a:cs typeface="Times New Roman" panose="02020603050405020304" pitchFamily="18" charset="0"/>
              </a:rPr>
              <a:t>Adolesan hakkında bilgi alınabilecek kişilerin varlığı soruşturulmalıdır.</a:t>
            </a:r>
          </a:p>
          <a:p>
            <a:pPr lvl="0" algn="just"/>
            <a:r>
              <a:rPr lang="tr-TR" sz="1200" dirty="0" err="1">
                <a:latin typeface="Times New Roman" panose="02020603050405020304" pitchFamily="18" charset="0"/>
                <a:cs typeface="Times New Roman" panose="02020603050405020304" pitchFamily="18" charset="0"/>
              </a:rPr>
              <a:t>Adelosana</a:t>
            </a:r>
            <a:r>
              <a:rPr lang="tr-TR" sz="1200" dirty="0">
                <a:latin typeface="Times New Roman" panose="02020603050405020304" pitchFamily="18" charset="0"/>
                <a:cs typeface="Times New Roman" panose="02020603050405020304" pitchFamily="18" charset="0"/>
              </a:rPr>
              <a:t> soru sorması için fırsat tanınmalıdır.</a:t>
            </a:r>
          </a:p>
          <a:p>
            <a:pPr lvl="0" algn="just"/>
            <a:r>
              <a:rPr lang="tr-TR" sz="1200" dirty="0">
                <a:latin typeface="Times New Roman" panose="02020603050405020304" pitchFamily="18" charset="0"/>
                <a:cs typeface="Times New Roman" panose="02020603050405020304" pitchFamily="18" charset="0"/>
              </a:rPr>
              <a:t>Bir sonraki randevu planlanmalıdır.</a:t>
            </a:r>
          </a:p>
          <a:p>
            <a:endParaRPr lang="tr-TR" dirty="0"/>
          </a:p>
        </p:txBody>
      </p:sp>
      <p:sp>
        <p:nvSpPr>
          <p:cNvPr id="4" name="Slayt Numarası Yer Tutucusu 3"/>
          <p:cNvSpPr>
            <a:spLocks noGrp="1"/>
          </p:cNvSpPr>
          <p:nvPr>
            <p:ph type="sldNum" sz="quarter" idx="5"/>
          </p:nvPr>
        </p:nvSpPr>
        <p:spPr/>
        <p:txBody>
          <a:bodyPr/>
          <a:lstStyle/>
          <a:p>
            <a:fld id="{66CCBA28-7A83-43BC-AF14-FF16C6A0E797}" type="slidenum">
              <a:rPr lang="tr-TR" smtClean="0"/>
              <a:t>32</a:t>
            </a:fld>
            <a:endParaRPr lang="tr-TR"/>
          </a:p>
        </p:txBody>
      </p:sp>
    </p:spTree>
    <p:extLst>
      <p:ext uri="{BB962C8B-B14F-4D97-AF65-F5344CB8AC3E}">
        <p14:creationId xmlns:p14="http://schemas.microsoft.com/office/powerpoint/2010/main" val="1778645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6CCBA28-7A83-43BC-AF14-FF16C6A0E797}" type="slidenum">
              <a:rPr lang="tr-TR" smtClean="0"/>
              <a:t>35</a:t>
            </a:fld>
            <a:endParaRPr lang="tr-TR"/>
          </a:p>
        </p:txBody>
      </p:sp>
    </p:spTree>
    <p:extLst>
      <p:ext uri="{BB962C8B-B14F-4D97-AF65-F5344CB8AC3E}">
        <p14:creationId xmlns:p14="http://schemas.microsoft.com/office/powerpoint/2010/main" val="1552640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6CCBA28-7A83-43BC-AF14-FF16C6A0E797}" type="slidenum">
              <a:rPr lang="tr-TR" smtClean="0"/>
              <a:t>36</a:t>
            </a:fld>
            <a:endParaRPr lang="tr-TR"/>
          </a:p>
        </p:txBody>
      </p:sp>
    </p:spTree>
    <p:extLst>
      <p:ext uri="{BB962C8B-B14F-4D97-AF65-F5344CB8AC3E}">
        <p14:creationId xmlns:p14="http://schemas.microsoft.com/office/powerpoint/2010/main" val="3882985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6CCBA28-7A83-43BC-AF14-FF16C6A0E797}" type="slidenum">
              <a:rPr lang="tr-TR" smtClean="0"/>
              <a:t>37</a:t>
            </a:fld>
            <a:endParaRPr lang="tr-TR"/>
          </a:p>
        </p:txBody>
      </p:sp>
    </p:spTree>
    <p:extLst>
      <p:ext uri="{BB962C8B-B14F-4D97-AF65-F5344CB8AC3E}">
        <p14:creationId xmlns:p14="http://schemas.microsoft.com/office/powerpoint/2010/main" val="4165041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Calibri" panose="020F0502020204030204" pitchFamily="34" charset="0"/>
                <a:ea typeface="Calibri" panose="020F0502020204030204" pitchFamily="34" charset="0"/>
                <a:cs typeface="Times New Roman" panose="02020603050405020304" pitchFamily="18" charset="0"/>
              </a:rPr>
              <a:t>El bilgisayarları veya tabletler gibi ucuz teknolojiler, klinisyen taramasını ve danışmanlığını geliştirebilir ve ergenlerin ziyaretlerinin gizli olduğu ve dikkatle dinlendikleri algısını geliştirebilir [12]. Cep telefonları da dahil olmak üzere sosyal ağlar, ergenlere sağlık mesajlarıyla ulaşmak için yeni fırsatlar da sağlayabilir </a:t>
            </a:r>
            <a:endParaRPr lang="tr-TR" dirty="0"/>
          </a:p>
        </p:txBody>
      </p:sp>
      <p:sp>
        <p:nvSpPr>
          <p:cNvPr id="4" name="Slayt Numarası Yer Tutucusu 3"/>
          <p:cNvSpPr>
            <a:spLocks noGrp="1"/>
          </p:cNvSpPr>
          <p:nvPr>
            <p:ph type="sldNum" sz="quarter" idx="5"/>
          </p:nvPr>
        </p:nvSpPr>
        <p:spPr/>
        <p:txBody>
          <a:bodyPr/>
          <a:lstStyle/>
          <a:p>
            <a:fld id="{66CCBA28-7A83-43BC-AF14-FF16C6A0E797}" type="slidenum">
              <a:rPr lang="tr-TR" smtClean="0"/>
              <a:t>40</a:t>
            </a:fld>
            <a:endParaRPr lang="tr-TR"/>
          </a:p>
        </p:txBody>
      </p:sp>
    </p:spTree>
    <p:extLst>
      <p:ext uri="{BB962C8B-B14F-4D97-AF65-F5344CB8AC3E}">
        <p14:creationId xmlns:p14="http://schemas.microsoft.com/office/powerpoint/2010/main" val="377799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6CCBA28-7A83-43BC-AF14-FF16C6A0E797}" type="slidenum">
              <a:rPr lang="tr-TR" smtClean="0"/>
              <a:t>46</a:t>
            </a:fld>
            <a:endParaRPr lang="tr-TR"/>
          </a:p>
        </p:txBody>
      </p:sp>
    </p:spTree>
    <p:extLst>
      <p:ext uri="{BB962C8B-B14F-4D97-AF65-F5344CB8AC3E}">
        <p14:creationId xmlns:p14="http://schemas.microsoft.com/office/powerpoint/2010/main" val="424561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Psikososyal durumun belirlenmesi için HEEADSSS formunu kullanın</a:t>
            </a:r>
          </a:p>
        </p:txBody>
      </p:sp>
      <p:sp>
        <p:nvSpPr>
          <p:cNvPr id="4" name="Slayt Numarası Yer Tutucusu 3"/>
          <p:cNvSpPr>
            <a:spLocks noGrp="1"/>
          </p:cNvSpPr>
          <p:nvPr>
            <p:ph type="sldNum" sz="quarter" idx="5"/>
          </p:nvPr>
        </p:nvSpPr>
        <p:spPr/>
        <p:txBody>
          <a:bodyPr/>
          <a:lstStyle/>
          <a:p>
            <a:fld id="{66CCBA28-7A83-43BC-AF14-FF16C6A0E797}" type="slidenum">
              <a:rPr lang="tr-TR" smtClean="0"/>
              <a:t>11</a:t>
            </a:fld>
            <a:endParaRPr lang="tr-TR"/>
          </a:p>
        </p:txBody>
      </p:sp>
    </p:spTree>
    <p:extLst>
      <p:ext uri="{BB962C8B-B14F-4D97-AF65-F5344CB8AC3E}">
        <p14:creationId xmlns:p14="http://schemas.microsoft.com/office/powerpoint/2010/main" val="1957136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1985’te “HEADSS  -&gt;  2004 yılında ise bu akronim, “HEEADSSS’’</a:t>
            </a:r>
          </a:p>
          <a:p>
            <a:r>
              <a:rPr lang="tr-TR" dirty="0"/>
              <a:t>sağlık ve bilinç durumunun yerinde olması gereklidir</a:t>
            </a:r>
          </a:p>
          <a:p>
            <a:r>
              <a:rPr lang="tr-TR" dirty="0"/>
              <a:t>“HEEADSSS” görüşmesi mutlaka ergenle yalnız yapılmalı</a:t>
            </a:r>
          </a:p>
        </p:txBody>
      </p:sp>
      <p:sp>
        <p:nvSpPr>
          <p:cNvPr id="4" name="Slayt Numarası Yer Tutucusu 3"/>
          <p:cNvSpPr>
            <a:spLocks noGrp="1"/>
          </p:cNvSpPr>
          <p:nvPr>
            <p:ph type="sldNum" sz="quarter" idx="5"/>
          </p:nvPr>
        </p:nvSpPr>
        <p:spPr/>
        <p:txBody>
          <a:bodyPr/>
          <a:lstStyle/>
          <a:p>
            <a:fld id="{66CCBA28-7A83-43BC-AF14-FF16C6A0E797}" type="slidenum">
              <a:rPr lang="tr-TR" smtClean="0"/>
              <a:t>19</a:t>
            </a:fld>
            <a:endParaRPr lang="tr-TR"/>
          </a:p>
        </p:txBody>
      </p:sp>
    </p:spTree>
    <p:extLst>
      <p:ext uri="{BB962C8B-B14F-4D97-AF65-F5344CB8AC3E}">
        <p14:creationId xmlns:p14="http://schemas.microsoft.com/office/powerpoint/2010/main" val="390944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6CCBA28-7A83-43BC-AF14-FF16C6A0E797}" type="slidenum">
              <a:rPr lang="tr-TR" smtClean="0"/>
              <a:t>24</a:t>
            </a:fld>
            <a:endParaRPr lang="tr-TR"/>
          </a:p>
        </p:txBody>
      </p:sp>
    </p:spTree>
    <p:extLst>
      <p:ext uri="{BB962C8B-B14F-4D97-AF65-F5344CB8AC3E}">
        <p14:creationId xmlns:p14="http://schemas.microsoft.com/office/powerpoint/2010/main" val="1001463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6CCBA28-7A83-43BC-AF14-FF16C6A0E797}" type="slidenum">
              <a:rPr lang="tr-TR" smtClean="0"/>
              <a:t>27</a:t>
            </a:fld>
            <a:endParaRPr lang="tr-TR"/>
          </a:p>
        </p:txBody>
      </p:sp>
    </p:spTree>
    <p:extLst>
      <p:ext uri="{BB962C8B-B14F-4D97-AF65-F5344CB8AC3E}">
        <p14:creationId xmlns:p14="http://schemas.microsoft.com/office/powerpoint/2010/main" val="272463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dirty="0">
                <a:latin typeface="Times New Roman" panose="02020603050405020304" pitchFamily="18" charset="0"/>
                <a:cs typeface="Times New Roman" panose="02020603050405020304" pitchFamily="18" charset="0"/>
              </a:rPr>
              <a:t>Adolesanlar ciddi yakınmaları olmadıkça sağlık kurumlarına başvurmamaktadır[1]. </a:t>
            </a:r>
          </a:p>
          <a:p>
            <a:pPr algn="just"/>
            <a:r>
              <a:rPr lang="tr-TR" sz="1200" dirty="0">
                <a:latin typeface="Times New Roman" panose="02020603050405020304" pitchFamily="18" charset="0"/>
                <a:cs typeface="Times New Roman" panose="02020603050405020304" pitchFamily="18" charset="0"/>
              </a:rPr>
              <a:t>Bu nedenle rehberler adolesanın periyodik olarak değerlendirilmesini önermektedir.  </a:t>
            </a:r>
          </a:p>
          <a:p>
            <a:pPr algn="just"/>
            <a:r>
              <a:rPr lang="tr-TR" sz="1200" dirty="0">
                <a:latin typeface="Times New Roman" panose="02020603050405020304" pitchFamily="18" charset="0"/>
                <a:cs typeface="Times New Roman" panose="02020603050405020304" pitchFamily="18" charset="0"/>
              </a:rPr>
              <a:t>Adolesana tam bir sistemik muayene yapılmalıdır. Boy, ağırlık, kan basıncı ölçümü, fiziksel gelişim, </a:t>
            </a:r>
            <a:r>
              <a:rPr lang="tr-TR" sz="1200" dirty="0" err="1">
                <a:latin typeface="Times New Roman" panose="02020603050405020304" pitchFamily="18" charset="0"/>
                <a:cs typeface="Times New Roman" panose="02020603050405020304" pitchFamily="18" charset="0"/>
              </a:rPr>
              <a:t>mental</a:t>
            </a:r>
            <a:r>
              <a:rPr lang="tr-TR" sz="1200" dirty="0">
                <a:latin typeface="Times New Roman" panose="02020603050405020304" pitchFamily="18" charset="0"/>
                <a:cs typeface="Times New Roman" panose="02020603050405020304" pitchFamily="18" charset="0"/>
              </a:rPr>
              <a:t> durumun değerlendirilmesi, sistemlerin ayrıntılı muayenesini içermelidir.</a:t>
            </a:r>
          </a:p>
          <a:p>
            <a:pPr algn="just"/>
            <a:r>
              <a:rPr lang="tr-TR" sz="1200" dirty="0">
                <a:latin typeface="Times New Roman" panose="02020603050405020304" pitchFamily="18" charset="0"/>
                <a:cs typeface="Times New Roman" panose="02020603050405020304" pitchFamily="18" charset="0"/>
              </a:rPr>
              <a:t>Ülkemiz yasalarına göre 18 yaş altı adolesan velisinin eşliğinde muayene edilmelidir[2]. </a:t>
            </a:r>
          </a:p>
          <a:p>
            <a:endParaRPr lang="tr-TR" dirty="0"/>
          </a:p>
        </p:txBody>
      </p:sp>
      <p:sp>
        <p:nvSpPr>
          <p:cNvPr id="4" name="Slayt Numarası Yer Tutucusu 3"/>
          <p:cNvSpPr>
            <a:spLocks noGrp="1"/>
          </p:cNvSpPr>
          <p:nvPr>
            <p:ph type="sldNum" sz="quarter" idx="5"/>
          </p:nvPr>
        </p:nvSpPr>
        <p:spPr/>
        <p:txBody>
          <a:bodyPr/>
          <a:lstStyle/>
          <a:p>
            <a:fld id="{66CCBA28-7A83-43BC-AF14-FF16C6A0E797}" type="slidenum">
              <a:rPr lang="tr-TR" smtClean="0"/>
              <a:t>28</a:t>
            </a:fld>
            <a:endParaRPr lang="tr-TR"/>
          </a:p>
        </p:txBody>
      </p:sp>
    </p:spTree>
    <p:extLst>
      <p:ext uri="{BB962C8B-B14F-4D97-AF65-F5344CB8AC3E}">
        <p14:creationId xmlns:p14="http://schemas.microsoft.com/office/powerpoint/2010/main" val="180771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6CCBA28-7A83-43BC-AF14-FF16C6A0E797}" type="slidenum">
              <a:rPr lang="tr-TR" smtClean="0"/>
              <a:t>29</a:t>
            </a:fld>
            <a:endParaRPr lang="tr-TR"/>
          </a:p>
        </p:txBody>
      </p:sp>
    </p:spTree>
    <p:extLst>
      <p:ext uri="{BB962C8B-B14F-4D97-AF65-F5344CB8AC3E}">
        <p14:creationId xmlns:p14="http://schemas.microsoft.com/office/powerpoint/2010/main" val="646929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Erkeklerin yılda bir kez </a:t>
            </a:r>
            <a:r>
              <a:rPr lang="tr-TR" sz="1200" dirty="0" err="1"/>
              <a:t>genital</a:t>
            </a:r>
            <a:r>
              <a:rPr lang="tr-TR" sz="1200" dirty="0"/>
              <a:t> bölgenin cilt ve kıllanma değişikliğini değerlendirmek için muayene edilmesi önerilmektedir. </a:t>
            </a:r>
          </a:p>
          <a:p>
            <a:r>
              <a:rPr lang="tr-TR" sz="1200" dirty="0"/>
              <a:t>Muayenede </a:t>
            </a:r>
            <a:r>
              <a:rPr lang="tr-TR" sz="1200" dirty="0" err="1"/>
              <a:t>inguinal</a:t>
            </a:r>
            <a:r>
              <a:rPr lang="tr-TR" sz="1200" dirty="0"/>
              <a:t> lenf bezleri, skrotum ve penis palpasyonu yapılmalıdır.</a:t>
            </a:r>
          </a:p>
          <a:p>
            <a:endParaRPr lang="tr-TR" dirty="0"/>
          </a:p>
        </p:txBody>
      </p:sp>
      <p:sp>
        <p:nvSpPr>
          <p:cNvPr id="4" name="Slayt Numarası Yer Tutucusu 3"/>
          <p:cNvSpPr>
            <a:spLocks noGrp="1"/>
          </p:cNvSpPr>
          <p:nvPr>
            <p:ph type="sldNum" sz="quarter" idx="5"/>
          </p:nvPr>
        </p:nvSpPr>
        <p:spPr/>
        <p:txBody>
          <a:bodyPr/>
          <a:lstStyle/>
          <a:p>
            <a:fld id="{66CCBA28-7A83-43BC-AF14-FF16C6A0E797}" type="slidenum">
              <a:rPr lang="tr-TR" smtClean="0"/>
              <a:t>30</a:t>
            </a:fld>
            <a:endParaRPr lang="tr-TR"/>
          </a:p>
        </p:txBody>
      </p:sp>
    </p:spTree>
    <p:extLst>
      <p:ext uri="{BB962C8B-B14F-4D97-AF65-F5344CB8AC3E}">
        <p14:creationId xmlns:p14="http://schemas.microsoft.com/office/powerpoint/2010/main" val="1901347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6CCBA28-7A83-43BC-AF14-FF16C6A0E797}" type="slidenum">
              <a:rPr lang="tr-TR" smtClean="0"/>
              <a:t>31</a:t>
            </a:fld>
            <a:endParaRPr lang="tr-TR"/>
          </a:p>
        </p:txBody>
      </p:sp>
    </p:spTree>
    <p:extLst>
      <p:ext uri="{BB962C8B-B14F-4D97-AF65-F5344CB8AC3E}">
        <p14:creationId xmlns:p14="http://schemas.microsoft.com/office/powerpoint/2010/main" val="339721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grpSp>
        <p:nvGrpSpPr>
          <p:cNvPr id="11" name="Grup 10">
            <a:extLst>
              <a:ext uri="{FF2B5EF4-FFF2-40B4-BE49-F238E27FC236}">
                <a16:creationId xmlns:a16="http://schemas.microsoft.com/office/drawing/2014/main" id="{600E5E64-5F32-AFFB-10F6-92B163695772}"/>
              </a:ext>
            </a:extLst>
          </p:cNvPr>
          <p:cNvGrpSpPr/>
          <p:nvPr userDrawn="1"/>
        </p:nvGrpSpPr>
        <p:grpSpPr>
          <a:xfrm>
            <a:off x="934063" y="0"/>
            <a:ext cx="10785987" cy="6233652"/>
            <a:chOff x="0" y="-29226"/>
            <a:chExt cx="9144000" cy="5584054"/>
          </a:xfrm>
        </p:grpSpPr>
        <p:sp>
          <p:nvSpPr>
            <p:cNvPr id="7" name="Dikdörtgen 6">
              <a:extLst>
                <a:ext uri="{FF2B5EF4-FFF2-40B4-BE49-F238E27FC236}">
                  <a16:creationId xmlns:a16="http://schemas.microsoft.com/office/drawing/2014/main" id="{C5B10C6D-46C9-5844-86C1-948F81AD33D4}"/>
                </a:ext>
              </a:extLst>
            </p:cNvPr>
            <p:cNvSpPr/>
            <p:nvPr userDrawn="1"/>
          </p:nvSpPr>
          <p:spPr>
            <a:xfrm>
              <a:off x="0" y="-29226"/>
              <a:ext cx="9144000" cy="5584054"/>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p>
          </p:txBody>
        </p:sp>
        <p:pic>
          <p:nvPicPr>
            <p:cNvPr id="8" name="Resim 7" descr="çizim içeren bir resim&#10;&#10;Açıklama otomatik olarak oluşturuldu">
              <a:extLst>
                <a:ext uri="{FF2B5EF4-FFF2-40B4-BE49-F238E27FC236}">
                  <a16:creationId xmlns:a16="http://schemas.microsoft.com/office/drawing/2014/main" id="{376E56F4-7FF4-F951-3221-C92CEE177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810000"/>
              <a:ext cx="2159577" cy="1080000"/>
            </a:xfrm>
            <a:prstGeom prst="rect">
              <a:avLst/>
            </a:prstGeom>
          </p:spPr>
        </p:pic>
        <p:sp>
          <p:nvSpPr>
            <p:cNvPr id="9" name="Dikdörtgen 8">
              <a:extLst>
                <a:ext uri="{FF2B5EF4-FFF2-40B4-BE49-F238E27FC236}">
                  <a16:creationId xmlns:a16="http://schemas.microsoft.com/office/drawing/2014/main" id="{D69A00D3-EB68-F77E-0FA7-BEA97704C9F8}"/>
                </a:ext>
              </a:extLst>
            </p:cNvPr>
            <p:cNvSpPr/>
            <p:nvPr userDrawn="1"/>
          </p:nvSpPr>
          <p:spPr>
            <a:xfrm>
              <a:off x="8279999" y="0"/>
              <a:ext cx="432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E5AE71C6-8D84-D8C9-6118-FD3D82A3B4D7}"/>
                </a:ext>
              </a:extLst>
            </p:cNvPr>
            <p:cNvSpPr txBox="1"/>
            <p:nvPr userDrawn="1"/>
          </p:nvSpPr>
          <p:spPr>
            <a:xfrm>
              <a:off x="3240000" y="954000"/>
              <a:ext cx="5040000" cy="584775"/>
            </a:xfrm>
            <a:prstGeom prst="rect">
              <a:avLst/>
            </a:prstGeom>
            <a:noFill/>
          </p:spPr>
          <p:txBody>
            <a:bodyPr wrap="square" rtlCol="0">
              <a:spAutoFit/>
            </a:bodyPr>
            <a:lstStyle/>
            <a:p>
              <a:pPr algn="r"/>
              <a:r>
                <a:rPr lang="tr-TR" sz="1600" b="1" dirty="0">
                  <a:solidFill>
                    <a:schemeClr val="bg1"/>
                  </a:solidFill>
                  <a:latin typeface="Hurme Geometric Sans 1" panose="020B0200020000000000" pitchFamily="34" charset="-94"/>
                </a:rPr>
                <a:t>T.C.</a:t>
              </a:r>
              <a:br>
                <a:rPr lang="tr-TR" sz="1600" b="1" dirty="0">
                  <a:solidFill>
                    <a:schemeClr val="bg1"/>
                  </a:solidFill>
                  <a:latin typeface="Hurme Geometric Sans 1" panose="020B0200020000000000" pitchFamily="34" charset="-94"/>
                </a:rPr>
              </a:br>
              <a:r>
                <a:rPr lang="tr-TR" sz="1600" b="1" dirty="0">
                  <a:solidFill>
                    <a:schemeClr val="bg1"/>
                  </a:solidFill>
                  <a:latin typeface="Hurme Geometric Sans 1" panose="020B0200020000000000" pitchFamily="34" charset="-94"/>
                </a:rPr>
                <a:t>KARADENİZ TEKNİK ÜNİVERSİTESİ</a:t>
              </a:r>
            </a:p>
          </p:txBody>
        </p:sp>
      </p:grpSp>
      <p:sp>
        <p:nvSpPr>
          <p:cNvPr id="3" name="Alt Başlık 2">
            <a:extLst>
              <a:ext uri="{FF2B5EF4-FFF2-40B4-BE49-F238E27FC236}">
                <a16:creationId xmlns:a16="http://schemas.microsoft.com/office/drawing/2014/main" id="{3AD8274C-F1E4-8E97-14CF-E736FFD516DF}"/>
              </a:ext>
            </a:extLst>
          </p:cNvPr>
          <p:cNvSpPr>
            <a:spLocks noGrp="1"/>
          </p:cNvSpPr>
          <p:nvPr>
            <p:ph type="subTitle" idx="1" hasCustomPrompt="1"/>
          </p:nvPr>
        </p:nvSpPr>
        <p:spPr>
          <a:xfrm>
            <a:off x="4050890" y="2314350"/>
            <a:ext cx="6700967" cy="803787"/>
          </a:xfrm>
        </p:spPr>
        <p:txBody>
          <a:bodyPr/>
          <a:lstStyle>
            <a:lvl1pPr marL="0" indent="0" algn="r">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ASIL ALT BAŞLIK STİLİNİ DÜZENLEMEK İÇİN TIKLAYIN</a:t>
            </a:r>
          </a:p>
        </p:txBody>
      </p:sp>
      <p:sp>
        <p:nvSpPr>
          <p:cNvPr id="12" name="Alt Başlık 2">
            <a:extLst>
              <a:ext uri="{FF2B5EF4-FFF2-40B4-BE49-F238E27FC236}">
                <a16:creationId xmlns:a16="http://schemas.microsoft.com/office/drawing/2014/main" id="{306BE2A4-E5CA-ED4F-3FB4-E429B240B446}"/>
              </a:ext>
            </a:extLst>
          </p:cNvPr>
          <p:cNvSpPr txBox="1">
            <a:spLocks/>
          </p:cNvSpPr>
          <p:nvPr userDrawn="1"/>
        </p:nvSpPr>
        <p:spPr>
          <a:xfrm>
            <a:off x="4896465" y="3455241"/>
            <a:ext cx="5855392" cy="8037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2000" dirty="0">
                <a:solidFill>
                  <a:schemeClr val="bg1"/>
                </a:solidFill>
              </a:rPr>
              <a:t>Arş. Gör. Dr. Mustafa Mert SAĞLAM</a:t>
            </a:r>
          </a:p>
        </p:txBody>
      </p:sp>
      <p:sp>
        <p:nvSpPr>
          <p:cNvPr id="13" name="Alt Başlık 2">
            <a:extLst>
              <a:ext uri="{FF2B5EF4-FFF2-40B4-BE49-F238E27FC236}">
                <a16:creationId xmlns:a16="http://schemas.microsoft.com/office/drawing/2014/main" id="{964DFD07-CAA2-89E7-47BD-E18C29FAEDA2}"/>
              </a:ext>
            </a:extLst>
          </p:cNvPr>
          <p:cNvSpPr txBox="1">
            <a:spLocks/>
          </p:cNvSpPr>
          <p:nvPr userDrawn="1"/>
        </p:nvSpPr>
        <p:spPr>
          <a:xfrm>
            <a:off x="4896465" y="4442552"/>
            <a:ext cx="5855392" cy="8037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1800" dirty="0">
                <a:solidFill>
                  <a:schemeClr val="bg1"/>
                </a:solidFill>
              </a:rPr>
              <a:t>Mart 2023</a:t>
            </a:r>
          </a:p>
        </p:txBody>
      </p:sp>
    </p:spTree>
    <p:extLst>
      <p:ext uri="{BB962C8B-B14F-4D97-AF65-F5344CB8AC3E}">
        <p14:creationId xmlns:p14="http://schemas.microsoft.com/office/powerpoint/2010/main" val="1661150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26E282-85E0-1B99-0055-F330D38E97A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AB51B38-1CEC-0B1F-6A39-B480DB5ACE4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0CCE994-0779-25A9-42CF-46591ABFDB66}"/>
              </a:ext>
            </a:extLst>
          </p:cNvPr>
          <p:cNvSpPr>
            <a:spLocks noGrp="1"/>
          </p:cNvSpPr>
          <p:nvPr>
            <p:ph type="dt" sz="half" idx="10"/>
          </p:nvPr>
        </p:nvSpPr>
        <p:spPr/>
        <p:txBody>
          <a:bodyPr/>
          <a:lstStyle/>
          <a:p>
            <a:fld id="{B3C7E5F5-BEFB-478F-ADFF-DA4864B89A28}" type="datetimeFigureOut">
              <a:rPr lang="tr-TR" smtClean="0"/>
              <a:t>21.02.2023</a:t>
            </a:fld>
            <a:endParaRPr lang="tr-TR"/>
          </a:p>
        </p:txBody>
      </p:sp>
      <p:sp>
        <p:nvSpPr>
          <p:cNvPr id="5" name="Alt Bilgi Yer Tutucusu 4">
            <a:extLst>
              <a:ext uri="{FF2B5EF4-FFF2-40B4-BE49-F238E27FC236}">
                <a16:creationId xmlns:a16="http://schemas.microsoft.com/office/drawing/2014/main" id="{0BE548F4-4E68-3399-943B-C32AF96659D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58E3028-8669-2F41-AC18-657E2108BE39}"/>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414542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ECAD972-69D9-662B-1294-A35609432C4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9F79DED-EB34-1492-C8E6-67A63CAB934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D9B0D82-F174-888C-9EE5-43F59BECD301}"/>
              </a:ext>
            </a:extLst>
          </p:cNvPr>
          <p:cNvSpPr>
            <a:spLocks noGrp="1"/>
          </p:cNvSpPr>
          <p:nvPr>
            <p:ph type="dt" sz="half" idx="10"/>
          </p:nvPr>
        </p:nvSpPr>
        <p:spPr/>
        <p:txBody>
          <a:bodyPr/>
          <a:lstStyle/>
          <a:p>
            <a:fld id="{B3C7E5F5-BEFB-478F-ADFF-DA4864B89A28}" type="datetimeFigureOut">
              <a:rPr lang="tr-TR" smtClean="0"/>
              <a:t>21.02.2023</a:t>
            </a:fld>
            <a:endParaRPr lang="tr-TR"/>
          </a:p>
        </p:txBody>
      </p:sp>
      <p:sp>
        <p:nvSpPr>
          <p:cNvPr id="5" name="Alt Bilgi Yer Tutucusu 4">
            <a:extLst>
              <a:ext uri="{FF2B5EF4-FFF2-40B4-BE49-F238E27FC236}">
                <a16:creationId xmlns:a16="http://schemas.microsoft.com/office/drawing/2014/main" id="{8C5A1EF6-D45B-E174-BEB9-6CD801A8468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58396A4-5107-C68C-8086-86BEBC66F5DE}"/>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425201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7" name="Dikdörtgen: Köşeleri Yuvarlatılmış 6">
            <a:extLst>
              <a:ext uri="{FF2B5EF4-FFF2-40B4-BE49-F238E27FC236}">
                <a16:creationId xmlns:a16="http://schemas.microsoft.com/office/drawing/2014/main" id="{4ED44E47-3B0D-86C0-241D-C1F3991E7C4B}"/>
              </a:ext>
            </a:extLst>
          </p:cNvPr>
          <p:cNvSpPr/>
          <p:nvPr userDrawn="1"/>
        </p:nvSpPr>
        <p:spPr>
          <a:xfrm>
            <a:off x="604684" y="182434"/>
            <a:ext cx="10982632" cy="411623"/>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1">
            <a:extLst>
              <a:ext uri="{FF2B5EF4-FFF2-40B4-BE49-F238E27FC236}">
                <a16:creationId xmlns:a16="http://schemas.microsoft.com/office/drawing/2014/main" id="{AA3DB4AC-4BC6-AE94-523C-A32D173A45B8}"/>
              </a:ext>
            </a:extLst>
          </p:cNvPr>
          <p:cNvSpPr>
            <a:spLocks noGrp="1"/>
          </p:cNvSpPr>
          <p:nvPr>
            <p:ph type="title" hasCustomPrompt="1"/>
          </p:nvPr>
        </p:nvSpPr>
        <p:spPr>
          <a:xfrm>
            <a:off x="604682" y="182434"/>
            <a:ext cx="10982632" cy="411624"/>
          </a:xfrm>
        </p:spPr>
        <p:txBody>
          <a:bodyPr>
            <a:normAutofit/>
          </a:bodyPr>
          <a:lstStyle>
            <a:lvl1pPr algn="ctr">
              <a:defRPr sz="2400" spc="300"/>
            </a:lvl1pPr>
          </a:lstStyle>
          <a:p>
            <a:r>
              <a:rPr lang="tr-TR" dirty="0"/>
              <a:t>ASIL BAŞLIK STİLİNİ DÜZENLEMEK İÇİN TIKLAYIN</a:t>
            </a:r>
          </a:p>
        </p:txBody>
      </p:sp>
      <p:sp>
        <p:nvSpPr>
          <p:cNvPr id="9" name="İçerik Yer Tutucusu 2">
            <a:extLst>
              <a:ext uri="{FF2B5EF4-FFF2-40B4-BE49-F238E27FC236}">
                <a16:creationId xmlns:a16="http://schemas.microsoft.com/office/drawing/2014/main" id="{6D438291-9F4B-7DE8-4A32-9A0EDAA45CE3}"/>
              </a:ext>
            </a:extLst>
          </p:cNvPr>
          <p:cNvSpPr>
            <a:spLocks noGrp="1"/>
          </p:cNvSpPr>
          <p:nvPr>
            <p:ph idx="1"/>
          </p:nvPr>
        </p:nvSpPr>
        <p:spPr>
          <a:xfrm>
            <a:off x="604683" y="1176695"/>
            <a:ext cx="10982631" cy="5125781"/>
          </a:xfrm>
        </p:spPr>
        <p:txBody>
          <a:bodyPr>
            <a:normAutofit/>
          </a:bodyPr>
          <a:lstStyle>
            <a:lvl1pPr>
              <a:defRPr sz="2000">
                <a:latin typeface="Calibri (Gövde)"/>
              </a:defRPr>
            </a:lvl1pPr>
            <a:lvl2pPr>
              <a:defRPr sz="2000">
                <a:latin typeface="Calibri (Gövde)"/>
              </a:defRPr>
            </a:lvl2pPr>
            <a:lvl3pPr>
              <a:defRPr sz="2000">
                <a:latin typeface="Calibri (Gövde)"/>
              </a:defRPr>
            </a:lvl3pPr>
            <a:lvl4pPr>
              <a:defRPr sz="2000">
                <a:latin typeface="Calibri (Gövde)"/>
              </a:defRPr>
            </a:lvl4pPr>
            <a:lvl5pPr>
              <a:defRPr sz="2000">
                <a:latin typeface="Calibri (Gövde)"/>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195148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D79A63-8737-5842-55B2-4A2F58B9D3F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B793CCE-E45E-7CC8-3226-145182A667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FA1C742-7CD7-7F1D-A903-CA961E6930BE}"/>
              </a:ext>
            </a:extLst>
          </p:cNvPr>
          <p:cNvSpPr>
            <a:spLocks noGrp="1"/>
          </p:cNvSpPr>
          <p:nvPr>
            <p:ph type="dt" sz="half" idx="10"/>
          </p:nvPr>
        </p:nvSpPr>
        <p:spPr/>
        <p:txBody>
          <a:bodyPr/>
          <a:lstStyle/>
          <a:p>
            <a:fld id="{B3C7E5F5-BEFB-478F-ADFF-DA4864B89A28}" type="datetimeFigureOut">
              <a:rPr lang="tr-TR" smtClean="0"/>
              <a:t>21.02.2023</a:t>
            </a:fld>
            <a:endParaRPr lang="tr-TR"/>
          </a:p>
        </p:txBody>
      </p:sp>
      <p:sp>
        <p:nvSpPr>
          <p:cNvPr id="5" name="Alt Bilgi Yer Tutucusu 4">
            <a:extLst>
              <a:ext uri="{FF2B5EF4-FFF2-40B4-BE49-F238E27FC236}">
                <a16:creationId xmlns:a16="http://schemas.microsoft.com/office/drawing/2014/main" id="{41FE59FE-030A-83AE-8E65-89CF2F1C9A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1F1E63F-DC80-B468-DA2B-916A9DF31C7F}"/>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355189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8B114-0987-3BE9-5084-FCC3C384235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1C70AF2-6F66-E498-1281-E01EC55BCF7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11FB9E7-4A86-D76C-026D-F2EC6B04B29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48692A8-6651-122E-956D-5D2F8869C6A4}"/>
              </a:ext>
            </a:extLst>
          </p:cNvPr>
          <p:cNvSpPr>
            <a:spLocks noGrp="1"/>
          </p:cNvSpPr>
          <p:nvPr>
            <p:ph type="dt" sz="half" idx="10"/>
          </p:nvPr>
        </p:nvSpPr>
        <p:spPr/>
        <p:txBody>
          <a:bodyPr/>
          <a:lstStyle/>
          <a:p>
            <a:fld id="{B3C7E5F5-BEFB-478F-ADFF-DA4864B89A28}" type="datetimeFigureOut">
              <a:rPr lang="tr-TR" smtClean="0"/>
              <a:t>21.02.2023</a:t>
            </a:fld>
            <a:endParaRPr lang="tr-TR"/>
          </a:p>
        </p:txBody>
      </p:sp>
      <p:sp>
        <p:nvSpPr>
          <p:cNvPr id="6" name="Alt Bilgi Yer Tutucusu 5">
            <a:extLst>
              <a:ext uri="{FF2B5EF4-FFF2-40B4-BE49-F238E27FC236}">
                <a16:creationId xmlns:a16="http://schemas.microsoft.com/office/drawing/2014/main" id="{A7C50E59-4472-C406-1A2A-6349DD4D81E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B0DD9EB-2850-C4A0-3699-D45A64DAA461}"/>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428905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72D538-011C-4778-7A07-003C884184F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4E2BD51-6B13-D54B-4C68-EF67B8204A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D4C80C0-993D-CD0B-0AB3-F71E04E6351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F61C424-41F9-3C03-174D-BE4A28B8C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3C326AD-DB51-6D34-5B31-0DA16799EC2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80B3397-0936-DDA2-B613-C5F7B737C831}"/>
              </a:ext>
            </a:extLst>
          </p:cNvPr>
          <p:cNvSpPr>
            <a:spLocks noGrp="1"/>
          </p:cNvSpPr>
          <p:nvPr>
            <p:ph type="dt" sz="half" idx="10"/>
          </p:nvPr>
        </p:nvSpPr>
        <p:spPr/>
        <p:txBody>
          <a:bodyPr/>
          <a:lstStyle/>
          <a:p>
            <a:fld id="{B3C7E5F5-BEFB-478F-ADFF-DA4864B89A28}" type="datetimeFigureOut">
              <a:rPr lang="tr-TR" smtClean="0"/>
              <a:t>21.02.2023</a:t>
            </a:fld>
            <a:endParaRPr lang="tr-TR"/>
          </a:p>
        </p:txBody>
      </p:sp>
      <p:sp>
        <p:nvSpPr>
          <p:cNvPr id="8" name="Alt Bilgi Yer Tutucusu 7">
            <a:extLst>
              <a:ext uri="{FF2B5EF4-FFF2-40B4-BE49-F238E27FC236}">
                <a16:creationId xmlns:a16="http://schemas.microsoft.com/office/drawing/2014/main" id="{0D35B38B-70F6-191F-6722-93445E5AD5F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120904A-E390-7E3B-484D-974C9C582FF5}"/>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77564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84547F-F750-EFAD-7C54-05F5EFDFD39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1759084-9AAD-F596-B24F-6B6DAD8715C0}"/>
              </a:ext>
            </a:extLst>
          </p:cNvPr>
          <p:cNvSpPr>
            <a:spLocks noGrp="1"/>
          </p:cNvSpPr>
          <p:nvPr>
            <p:ph type="dt" sz="half" idx="10"/>
          </p:nvPr>
        </p:nvSpPr>
        <p:spPr/>
        <p:txBody>
          <a:bodyPr/>
          <a:lstStyle/>
          <a:p>
            <a:fld id="{B3C7E5F5-BEFB-478F-ADFF-DA4864B89A28}" type="datetimeFigureOut">
              <a:rPr lang="tr-TR" smtClean="0"/>
              <a:t>21.02.2023</a:t>
            </a:fld>
            <a:endParaRPr lang="tr-TR"/>
          </a:p>
        </p:txBody>
      </p:sp>
      <p:sp>
        <p:nvSpPr>
          <p:cNvPr id="4" name="Alt Bilgi Yer Tutucusu 3">
            <a:extLst>
              <a:ext uri="{FF2B5EF4-FFF2-40B4-BE49-F238E27FC236}">
                <a16:creationId xmlns:a16="http://schemas.microsoft.com/office/drawing/2014/main" id="{E051AB2B-CC05-13A5-7DB5-472EC6BA7FD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8DEB4D9-05BB-0D98-C405-8CE22A6C2B4D}"/>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380845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875B82C-EEB9-7035-2F20-E3D393C84F50}"/>
              </a:ext>
            </a:extLst>
          </p:cNvPr>
          <p:cNvSpPr>
            <a:spLocks noGrp="1"/>
          </p:cNvSpPr>
          <p:nvPr>
            <p:ph type="dt" sz="half" idx="10"/>
          </p:nvPr>
        </p:nvSpPr>
        <p:spPr/>
        <p:txBody>
          <a:bodyPr/>
          <a:lstStyle/>
          <a:p>
            <a:fld id="{B3C7E5F5-BEFB-478F-ADFF-DA4864B89A28}" type="datetimeFigureOut">
              <a:rPr lang="tr-TR" smtClean="0"/>
              <a:t>21.02.2023</a:t>
            </a:fld>
            <a:endParaRPr lang="tr-TR"/>
          </a:p>
        </p:txBody>
      </p:sp>
      <p:sp>
        <p:nvSpPr>
          <p:cNvPr id="3" name="Alt Bilgi Yer Tutucusu 2">
            <a:extLst>
              <a:ext uri="{FF2B5EF4-FFF2-40B4-BE49-F238E27FC236}">
                <a16:creationId xmlns:a16="http://schemas.microsoft.com/office/drawing/2014/main" id="{BFD24AB7-34D6-7CBB-2083-B5778CA5BCD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C180437-0602-4817-51E4-6C9B082E5019}"/>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59316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3ABCFF-225E-E354-04A0-A553FD4ADB7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45A60D3-688B-6CA6-E49C-5972A6265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FB744FD-413F-AFA0-9179-ADB693486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568E188-0626-EF81-EDA1-DB5D14DF76AF}"/>
              </a:ext>
            </a:extLst>
          </p:cNvPr>
          <p:cNvSpPr>
            <a:spLocks noGrp="1"/>
          </p:cNvSpPr>
          <p:nvPr>
            <p:ph type="dt" sz="half" idx="10"/>
          </p:nvPr>
        </p:nvSpPr>
        <p:spPr/>
        <p:txBody>
          <a:bodyPr/>
          <a:lstStyle/>
          <a:p>
            <a:fld id="{B3C7E5F5-BEFB-478F-ADFF-DA4864B89A28}" type="datetimeFigureOut">
              <a:rPr lang="tr-TR" smtClean="0"/>
              <a:t>21.02.2023</a:t>
            </a:fld>
            <a:endParaRPr lang="tr-TR"/>
          </a:p>
        </p:txBody>
      </p:sp>
      <p:sp>
        <p:nvSpPr>
          <p:cNvPr id="6" name="Alt Bilgi Yer Tutucusu 5">
            <a:extLst>
              <a:ext uri="{FF2B5EF4-FFF2-40B4-BE49-F238E27FC236}">
                <a16:creationId xmlns:a16="http://schemas.microsoft.com/office/drawing/2014/main" id="{75D53CB8-8040-0B26-F492-5EEB7E9E8C1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9446FEA-FFC9-FEDE-DB09-22274350B18C}"/>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111550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D01D66-DD6A-A168-C44C-6DE42B4CF28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180DB55-5F53-BE58-E47F-088539F3D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393ACDB-A09D-32BD-759F-F74592D95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988EA93-D9F7-E512-BB41-67FDA3D065A4}"/>
              </a:ext>
            </a:extLst>
          </p:cNvPr>
          <p:cNvSpPr>
            <a:spLocks noGrp="1"/>
          </p:cNvSpPr>
          <p:nvPr>
            <p:ph type="dt" sz="half" idx="10"/>
          </p:nvPr>
        </p:nvSpPr>
        <p:spPr/>
        <p:txBody>
          <a:bodyPr/>
          <a:lstStyle/>
          <a:p>
            <a:fld id="{B3C7E5F5-BEFB-478F-ADFF-DA4864B89A28}" type="datetimeFigureOut">
              <a:rPr lang="tr-TR" smtClean="0"/>
              <a:t>21.02.2023</a:t>
            </a:fld>
            <a:endParaRPr lang="tr-TR"/>
          </a:p>
        </p:txBody>
      </p:sp>
      <p:sp>
        <p:nvSpPr>
          <p:cNvPr id="6" name="Alt Bilgi Yer Tutucusu 5">
            <a:extLst>
              <a:ext uri="{FF2B5EF4-FFF2-40B4-BE49-F238E27FC236}">
                <a16:creationId xmlns:a16="http://schemas.microsoft.com/office/drawing/2014/main" id="{F225F286-0D72-4B24-CFF8-D71A64E782C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E349E26-6CB1-4B1A-474A-8E3747504530}"/>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296085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97E8C44-EE53-349A-9135-A929CCA26A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5EF08C0-8127-43E7-63F5-CD8B0B69D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C16D715-4DAA-FED7-FBD1-4CD88CB2D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7E5F5-BEFB-478F-ADFF-DA4864B89A28}" type="datetimeFigureOut">
              <a:rPr lang="tr-TR" smtClean="0"/>
              <a:t>21.02.2023</a:t>
            </a:fld>
            <a:endParaRPr lang="tr-TR"/>
          </a:p>
        </p:txBody>
      </p:sp>
      <p:sp>
        <p:nvSpPr>
          <p:cNvPr id="5" name="Alt Bilgi Yer Tutucusu 4">
            <a:extLst>
              <a:ext uri="{FF2B5EF4-FFF2-40B4-BE49-F238E27FC236}">
                <a16:creationId xmlns:a16="http://schemas.microsoft.com/office/drawing/2014/main" id="{E28604D5-98EF-7334-43CE-EE646AE35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217E5E4-E885-6AB7-FF5E-BDF41B297C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020A0-24B0-4642-A826-8494DCD5428F}" type="slidenum">
              <a:rPr lang="tr-TR" smtClean="0"/>
              <a:t>‹#›</a:t>
            </a:fld>
            <a:endParaRPr lang="tr-TR"/>
          </a:p>
        </p:txBody>
      </p:sp>
    </p:spTree>
    <p:extLst>
      <p:ext uri="{BB962C8B-B14F-4D97-AF65-F5344CB8AC3E}">
        <p14:creationId xmlns:p14="http://schemas.microsoft.com/office/powerpoint/2010/main" val="3044456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sgm.saglik.gov.tr/depo/birimler/cocuk_ergen_db/dokumanlar/yayinlar/Kitaplar/Birinci_basamak_saglik_calisanlari_icin_ergen_sagligina_ve_sorunlarina_yaklasim_cep_kitap.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39_E893C02C.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uspreventiveservicestaskforce.org/uspstf/recommendation/tobacco-and-nicotine-use-prevention-in-children-and-adolescents-primary-care-intervention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turkishfamilyphysician.com/makaleler/arastirma/istanbulda-aile-sagligi-merkezlerinde-koruyucu-adolesan-sagligi-yaklasiminda-kacirilmis-firsatlar/"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uptodate.com/contents/guidelines-for-adolescent-preventive-services?search=Guidelines%20for%20adolescent%20preventive%20services&amp;source=search_result&amp;selectedTitle=1~150&amp;usage_type=default&amp;display_rank=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a:extLst>
              <a:ext uri="{FF2B5EF4-FFF2-40B4-BE49-F238E27FC236}">
                <a16:creationId xmlns:a16="http://schemas.microsoft.com/office/drawing/2014/main" id="{4576ABCD-A706-884A-13D6-9501EE5C4081}"/>
              </a:ext>
            </a:extLst>
          </p:cNvPr>
          <p:cNvSpPr>
            <a:spLocks noGrp="1"/>
          </p:cNvSpPr>
          <p:nvPr>
            <p:ph type="subTitle" idx="1"/>
          </p:nvPr>
        </p:nvSpPr>
        <p:spPr/>
        <p:txBody>
          <a:bodyPr>
            <a:normAutofit/>
          </a:bodyPr>
          <a:lstStyle/>
          <a:p>
            <a:r>
              <a:rPr lang="tr-TR" sz="4400" dirty="0"/>
              <a:t>ADOLESAN SAĞLIĞI</a:t>
            </a:r>
          </a:p>
        </p:txBody>
      </p:sp>
    </p:spTree>
    <p:extLst>
      <p:ext uri="{BB962C8B-B14F-4D97-AF65-F5344CB8AC3E}">
        <p14:creationId xmlns:p14="http://schemas.microsoft.com/office/powerpoint/2010/main" val="1992812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52C869-397B-FC7A-CD06-D773EB393AAD}"/>
              </a:ext>
            </a:extLst>
          </p:cNvPr>
          <p:cNvSpPr>
            <a:spLocks noGrp="1"/>
          </p:cNvSpPr>
          <p:nvPr>
            <p:ph type="title"/>
          </p:nvPr>
        </p:nvSpPr>
        <p:spPr/>
        <p:txBody>
          <a:bodyPr>
            <a:normAutofit fontScale="90000"/>
          </a:bodyPr>
          <a:lstStyle/>
          <a:p>
            <a:r>
              <a:rPr lang="tr-TR" dirty="0"/>
              <a:t>10-21 YAŞ ARASI ERGEN/GENÇ </a:t>
            </a:r>
            <a:r>
              <a:rPr lang="tr-TR" dirty="0" err="1"/>
              <a:t>İZLEMi</a:t>
            </a:r>
            <a:r>
              <a:rPr lang="tr-TR" dirty="0"/>
              <a:t> AKIŞ</a:t>
            </a:r>
          </a:p>
        </p:txBody>
      </p:sp>
      <p:sp>
        <p:nvSpPr>
          <p:cNvPr id="3" name="İçerik Yer Tutucusu 2">
            <a:extLst>
              <a:ext uri="{FF2B5EF4-FFF2-40B4-BE49-F238E27FC236}">
                <a16:creationId xmlns:a16="http://schemas.microsoft.com/office/drawing/2014/main" id="{3172F6D7-5DD6-E553-2FCF-EDA87E0E9EF9}"/>
              </a:ext>
            </a:extLst>
          </p:cNvPr>
          <p:cNvSpPr>
            <a:spLocks noGrp="1"/>
          </p:cNvSpPr>
          <p:nvPr>
            <p:ph idx="1"/>
          </p:nvPr>
        </p:nvSpPr>
        <p:spPr>
          <a:xfrm>
            <a:off x="604682" y="765071"/>
            <a:ext cx="10982631" cy="6092929"/>
          </a:xfrm>
        </p:spPr>
        <p:txBody>
          <a:bodyPr/>
          <a:lstStyle/>
          <a:p>
            <a:r>
              <a:rPr lang="tr-TR" dirty="0"/>
              <a:t>Aileyi ve genci nazik bir şekilde karşılayın ve uygun iletişimi kurun</a:t>
            </a:r>
          </a:p>
          <a:p>
            <a:r>
              <a:rPr lang="tr-TR" dirty="0"/>
              <a:t>Öykü alın</a:t>
            </a:r>
          </a:p>
          <a:p>
            <a:r>
              <a:rPr lang="tr-TR" dirty="0"/>
              <a:t>Gence tam bir sistemik muayene yapın </a:t>
            </a:r>
          </a:p>
          <a:p>
            <a:r>
              <a:rPr lang="tr-TR" dirty="0"/>
              <a:t>En az 3 ana izleme döneminde birer kez tam kan sayımı ile değerlendirme yapın, gerek görülürse diğer tetkikleri isteyin</a:t>
            </a:r>
          </a:p>
          <a:p>
            <a:r>
              <a:rPr lang="tr-TR" dirty="0"/>
              <a:t>Fiziksel - cinsel büyüme ve gelişme , Psikolojik gelişme , Sosyal gelişme , Kişisel Hijyen Beslenme , </a:t>
            </a:r>
            <a:br>
              <a:rPr lang="tr-TR" dirty="0"/>
            </a:br>
            <a:r>
              <a:rPr lang="tr-TR" dirty="0"/>
              <a:t>Fizik Aktivite , Üreme Sağlığı , Sigara, alkol, madde kullanımı , Kaza ve yaralanma , Şiddet davranışları</a:t>
            </a:r>
          </a:p>
        </p:txBody>
      </p:sp>
    </p:spTree>
    <p:extLst>
      <p:ext uri="{BB962C8B-B14F-4D97-AF65-F5344CB8AC3E}">
        <p14:creationId xmlns:p14="http://schemas.microsoft.com/office/powerpoint/2010/main" val="36335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52C869-397B-FC7A-CD06-D773EB393AAD}"/>
              </a:ext>
            </a:extLst>
          </p:cNvPr>
          <p:cNvSpPr>
            <a:spLocks noGrp="1"/>
          </p:cNvSpPr>
          <p:nvPr>
            <p:ph type="title"/>
          </p:nvPr>
        </p:nvSpPr>
        <p:spPr/>
        <p:txBody>
          <a:bodyPr>
            <a:normAutofit fontScale="90000"/>
          </a:bodyPr>
          <a:lstStyle/>
          <a:p>
            <a:r>
              <a:rPr lang="tr-TR" dirty="0"/>
              <a:t>10-21 YAŞ ARASI ERGEN/GENÇ </a:t>
            </a:r>
            <a:r>
              <a:rPr lang="tr-TR" dirty="0" err="1"/>
              <a:t>İZLEMi</a:t>
            </a:r>
            <a:r>
              <a:rPr lang="tr-TR" dirty="0"/>
              <a:t> AKIŞ</a:t>
            </a:r>
          </a:p>
        </p:txBody>
      </p:sp>
      <p:sp>
        <p:nvSpPr>
          <p:cNvPr id="3" name="İçerik Yer Tutucusu 2">
            <a:extLst>
              <a:ext uri="{FF2B5EF4-FFF2-40B4-BE49-F238E27FC236}">
                <a16:creationId xmlns:a16="http://schemas.microsoft.com/office/drawing/2014/main" id="{3172F6D7-5DD6-E553-2FCF-EDA87E0E9EF9}"/>
              </a:ext>
            </a:extLst>
          </p:cNvPr>
          <p:cNvSpPr>
            <a:spLocks noGrp="1"/>
          </p:cNvSpPr>
          <p:nvPr>
            <p:ph idx="1"/>
          </p:nvPr>
        </p:nvSpPr>
        <p:spPr>
          <a:xfrm>
            <a:off x="604682" y="765071"/>
            <a:ext cx="10982631" cy="6092929"/>
          </a:xfrm>
        </p:spPr>
        <p:txBody>
          <a:bodyPr/>
          <a:lstStyle/>
          <a:p>
            <a:r>
              <a:rPr lang="tr-TR" dirty="0"/>
              <a:t>Ulusal aşı programına göre aşılarını kontrol edin eksik aşılarını tamamlayın, aşı yan etkileri hakkında bilgilendirme yapın</a:t>
            </a:r>
          </a:p>
          <a:p>
            <a:r>
              <a:rPr lang="tr-TR" dirty="0"/>
              <a:t>Değerlendirmeniz sırasında belirlediğiniz sağlık sorunları için “</a:t>
            </a:r>
            <a:r>
              <a:rPr lang="tr-TR" dirty="0">
                <a:hlinkClick r:id="rId3"/>
              </a:rPr>
              <a:t>Birinci Basamak Sağlık Çalışanları İçin: Ergen Sağlığına ve Sorunlarına Yaklaşım Cep </a:t>
            </a:r>
            <a:r>
              <a:rPr lang="tr-TR" dirty="0" err="1">
                <a:hlinkClick r:id="rId3"/>
              </a:rPr>
              <a:t>Kitabı</a:t>
            </a:r>
            <a:r>
              <a:rPr lang="tr-TR" dirty="0" err="1"/>
              <a:t>”nda</a:t>
            </a:r>
            <a:r>
              <a:rPr lang="tr-TR" dirty="0"/>
              <a:t> yer alan yönergeleri kullanın, gerektiğinde bir uzmana yönlendirin</a:t>
            </a:r>
          </a:p>
          <a:p>
            <a:r>
              <a:rPr lang="tr-TR" dirty="0"/>
              <a:t>Daha önceki izlemlerde tespit ettiğiniz bir sorun varsa onu tekrar değerlendirin </a:t>
            </a:r>
          </a:p>
          <a:p>
            <a:r>
              <a:rPr lang="tr-TR" dirty="0"/>
              <a:t>Bulgularınızı ve önerilerinizi gence özetleyin. Gençle aileye hangi konularda bilgi verileceği üzerinde anlaştıktan sonra aileyi içeri çağırarak onlara da bulgularınızla ilgili bilgi verin ve önerilerinizi sıralayın</a:t>
            </a:r>
          </a:p>
          <a:p>
            <a:r>
              <a:rPr lang="tr-TR" dirty="0"/>
              <a:t>Gencin sorularını yanıtlayın ve verilen önerilerle ilgili broşürleri verin</a:t>
            </a:r>
          </a:p>
          <a:p>
            <a:r>
              <a:rPr lang="it-IT" dirty="0"/>
              <a:t>Kontrol için randevu tarihini belirleyin</a:t>
            </a:r>
            <a:endParaRPr lang="tr-TR" dirty="0"/>
          </a:p>
        </p:txBody>
      </p:sp>
    </p:spTree>
    <p:extLst>
      <p:ext uri="{BB962C8B-B14F-4D97-AF65-F5344CB8AC3E}">
        <p14:creationId xmlns:p14="http://schemas.microsoft.com/office/powerpoint/2010/main" val="65549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09A038-3748-A1A7-0C5A-41918FDE745B}"/>
              </a:ext>
            </a:extLst>
          </p:cNvPr>
          <p:cNvSpPr>
            <a:spLocks noGrp="1"/>
          </p:cNvSpPr>
          <p:nvPr>
            <p:ph type="title"/>
          </p:nvPr>
        </p:nvSpPr>
        <p:spPr/>
        <p:txBody>
          <a:bodyPr>
            <a:normAutofit fontScale="90000"/>
          </a:bodyPr>
          <a:lstStyle/>
          <a:p>
            <a:r>
              <a:rPr lang="tr-TR" dirty="0"/>
              <a:t>ADÖLESAN İLE GÖRÜŞME VE ÖYKÜ ALMA</a:t>
            </a:r>
          </a:p>
        </p:txBody>
      </p:sp>
      <p:sp>
        <p:nvSpPr>
          <p:cNvPr id="3" name="İçerik Yer Tutucusu 2">
            <a:extLst>
              <a:ext uri="{FF2B5EF4-FFF2-40B4-BE49-F238E27FC236}">
                <a16:creationId xmlns:a16="http://schemas.microsoft.com/office/drawing/2014/main" id="{EACCEC5F-F342-BFB3-AF25-75219E8E8FF5}"/>
              </a:ext>
            </a:extLst>
          </p:cNvPr>
          <p:cNvSpPr>
            <a:spLocks noGrp="1"/>
          </p:cNvSpPr>
          <p:nvPr>
            <p:ph idx="1"/>
          </p:nvPr>
        </p:nvSpPr>
        <p:spPr>
          <a:xfrm>
            <a:off x="604683" y="946384"/>
            <a:ext cx="10982631" cy="1283871"/>
          </a:xfrm>
          <a:solidFill>
            <a:schemeClr val="accent4">
              <a:lumMod val="20000"/>
              <a:lumOff val="80000"/>
            </a:schemeClr>
          </a:solidFill>
        </p:spPr>
        <p:txBody>
          <a:bodyPr>
            <a:noAutofit/>
          </a:bodyPr>
          <a:lstStyle/>
          <a:p>
            <a:r>
              <a:rPr lang="tr-TR" sz="2200" dirty="0"/>
              <a:t>Adolesanlara duyarlı, esnek ve gelişmesine yönelik bir biçimde ilgi göstermek hekimin ilgi, zaman ve deneyimi ile bağlantılıdır.</a:t>
            </a:r>
          </a:p>
          <a:p>
            <a:r>
              <a:rPr lang="tr-TR" sz="2200" dirty="0"/>
              <a:t>Hekim adolesanı sevmeli ve onun yanında kendini rahat hissetmelidir.</a:t>
            </a:r>
          </a:p>
        </p:txBody>
      </p:sp>
      <p:sp>
        <p:nvSpPr>
          <p:cNvPr id="4" name="İçerik Yer Tutucusu 2">
            <a:extLst>
              <a:ext uri="{FF2B5EF4-FFF2-40B4-BE49-F238E27FC236}">
                <a16:creationId xmlns:a16="http://schemas.microsoft.com/office/drawing/2014/main" id="{E5AFF7B7-1BE4-FE5D-107E-918BA6D83852}"/>
              </a:ext>
            </a:extLst>
          </p:cNvPr>
          <p:cNvSpPr txBox="1">
            <a:spLocks/>
          </p:cNvSpPr>
          <p:nvPr/>
        </p:nvSpPr>
        <p:spPr>
          <a:xfrm>
            <a:off x="604683" y="2443940"/>
            <a:ext cx="10982631" cy="4231625"/>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Gövd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200" b="1" dirty="0"/>
              <a:t>İlk Görüşme: </a:t>
            </a:r>
          </a:p>
          <a:p>
            <a:pPr lvl="1"/>
            <a:r>
              <a:rPr lang="tr-TR" sz="2200" dirty="0"/>
              <a:t>Adolesan ailesi ile odaya davet edilir. </a:t>
            </a:r>
          </a:p>
          <a:p>
            <a:pPr lvl="1"/>
            <a:r>
              <a:rPr lang="tr-TR" sz="2200" dirty="0"/>
              <a:t>Hekim kendini tanıtmalı, adolesanın adını öğrenmeli ve elini sıkmalıdır. </a:t>
            </a:r>
          </a:p>
          <a:p>
            <a:pPr lvl="1"/>
            <a:r>
              <a:rPr lang="tr-TR" sz="2200" dirty="0"/>
              <a:t>Görüşme sırasında ismi ile hitap edilmelidir. </a:t>
            </a:r>
          </a:p>
          <a:p>
            <a:pPr lvl="1"/>
            <a:r>
              <a:rPr lang="tr-TR" sz="2200" dirty="0"/>
              <a:t>Geliş nedeni sorulmalıdır. </a:t>
            </a:r>
          </a:p>
          <a:p>
            <a:pPr lvl="1"/>
            <a:r>
              <a:rPr lang="tr-TR" sz="2200" dirty="0"/>
              <a:t>Daha sonra Adolesan ile baş başa görüşmek için aileye dışarda beklemesi rica edilir.</a:t>
            </a:r>
          </a:p>
          <a:p>
            <a:pPr lvl="1"/>
            <a:r>
              <a:rPr lang="tr-TR" sz="2200" dirty="0"/>
              <a:t>İlk başta aile ile birlikte olmak aile dinamiklerini anlamamıza yardımcı olacaktır.</a:t>
            </a:r>
          </a:p>
          <a:p>
            <a:pPr lvl="1"/>
            <a:r>
              <a:rPr lang="tr-TR" sz="2200" dirty="0"/>
              <a:t>Daha sonra Adolesan ile tek kalmak hasta hekim uyumunu kolaylaştırır ve güven duygusu sağlar. </a:t>
            </a:r>
          </a:p>
          <a:p>
            <a:pPr lvl="1"/>
            <a:r>
              <a:rPr lang="tr-TR" sz="2200" dirty="0"/>
              <a:t>Görüşme sonuna doğru Adolesan ailesinden bilgiler alınacağından haberdar edilerek aile görüşme odasına tekrar alınır.</a:t>
            </a:r>
          </a:p>
          <a:p>
            <a:pPr lvl="1"/>
            <a:endParaRPr lang="tr-TR" sz="2200" dirty="0"/>
          </a:p>
          <a:p>
            <a:endParaRPr lang="tr-TR" dirty="0"/>
          </a:p>
        </p:txBody>
      </p:sp>
    </p:spTree>
    <p:extLst>
      <p:ext uri="{BB962C8B-B14F-4D97-AF65-F5344CB8AC3E}">
        <p14:creationId xmlns:p14="http://schemas.microsoft.com/office/powerpoint/2010/main" val="345296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D84B86-6057-192D-C81A-A2CA11D29763}"/>
              </a:ext>
            </a:extLst>
          </p:cNvPr>
          <p:cNvSpPr>
            <a:spLocks noGrp="1"/>
          </p:cNvSpPr>
          <p:nvPr>
            <p:ph type="title"/>
          </p:nvPr>
        </p:nvSpPr>
        <p:spPr/>
        <p:txBody>
          <a:bodyPr>
            <a:normAutofit fontScale="90000"/>
          </a:bodyPr>
          <a:lstStyle/>
          <a:p>
            <a:r>
              <a:rPr lang="tr-TR" dirty="0"/>
              <a:t>ADÖLESAN İLE GÖRÜŞME VE ÖYKÜ ALMA</a:t>
            </a:r>
          </a:p>
        </p:txBody>
      </p:sp>
      <p:sp>
        <p:nvSpPr>
          <p:cNvPr id="3" name="İçerik Yer Tutucusu 2">
            <a:extLst>
              <a:ext uri="{FF2B5EF4-FFF2-40B4-BE49-F238E27FC236}">
                <a16:creationId xmlns:a16="http://schemas.microsoft.com/office/drawing/2014/main" id="{1EAA4067-DE2C-80AF-41DD-9694FD5819D5}"/>
              </a:ext>
            </a:extLst>
          </p:cNvPr>
          <p:cNvSpPr>
            <a:spLocks noGrp="1"/>
          </p:cNvSpPr>
          <p:nvPr>
            <p:ph idx="1"/>
          </p:nvPr>
        </p:nvSpPr>
        <p:spPr>
          <a:xfrm>
            <a:off x="604683" y="1176696"/>
            <a:ext cx="10982631" cy="2946418"/>
          </a:xfrm>
          <a:solidFill>
            <a:schemeClr val="accent4">
              <a:lumMod val="20000"/>
              <a:lumOff val="80000"/>
            </a:schemeClr>
          </a:solidFill>
        </p:spPr>
        <p:txBody>
          <a:bodyPr/>
          <a:lstStyle/>
          <a:p>
            <a:r>
              <a:rPr lang="tr-TR" sz="2200" b="1" dirty="0"/>
              <a:t>Görüşme Alanı Ve Düzeni: </a:t>
            </a:r>
          </a:p>
          <a:p>
            <a:pPr lvl="1"/>
            <a:r>
              <a:rPr lang="tr-TR" sz="2200" dirty="0"/>
              <a:t>Adolesan diğer yaş gruplarından ayrı bir bekleme salonunda beklemelidir. </a:t>
            </a:r>
          </a:p>
          <a:p>
            <a:pPr lvl="1"/>
            <a:r>
              <a:rPr lang="tr-TR" sz="2200" dirty="0"/>
              <a:t>Bekleme salonunda puberte, cinsel yolla bulaşan hastalıklar, kontrasepsiyon hakkında kitap ve broşür bulundurmak sağlık eğitimi için önemlidir. </a:t>
            </a:r>
          </a:p>
          <a:p>
            <a:pPr lvl="1"/>
            <a:r>
              <a:rPr lang="tr-TR" sz="2200" dirty="0"/>
              <a:t>Görüşme sırasında adolesan kapıdan uzak ve sırtı kapıya dönük olmalıdır. </a:t>
            </a:r>
          </a:p>
          <a:p>
            <a:pPr lvl="1"/>
            <a:r>
              <a:rPr lang="tr-TR" sz="2200" dirty="0"/>
              <a:t>Hekim ise masanın arkasında değil yanında oturmalıdır.</a:t>
            </a:r>
          </a:p>
          <a:p>
            <a:pPr lvl="1"/>
            <a:r>
              <a:rPr lang="tr-TR" sz="2200" dirty="0"/>
              <a:t>Görüşme en az bir saat sürmeli, görüşme sırasında telefon veya ziyaret kabul edilmemeli ve mümkün olduğunca az not alınmalıdır.</a:t>
            </a:r>
          </a:p>
          <a:p>
            <a:pPr lvl="1"/>
            <a:endParaRPr lang="tr-TR" sz="2200" dirty="0"/>
          </a:p>
          <a:p>
            <a:endParaRPr lang="tr-TR" dirty="0"/>
          </a:p>
        </p:txBody>
      </p:sp>
      <p:sp>
        <p:nvSpPr>
          <p:cNvPr id="7" name="İçerik Yer Tutucusu 2">
            <a:extLst>
              <a:ext uri="{FF2B5EF4-FFF2-40B4-BE49-F238E27FC236}">
                <a16:creationId xmlns:a16="http://schemas.microsoft.com/office/drawing/2014/main" id="{5FA673CB-BA75-0F5A-C2D1-2A2D4EBAE4A5}"/>
              </a:ext>
            </a:extLst>
          </p:cNvPr>
          <p:cNvSpPr txBox="1">
            <a:spLocks/>
          </p:cNvSpPr>
          <p:nvPr/>
        </p:nvSpPr>
        <p:spPr>
          <a:xfrm>
            <a:off x="604682" y="4503342"/>
            <a:ext cx="10982631" cy="1976574"/>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Gövd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200" b="1" dirty="0"/>
              <a:t>Doktor Hasta Uyumunu Sağlamak: </a:t>
            </a:r>
          </a:p>
          <a:p>
            <a:pPr lvl="1"/>
            <a:r>
              <a:rPr lang="tr-TR" sz="2200" dirty="0"/>
              <a:t>Önce kendimizi tanıtmalı ve hastanın elini sıkmalıyız. </a:t>
            </a:r>
          </a:p>
          <a:p>
            <a:pPr lvl="1"/>
            <a:r>
              <a:rPr lang="tr-TR" sz="2200" dirty="0"/>
              <a:t>Görüşmeye en az özel(mahrem) konulardan başlanmalıdır. Adolesan ciddi bir şekilde dinlenmelidir. </a:t>
            </a:r>
          </a:p>
          <a:p>
            <a:pPr lvl="1"/>
            <a:r>
              <a:rPr lang="tr-TR" sz="2200" dirty="0"/>
              <a:t>Hasta gergin ve ya şüpheci ise öncelikli olarak sağlık problemlerinden konuşulmalıdır.</a:t>
            </a:r>
          </a:p>
          <a:p>
            <a:pPr lvl="1"/>
            <a:endParaRPr lang="tr-TR" sz="2200" dirty="0"/>
          </a:p>
          <a:p>
            <a:endParaRPr lang="tr-TR" dirty="0"/>
          </a:p>
        </p:txBody>
      </p:sp>
    </p:spTree>
    <p:extLst>
      <p:ext uri="{BB962C8B-B14F-4D97-AF65-F5344CB8AC3E}">
        <p14:creationId xmlns:p14="http://schemas.microsoft.com/office/powerpoint/2010/main" val="359327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1C872C-21EB-E0F8-A32E-C25BF757BE3A}"/>
              </a:ext>
            </a:extLst>
          </p:cNvPr>
          <p:cNvSpPr>
            <a:spLocks noGrp="1"/>
          </p:cNvSpPr>
          <p:nvPr>
            <p:ph type="title"/>
          </p:nvPr>
        </p:nvSpPr>
        <p:spPr/>
        <p:txBody>
          <a:bodyPr>
            <a:normAutofit fontScale="90000"/>
          </a:bodyPr>
          <a:lstStyle/>
          <a:p>
            <a:r>
              <a:rPr lang="tr-TR" dirty="0"/>
              <a:t>ADÖLESAN İLE GÖRÜŞME VE ÖYKÜ ALMA</a:t>
            </a:r>
          </a:p>
        </p:txBody>
      </p:sp>
      <p:sp>
        <p:nvSpPr>
          <p:cNvPr id="3" name="İçerik Yer Tutucusu 2">
            <a:extLst>
              <a:ext uri="{FF2B5EF4-FFF2-40B4-BE49-F238E27FC236}">
                <a16:creationId xmlns:a16="http://schemas.microsoft.com/office/drawing/2014/main" id="{BA787F0D-759E-4464-B09B-418BCB41A330}"/>
              </a:ext>
            </a:extLst>
          </p:cNvPr>
          <p:cNvSpPr>
            <a:spLocks noGrp="1"/>
          </p:cNvSpPr>
          <p:nvPr>
            <p:ph idx="1"/>
          </p:nvPr>
        </p:nvSpPr>
        <p:spPr>
          <a:xfrm>
            <a:off x="604683" y="1176695"/>
            <a:ext cx="10982631" cy="1250621"/>
          </a:xfrm>
          <a:solidFill>
            <a:schemeClr val="accent4">
              <a:lumMod val="20000"/>
              <a:lumOff val="80000"/>
            </a:schemeClr>
          </a:solidFill>
        </p:spPr>
        <p:txBody>
          <a:bodyPr>
            <a:normAutofit/>
          </a:bodyPr>
          <a:lstStyle/>
          <a:p>
            <a:r>
              <a:rPr lang="tr-TR" sz="2200" b="1" dirty="0"/>
              <a:t>Gizlilik ilkesi: </a:t>
            </a:r>
          </a:p>
          <a:p>
            <a:pPr lvl="1"/>
            <a:r>
              <a:rPr lang="tr-TR" sz="2200" dirty="0"/>
              <a:t>Görüşmenin gizli kalacağı belirtilmelidir. Görüşme başında adolesan ve ailesine gizlilik sınırlarını aktarılmalıdır. </a:t>
            </a:r>
          </a:p>
        </p:txBody>
      </p:sp>
      <p:sp>
        <p:nvSpPr>
          <p:cNvPr id="4" name="İçerik Yer Tutucusu 2">
            <a:extLst>
              <a:ext uri="{FF2B5EF4-FFF2-40B4-BE49-F238E27FC236}">
                <a16:creationId xmlns:a16="http://schemas.microsoft.com/office/drawing/2014/main" id="{650143B5-E9A3-5C06-131B-4D9BF9A7BFD9}"/>
              </a:ext>
            </a:extLst>
          </p:cNvPr>
          <p:cNvSpPr txBox="1">
            <a:spLocks/>
          </p:cNvSpPr>
          <p:nvPr/>
        </p:nvSpPr>
        <p:spPr>
          <a:xfrm>
            <a:off x="604683" y="2803689"/>
            <a:ext cx="10982631" cy="1250621"/>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Gövd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200" b="1" dirty="0"/>
              <a:t>Aile rolünü üstlenmemek: </a:t>
            </a:r>
          </a:p>
          <a:p>
            <a:pPr lvl="1"/>
            <a:r>
              <a:rPr lang="tr-TR" sz="2200" dirty="0"/>
              <a:t>Adolesana anne ve babası dışında bir yetişkin gibi yaklaşılmalıdır.</a:t>
            </a:r>
          </a:p>
        </p:txBody>
      </p:sp>
      <p:sp>
        <p:nvSpPr>
          <p:cNvPr id="5" name="İçerik Yer Tutucusu 2">
            <a:extLst>
              <a:ext uri="{FF2B5EF4-FFF2-40B4-BE49-F238E27FC236}">
                <a16:creationId xmlns:a16="http://schemas.microsoft.com/office/drawing/2014/main" id="{14D5DCB4-F5F7-13F0-521D-777B8DB30410}"/>
              </a:ext>
            </a:extLst>
          </p:cNvPr>
          <p:cNvSpPr txBox="1">
            <a:spLocks/>
          </p:cNvSpPr>
          <p:nvPr/>
        </p:nvSpPr>
        <p:spPr>
          <a:xfrm>
            <a:off x="604683" y="4430683"/>
            <a:ext cx="10982631" cy="1250621"/>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Gövd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200" b="1" dirty="0"/>
              <a:t>Adolesan rolü üstlenmemek: </a:t>
            </a:r>
          </a:p>
          <a:p>
            <a:pPr lvl="1"/>
            <a:r>
              <a:rPr lang="tr-TR" sz="2200" dirty="0"/>
              <a:t>Adolesanın olgun ve duyarlı bir dinleyiciye ihtiyacı vardır.</a:t>
            </a:r>
          </a:p>
        </p:txBody>
      </p:sp>
    </p:spTree>
    <p:extLst>
      <p:ext uri="{BB962C8B-B14F-4D97-AF65-F5344CB8AC3E}">
        <p14:creationId xmlns:p14="http://schemas.microsoft.com/office/powerpoint/2010/main" val="380872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1C872C-21EB-E0F8-A32E-C25BF757BE3A}"/>
              </a:ext>
            </a:extLst>
          </p:cNvPr>
          <p:cNvSpPr>
            <a:spLocks noGrp="1"/>
          </p:cNvSpPr>
          <p:nvPr>
            <p:ph type="title"/>
          </p:nvPr>
        </p:nvSpPr>
        <p:spPr/>
        <p:txBody>
          <a:bodyPr>
            <a:normAutofit fontScale="90000"/>
          </a:bodyPr>
          <a:lstStyle/>
          <a:p>
            <a:r>
              <a:rPr lang="tr-TR" dirty="0"/>
              <a:t>ADÖLESAN İLE GÖRÜŞME VE ÖYKÜ ALMA</a:t>
            </a:r>
          </a:p>
        </p:txBody>
      </p:sp>
      <p:sp>
        <p:nvSpPr>
          <p:cNvPr id="3" name="İçerik Yer Tutucusu 2">
            <a:extLst>
              <a:ext uri="{FF2B5EF4-FFF2-40B4-BE49-F238E27FC236}">
                <a16:creationId xmlns:a16="http://schemas.microsoft.com/office/drawing/2014/main" id="{BA787F0D-759E-4464-B09B-418BCB41A330}"/>
              </a:ext>
            </a:extLst>
          </p:cNvPr>
          <p:cNvSpPr>
            <a:spLocks noGrp="1"/>
          </p:cNvSpPr>
          <p:nvPr>
            <p:ph idx="1"/>
          </p:nvPr>
        </p:nvSpPr>
        <p:spPr>
          <a:xfrm>
            <a:off x="604683" y="1176695"/>
            <a:ext cx="10982631" cy="1250621"/>
          </a:xfrm>
          <a:solidFill>
            <a:schemeClr val="accent4">
              <a:lumMod val="20000"/>
              <a:lumOff val="80000"/>
            </a:schemeClr>
          </a:solidFill>
        </p:spPr>
        <p:txBody>
          <a:bodyPr>
            <a:normAutofit/>
          </a:bodyPr>
          <a:lstStyle/>
          <a:p>
            <a:r>
              <a:rPr lang="tr-TR" sz="2200" b="1" dirty="0"/>
              <a:t>Mücadeleye girişmemek: </a:t>
            </a:r>
          </a:p>
          <a:p>
            <a:pPr lvl="1"/>
            <a:r>
              <a:rPr lang="tr-TR" sz="2200" dirty="0"/>
              <a:t>Adolesan istemediği bir şeyi yapmaya zorlanmamalıdır.</a:t>
            </a:r>
          </a:p>
        </p:txBody>
      </p:sp>
      <p:sp>
        <p:nvSpPr>
          <p:cNvPr id="4" name="İçerik Yer Tutucusu 2">
            <a:extLst>
              <a:ext uri="{FF2B5EF4-FFF2-40B4-BE49-F238E27FC236}">
                <a16:creationId xmlns:a16="http://schemas.microsoft.com/office/drawing/2014/main" id="{650143B5-E9A3-5C06-131B-4D9BF9A7BFD9}"/>
              </a:ext>
            </a:extLst>
          </p:cNvPr>
          <p:cNvSpPr txBox="1">
            <a:spLocks/>
          </p:cNvSpPr>
          <p:nvPr/>
        </p:nvSpPr>
        <p:spPr>
          <a:xfrm>
            <a:off x="604683" y="2803689"/>
            <a:ext cx="10982631" cy="1250621"/>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Gövd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200" b="1" dirty="0"/>
              <a:t>Destekleyici davranmak: </a:t>
            </a:r>
          </a:p>
          <a:p>
            <a:pPr lvl="1"/>
            <a:r>
              <a:rPr lang="tr-TR" sz="2200" dirty="0"/>
              <a:t>Adolesanın pozitif özellikleri desteklenmelidir. </a:t>
            </a:r>
          </a:p>
        </p:txBody>
      </p:sp>
      <p:sp>
        <p:nvSpPr>
          <p:cNvPr id="5" name="İçerik Yer Tutucusu 2">
            <a:extLst>
              <a:ext uri="{FF2B5EF4-FFF2-40B4-BE49-F238E27FC236}">
                <a16:creationId xmlns:a16="http://schemas.microsoft.com/office/drawing/2014/main" id="{14D5DCB4-F5F7-13F0-521D-777B8DB30410}"/>
              </a:ext>
            </a:extLst>
          </p:cNvPr>
          <p:cNvSpPr txBox="1">
            <a:spLocks/>
          </p:cNvSpPr>
          <p:nvPr/>
        </p:nvSpPr>
        <p:spPr>
          <a:xfrm>
            <a:off x="604683" y="4430683"/>
            <a:ext cx="10982631" cy="1250621"/>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Gövd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200" b="1" dirty="0"/>
              <a:t>Dinlemenin önemi: </a:t>
            </a:r>
          </a:p>
          <a:p>
            <a:pPr lvl="1"/>
            <a:r>
              <a:rPr lang="tr-TR" sz="2200" dirty="0"/>
              <a:t>İyi bir dinleyici olunmalıdır.</a:t>
            </a:r>
          </a:p>
        </p:txBody>
      </p:sp>
    </p:spTree>
    <p:extLst>
      <p:ext uri="{BB962C8B-B14F-4D97-AF65-F5344CB8AC3E}">
        <p14:creationId xmlns:p14="http://schemas.microsoft.com/office/powerpoint/2010/main" val="89698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1C872C-21EB-E0F8-A32E-C25BF757BE3A}"/>
              </a:ext>
            </a:extLst>
          </p:cNvPr>
          <p:cNvSpPr>
            <a:spLocks noGrp="1"/>
          </p:cNvSpPr>
          <p:nvPr>
            <p:ph type="title"/>
          </p:nvPr>
        </p:nvSpPr>
        <p:spPr/>
        <p:txBody>
          <a:bodyPr>
            <a:normAutofit fontScale="90000"/>
          </a:bodyPr>
          <a:lstStyle/>
          <a:p>
            <a:r>
              <a:rPr lang="tr-TR" dirty="0"/>
              <a:t>ADÖLESAN İLE GÖRÜŞME VE ÖYKÜ ALMA</a:t>
            </a:r>
          </a:p>
        </p:txBody>
      </p:sp>
      <p:sp>
        <p:nvSpPr>
          <p:cNvPr id="3" name="İçerik Yer Tutucusu 2">
            <a:extLst>
              <a:ext uri="{FF2B5EF4-FFF2-40B4-BE49-F238E27FC236}">
                <a16:creationId xmlns:a16="http://schemas.microsoft.com/office/drawing/2014/main" id="{BA787F0D-759E-4464-B09B-418BCB41A330}"/>
              </a:ext>
            </a:extLst>
          </p:cNvPr>
          <p:cNvSpPr>
            <a:spLocks noGrp="1"/>
          </p:cNvSpPr>
          <p:nvPr>
            <p:ph idx="1"/>
          </p:nvPr>
        </p:nvSpPr>
        <p:spPr>
          <a:xfrm>
            <a:off x="604683" y="1176695"/>
            <a:ext cx="10982631" cy="1250621"/>
          </a:xfrm>
          <a:solidFill>
            <a:schemeClr val="accent4">
              <a:lumMod val="20000"/>
              <a:lumOff val="80000"/>
            </a:schemeClr>
          </a:solidFill>
        </p:spPr>
        <p:txBody>
          <a:bodyPr>
            <a:normAutofit/>
          </a:bodyPr>
          <a:lstStyle/>
          <a:p>
            <a:r>
              <a:rPr lang="tr-TR" sz="2200" b="1" dirty="0"/>
              <a:t>Sorumluluk duygusu aşılamak: </a:t>
            </a:r>
          </a:p>
          <a:p>
            <a:pPr lvl="1"/>
            <a:r>
              <a:rPr lang="tr-TR" sz="2200" dirty="0"/>
              <a:t>Adolesana kendi sağlığından sorumlu olduğu anlatılmalıdır.</a:t>
            </a:r>
          </a:p>
        </p:txBody>
      </p:sp>
      <p:sp>
        <p:nvSpPr>
          <p:cNvPr id="4" name="İçerik Yer Tutucusu 2">
            <a:extLst>
              <a:ext uri="{FF2B5EF4-FFF2-40B4-BE49-F238E27FC236}">
                <a16:creationId xmlns:a16="http://schemas.microsoft.com/office/drawing/2014/main" id="{650143B5-E9A3-5C06-131B-4D9BF9A7BFD9}"/>
              </a:ext>
            </a:extLst>
          </p:cNvPr>
          <p:cNvSpPr txBox="1">
            <a:spLocks/>
          </p:cNvSpPr>
          <p:nvPr/>
        </p:nvSpPr>
        <p:spPr>
          <a:xfrm>
            <a:off x="604683" y="2803689"/>
            <a:ext cx="10982631" cy="1250621"/>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Gövd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200" b="1" dirty="0"/>
              <a:t>İlgili olduğunuzu hissettirmek: </a:t>
            </a:r>
          </a:p>
          <a:p>
            <a:pPr lvl="1"/>
            <a:r>
              <a:rPr lang="tr-TR" sz="2200" dirty="0"/>
              <a:t>Gencin kendisiyle ve problemleriyle ilgilenildiğini hissetmesi çok önemlidir.</a:t>
            </a:r>
          </a:p>
        </p:txBody>
      </p:sp>
      <p:sp>
        <p:nvSpPr>
          <p:cNvPr id="5" name="İçerik Yer Tutucusu 2">
            <a:extLst>
              <a:ext uri="{FF2B5EF4-FFF2-40B4-BE49-F238E27FC236}">
                <a16:creationId xmlns:a16="http://schemas.microsoft.com/office/drawing/2014/main" id="{14D5DCB4-F5F7-13F0-521D-777B8DB30410}"/>
              </a:ext>
            </a:extLst>
          </p:cNvPr>
          <p:cNvSpPr txBox="1">
            <a:spLocks/>
          </p:cNvSpPr>
          <p:nvPr/>
        </p:nvSpPr>
        <p:spPr>
          <a:xfrm>
            <a:off x="604683" y="4430683"/>
            <a:ext cx="10982631" cy="1250621"/>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Gövd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200" b="1" dirty="0"/>
              <a:t>Vücut diline duyarlı olmak: </a:t>
            </a:r>
          </a:p>
          <a:p>
            <a:pPr lvl="1"/>
            <a:r>
              <a:rPr lang="tr-TR" sz="2200" dirty="0"/>
              <a:t>Adolesanın vücut diline dikkat ederek birçok bilgi elde edebiliriz.</a:t>
            </a:r>
          </a:p>
        </p:txBody>
      </p:sp>
    </p:spTree>
    <p:extLst>
      <p:ext uri="{BB962C8B-B14F-4D97-AF65-F5344CB8AC3E}">
        <p14:creationId xmlns:p14="http://schemas.microsoft.com/office/powerpoint/2010/main" val="420962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1C872C-21EB-E0F8-A32E-C25BF757BE3A}"/>
              </a:ext>
            </a:extLst>
          </p:cNvPr>
          <p:cNvSpPr>
            <a:spLocks noGrp="1"/>
          </p:cNvSpPr>
          <p:nvPr>
            <p:ph type="title"/>
          </p:nvPr>
        </p:nvSpPr>
        <p:spPr/>
        <p:txBody>
          <a:bodyPr>
            <a:normAutofit fontScale="90000"/>
          </a:bodyPr>
          <a:lstStyle/>
          <a:p>
            <a:r>
              <a:rPr lang="tr-TR" dirty="0"/>
              <a:t>ADÖLESAN İLE GÖRÜŞME VE ÖYKÜ ALMA</a:t>
            </a:r>
          </a:p>
        </p:txBody>
      </p:sp>
      <p:sp>
        <p:nvSpPr>
          <p:cNvPr id="3" name="İçerik Yer Tutucusu 2">
            <a:extLst>
              <a:ext uri="{FF2B5EF4-FFF2-40B4-BE49-F238E27FC236}">
                <a16:creationId xmlns:a16="http://schemas.microsoft.com/office/drawing/2014/main" id="{BA787F0D-759E-4464-B09B-418BCB41A330}"/>
              </a:ext>
            </a:extLst>
          </p:cNvPr>
          <p:cNvSpPr>
            <a:spLocks noGrp="1"/>
          </p:cNvSpPr>
          <p:nvPr>
            <p:ph idx="1"/>
          </p:nvPr>
        </p:nvSpPr>
        <p:spPr>
          <a:xfrm>
            <a:off x="604683" y="1176695"/>
            <a:ext cx="10982631" cy="3229050"/>
          </a:xfrm>
          <a:solidFill>
            <a:schemeClr val="accent4">
              <a:lumMod val="20000"/>
              <a:lumOff val="80000"/>
            </a:schemeClr>
          </a:solidFill>
        </p:spPr>
        <p:txBody>
          <a:bodyPr>
            <a:normAutofit/>
          </a:bodyPr>
          <a:lstStyle/>
          <a:p>
            <a:r>
              <a:rPr lang="tr-TR" sz="2200" b="1" dirty="0"/>
              <a:t>Aileyi Dâhil Etmek: </a:t>
            </a:r>
          </a:p>
          <a:p>
            <a:pPr lvl="1"/>
            <a:r>
              <a:rPr lang="tr-TR" sz="2200" dirty="0"/>
              <a:t>Ailenin görüşleri ve katkıları çok önemlidir. </a:t>
            </a:r>
          </a:p>
          <a:p>
            <a:pPr lvl="1"/>
            <a:r>
              <a:rPr lang="tr-TR" sz="2200" dirty="0"/>
              <a:t>Aileyi yok saymak problemlerin uzamasına neden olabilir. </a:t>
            </a:r>
          </a:p>
          <a:p>
            <a:pPr lvl="1"/>
            <a:r>
              <a:rPr lang="tr-TR" sz="2200" dirty="0"/>
              <a:t>Aileleri neden konuya dâhil etmeliyiz?</a:t>
            </a:r>
          </a:p>
          <a:p>
            <a:pPr lvl="2"/>
            <a:r>
              <a:rPr lang="tr-TR" sz="2200" dirty="0"/>
              <a:t>Adolesanın geçmişi ve şu anki endişeleri hakkında bilgi almak, </a:t>
            </a:r>
          </a:p>
          <a:p>
            <a:pPr lvl="2"/>
            <a:r>
              <a:rPr lang="tr-TR" sz="2200" dirty="0"/>
              <a:t>Aile yapısı ve iç ilişkileri anlamak, </a:t>
            </a:r>
          </a:p>
          <a:p>
            <a:pPr lvl="2"/>
            <a:r>
              <a:rPr lang="tr-TR" sz="2200" dirty="0"/>
              <a:t>Ailenin suçluluk duygusunu azaltmak ve reddedilmiş hissetmelerini önlemek,</a:t>
            </a:r>
          </a:p>
          <a:p>
            <a:pPr lvl="2"/>
            <a:r>
              <a:rPr lang="tr-TR" sz="2200" dirty="0"/>
              <a:t>Aile içindeki değişimlerden haberdar olmak, için dâhil etmeliyiz.</a:t>
            </a:r>
          </a:p>
          <a:p>
            <a:endParaRPr lang="tr-TR" sz="2200" dirty="0"/>
          </a:p>
        </p:txBody>
      </p:sp>
      <p:sp>
        <p:nvSpPr>
          <p:cNvPr id="5" name="İçerik Yer Tutucusu 2">
            <a:extLst>
              <a:ext uri="{FF2B5EF4-FFF2-40B4-BE49-F238E27FC236}">
                <a16:creationId xmlns:a16="http://schemas.microsoft.com/office/drawing/2014/main" id="{14D5DCB4-F5F7-13F0-521D-777B8DB30410}"/>
              </a:ext>
            </a:extLst>
          </p:cNvPr>
          <p:cNvSpPr txBox="1">
            <a:spLocks/>
          </p:cNvSpPr>
          <p:nvPr/>
        </p:nvSpPr>
        <p:spPr>
          <a:xfrm>
            <a:off x="604684" y="4706860"/>
            <a:ext cx="10982631" cy="1250621"/>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Gövd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200" b="1" dirty="0"/>
              <a:t>Gizli Gündem: </a:t>
            </a:r>
          </a:p>
          <a:p>
            <a:pPr lvl="1"/>
            <a:r>
              <a:rPr lang="tr-TR" sz="2200" dirty="0"/>
              <a:t>Adolesanlar bazen gerçek sorunları yansıtmayabilirler. </a:t>
            </a:r>
          </a:p>
          <a:p>
            <a:pPr lvl="1"/>
            <a:r>
              <a:rPr lang="tr-TR" sz="2200" dirty="0"/>
              <a:t>Bu durumda nazik fakat ısrarcı bir şekilde sorunları araştırmak gerekir.</a:t>
            </a:r>
          </a:p>
        </p:txBody>
      </p:sp>
    </p:spTree>
    <p:extLst>
      <p:ext uri="{BB962C8B-B14F-4D97-AF65-F5344CB8AC3E}">
        <p14:creationId xmlns:p14="http://schemas.microsoft.com/office/powerpoint/2010/main" val="344467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C98228-4899-2221-90A0-2DB4890044B8}"/>
              </a:ext>
            </a:extLst>
          </p:cNvPr>
          <p:cNvSpPr>
            <a:spLocks noGrp="1"/>
          </p:cNvSpPr>
          <p:nvPr>
            <p:ph type="title"/>
          </p:nvPr>
        </p:nvSpPr>
        <p:spPr/>
        <p:txBody>
          <a:bodyPr>
            <a:normAutofit fontScale="90000"/>
          </a:bodyPr>
          <a:lstStyle/>
          <a:p>
            <a:r>
              <a:rPr lang="tr-TR" dirty="0"/>
              <a:t>ADÖLESAN İLE GÖRÜŞME VE ÖYKÜ ALMA</a:t>
            </a:r>
          </a:p>
        </p:txBody>
      </p:sp>
      <p:sp>
        <p:nvSpPr>
          <p:cNvPr id="3" name="İçerik Yer Tutucusu 2">
            <a:extLst>
              <a:ext uri="{FF2B5EF4-FFF2-40B4-BE49-F238E27FC236}">
                <a16:creationId xmlns:a16="http://schemas.microsoft.com/office/drawing/2014/main" id="{B7D43196-04F8-512A-7AFB-7C80E73C5F55}"/>
              </a:ext>
            </a:extLst>
          </p:cNvPr>
          <p:cNvSpPr>
            <a:spLocks noGrp="1"/>
          </p:cNvSpPr>
          <p:nvPr>
            <p:ph idx="1"/>
          </p:nvPr>
        </p:nvSpPr>
        <p:spPr/>
        <p:txBody>
          <a:bodyPr>
            <a:normAutofit/>
          </a:bodyPr>
          <a:lstStyle/>
          <a:p>
            <a:r>
              <a:rPr lang="tr-TR" sz="2200" dirty="0"/>
              <a:t>Adolesan ile yalnız görüşürken ailesinin yanında söylediği şikâyetlere ek şikâyetleri olup olmadığı sorulmalıdır. </a:t>
            </a:r>
          </a:p>
          <a:p>
            <a:r>
              <a:rPr lang="tr-TR" sz="2200" dirty="0"/>
              <a:t>Görüşme adolesanın ergenlik dönemi bilgisi, kendi gelişimini nasıl değerlendirdiği ile ilgili sorular ile başlamalıdır. </a:t>
            </a:r>
          </a:p>
          <a:p>
            <a:r>
              <a:rPr lang="tr-TR" sz="2200" dirty="0"/>
              <a:t>Büyüme ve gelişme için iyi bir beslenmenin önemi anlatılmalıdır. </a:t>
            </a:r>
          </a:p>
          <a:p>
            <a:r>
              <a:rPr lang="tr-TR" sz="2200" dirty="0"/>
              <a:t>Beden gelişimi için spor ve egzersizin önemi anlatılmalı ve hangi sporları yaptığı sorulmalıdır.</a:t>
            </a:r>
          </a:p>
          <a:p>
            <a:r>
              <a:rPr lang="tr-TR" sz="2200" dirty="0"/>
              <a:t>Kilo alıp almadığı, kilo kaybı, diyet durumu, iştah durumu, bulantı,  kusma, ilaç kullanımı sorgulanmalıdır. </a:t>
            </a:r>
          </a:p>
          <a:p>
            <a:r>
              <a:rPr lang="tr-TR" sz="2200" dirty="0"/>
              <a:t>Sorularımızı az özelden özele doğru sormalıyız.</a:t>
            </a:r>
          </a:p>
          <a:p>
            <a:endParaRPr lang="tr-TR" sz="2200" dirty="0"/>
          </a:p>
        </p:txBody>
      </p:sp>
      <p:sp>
        <p:nvSpPr>
          <p:cNvPr id="4" name="Dikdörtgen: Köşeleri Yuvarlatılmış 3">
            <a:extLst>
              <a:ext uri="{FF2B5EF4-FFF2-40B4-BE49-F238E27FC236}">
                <a16:creationId xmlns:a16="http://schemas.microsoft.com/office/drawing/2014/main" id="{FF298C4E-8C7F-3E09-949A-4CADBAD48896}"/>
              </a:ext>
            </a:extLst>
          </p:cNvPr>
          <p:cNvSpPr/>
          <p:nvPr/>
        </p:nvSpPr>
        <p:spPr>
          <a:xfrm>
            <a:off x="604682" y="679565"/>
            <a:ext cx="10982632" cy="411623"/>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6B64D011-EFEF-C6C0-EBCC-F729EC7FA040}"/>
              </a:ext>
            </a:extLst>
          </p:cNvPr>
          <p:cNvSpPr txBox="1">
            <a:spLocks/>
          </p:cNvSpPr>
          <p:nvPr/>
        </p:nvSpPr>
        <p:spPr>
          <a:xfrm>
            <a:off x="604682" y="722318"/>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err="1"/>
              <a:t>Adölesan</a:t>
            </a:r>
            <a:r>
              <a:rPr lang="tr-TR" spc="0" dirty="0"/>
              <a:t> İle Yalnız Görüşme</a:t>
            </a:r>
          </a:p>
        </p:txBody>
      </p:sp>
    </p:spTree>
    <p:extLst>
      <p:ext uri="{BB962C8B-B14F-4D97-AF65-F5344CB8AC3E}">
        <p14:creationId xmlns:p14="http://schemas.microsoft.com/office/powerpoint/2010/main" val="660733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5B8C52-A4F0-A6F4-EA82-A3035276B4CD}"/>
              </a:ext>
            </a:extLst>
          </p:cNvPr>
          <p:cNvSpPr>
            <a:spLocks noGrp="1"/>
          </p:cNvSpPr>
          <p:nvPr>
            <p:ph type="title"/>
          </p:nvPr>
        </p:nvSpPr>
        <p:spPr/>
        <p:txBody>
          <a:bodyPr>
            <a:normAutofit fontScale="90000"/>
          </a:bodyPr>
          <a:lstStyle/>
          <a:p>
            <a:r>
              <a:rPr lang="tr-TR" dirty="0"/>
              <a:t>ADÖLESAN İLE GÖRÜŞME VE ÖYKÜ ALMA</a:t>
            </a:r>
          </a:p>
        </p:txBody>
      </p:sp>
      <p:sp>
        <p:nvSpPr>
          <p:cNvPr id="4" name="Dikdörtgen: Köşeleri Yuvarlatılmış 3">
            <a:extLst>
              <a:ext uri="{FF2B5EF4-FFF2-40B4-BE49-F238E27FC236}">
                <a16:creationId xmlns:a16="http://schemas.microsoft.com/office/drawing/2014/main" id="{C4916B1E-394A-E9C0-FBE8-243C0BECBF76}"/>
              </a:ext>
            </a:extLst>
          </p:cNvPr>
          <p:cNvSpPr/>
          <p:nvPr/>
        </p:nvSpPr>
        <p:spPr>
          <a:xfrm>
            <a:off x="604682" y="679565"/>
            <a:ext cx="10982632" cy="411623"/>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DABFE9BC-3225-256F-4536-F38469869388}"/>
              </a:ext>
            </a:extLst>
          </p:cNvPr>
          <p:cNvSpPr txBox="1">
            <a:spLocks/>
          </p:cNvSpPr>
          <p:nvPr/>
        </p:nvSpPr>
        <p:spPr>
          <a:xfrm>
            <a:off x="604682" y="679565"/>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err="1"/>
              <a:t>Adölesan</a:t>
            </a:r>
            <a:r>
              <a:rPr lang="tr-TR" spc="0" dirty="0"/>
              <a:t> İle Yalnız Görüşme</a:t>
            </a:r>
          </a:p>
        </p:txBody>
      </p:sp>
      <p:pic>
        <p:nvPicPr>
          <p:cNvPr id="6" name="Resim 5">
            <a:extLst>
              <a:ext uri="{FF2B5EF4-FFF2-40B4-BE49-F238E27FC236}">
                <a16:creationId xmlns:a16="http://schemas.microsoft.com/office/drawing/2014/main" id="{0BECB8B3-0B2F-3E08-99B8-A83B9CBDD2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5758" y="1339053"/>
            <a:ext cx="4921556" cy="5100058"/>
          </a:xfrm>
          <a:prstGeom prst="rect">
            <a:avLst/>
          </a:prstGeom>
        </p:spPr>
      </p:pic>
      <p:sp>
        <p:nvSpPr>
          <p:cNvPr id="7" name="İçerik Yer Tutucusu 2">
            <a:extLst>
              <a:ext uri="{FF2B5EF4-FFF2-40B4-BE49-F238E27FC236}">
                <a16:creationId xmlns:a16="http://schemas.microsoft.com/office/drawing/2014/main" id="{0B5566C6-96A8-03CD-E1D7-D7E9048DFA50}"/>
              </a:ext>
            </a:extLst>
          </p:cNvPr>
          <p:cNvSpPr>
            <a:spLocks noGrp="1"/>
          </p:cNvSpPr>
          <p:nvPr>
            <p:ph idx="1"/>
          </p:nvPr>
        </p:nvSpPr>
        <p:spPr>
          <a:xfrm>
            <a:off x="604683" y="1339051"/>
            <a:ext cx="5887557" cy="5100059"/>
          </a:xfrm>
        </p:spPr>
        <p:txBody>
          <a:bodyPr>
            <a:normAutofit/>
          </a:bodyPr>
          <a:lstStyle/>
          <a:p>
            <a:pPr marL="0" indent="0">
              <a:buNone/>
            </a:pPr>
            <a:r>
              <a:rPr lang="tr-TR" sz="2000" dirty="0">
                <a:cs typeface="Times New Roman" panose="02020603050405020304" pitchFamily="18" charset="0"/>
              </a:rPr>
              <a:t>HEEADSSS:</a:t>
            </a:r>
          </a:p>
          <a:p>
            <a:r>
              <a:rPr lang="en-US" sz="2000" b="1" dirty="0">
                <a:cs typeface="Times New Roman" panose="02020603050405020304" pitchFamily="18" charset="0"/>
              </a:rPr>
              <a:t>H</a:t>
            </a:r>
            <a:r>
              <a:rPr lang="en-US" sz="2000" dirty="0">
                <a:cs typeface="Times New Roman" panose="02020603050405020304" pitchFamily="18" charset="0"/>
              </a:rPr>
              <a:t>ome (</a:t>
            </a:r>
            <a:r>
              <a:rPr lang="tr-TR" sz="2000" dirty="0">
                <a:cs typeface="Times New Roman" panose="02020603050405020304" pitchFamily="18" charset="0"/>
              </a:rPr>
              <a:t>Ev</a:t>
            </a:r>
            <a:r>
              <a:rPr lang="en-US" sz="2000" dirty="0">
                <a:cs typeface="Times New Roman" panose="02020603050405020304" pitchFamily="18" charset="0"/>
              </a:rPr>
              <a:t>)</a:t>
            </a:r>
          </a:p>
          <a:p>
            <a:r>
              <a:rPr lang="en-US" sz="2000" b="1" dirty="0">
                <a:cs typeface="Times New Roman" panose="02020603050405020304" pitchFamily="18" charset="0"/>
              </a:rPr>
              <a:t>E</a:t>
            </a:r>
            <a:r>
              <a:rPr lang="en-US" sz="2000" dirty="0">
                <a:cs typeface="Times New Roman" panose="02020603050405020304" pitchFamily="18" charset="0"/>
              </a:rPr>
              <a:t>ducation/</a:t>
            </a:r>
            <a:r>
              <a:rPr lang="en-US" sz="2000" dirty="0" err="1">
                <a:cs typeface="Times New Roman" panose="02020603050405020304" pitchFamily="18" charset="0"/>
              </a:rPr>
              <a:t>Employement</a:t>
            </a:r>
            <a:r>
              <a:rPr lang="tr-TR" sz="2000" dirty="0">
                <a:cs typeface="Times New Roman" panose="02020603050405020304" pitchFamily="18" charset="0"/>
              </a:rPr>
              <a:t> </a:t>
            </a:r>
            <a:r>
              <a:rPr lang="en-US" sz="2000" dirty="0">
                <a:cs typeface="Times New Roman" panose="02020603050405020304" pitchFamily="18" charset="0"/>
              </a:rPr>
              <a:t>(</a:t>
            </a:r>
            <a:r>
              <a:rPr lang="en-US" sz="2000" dirty="0" err="1">
                <a:cs typeface="Times New Roman" panose="02020603050405020304" pitchFamily="18" charset="0"/>
              </a:rPr>
              <a:t>Eğitim</a:t>
            </a:r>
            <a:r>
              <a:rPr lang="en-US" sz="2000" dirty="0">
                <a:cs typeface="Times New Roman" panose="02020603050405020304" pitchFamily="18" charset="0"/>
              </a:rPr>
              <a:t>/</a:t>
            </a:r>
            <a:r>
              <a:rPr lang="en-US" sz="2000" dirty="0" err="1">
                <a:cs typeface="Times New Roman" panose="02020603050405020304" pitchFamily="18" charset="0"/>
              </a:rPr>
              <a:t>İş</a:t>
            </a:r>
            <a:r>
              <a:rPr lang="en-US" sz="2000" dirty="0">
                <a:cs typeface="Times New Roman" panose="02020603050405020304" pitchFamily="18" charset="0"/>
              </a:rPr>
              <a:t>)</a:t>
            </a:r>
          </a:p>
          <a:p>
            <a:r>
              <a:rPr lang="en-US" sz="2000" b="1" dirty="0">
                <a:cs typeface="Times New Roman" panose="02020603050405020304" pitchFamily="18" charset="0"/>
              </a:rPr>
              <a:t>E</a:t>
            </a:r>
            <a:r>
              <a:rPr lang="en-US" sz="2000" dirty="0">
                <a:cs typeface="Times New Roman" panose="02020603050405020304" pitchFamily="18" charset="0"/>
              </a:rPr>
              <a:t>ating (</a:t>
            </a:r>
            <a:r>
              <a:rPr lang="en-US" sz="2000" dirty="0" err="1">
                <a:cs typeface="Times New Roman" panose="02020603050405020304" pitchFamily="18" charset="0"/>
              </a:rPr>
              <a:t>Yeme</a:t>
            </a:r>
            <a:r>
              <a:rPr lang="en-US" sz="2000" dirty="0">
                <a:cs typeface="Times New Roman" panose="02020603050405020304" pitchFamily="18" charset="0"/>
              </a:rPr>
              <a:t> </a:t>
            </a:r>
            <a:r>
              <a:rPr lang="en-US" sz="2000" dirty="0" err="1">
                <a:cs typeface="Times New Roman" panose="02020603050405020304" pitchFamily="18" charset="0"/>
              </a:rPr>
              <a:t>tutumu</a:t>
            </a:r>
            <a:r>
              <a:rPr lang="en-US" sz="2000" dirty="0">
                <a:cs typeface="Times New Roman" panose="02020603050405020304" pitchFamily="18" charset="0"/>
              </a:rPr>
              <a:t>)</a:t>
            </a:r>
          </a:p>
          <a:p>
            <a:r>
              <a:rPr lang="en-US" sz="2000" b="1" dirty="0">
                <a:cs typeface="Times New Roman" panose="02020603050405020304" pitchFamily="18" charset="0"/>
              </a:rPr>
              <a:t>A</a:t>
            </a:r>
            <a:r>
              <a:rPr lang="en-US" sz="2000" dirty="0">
                <a:cs typeface="Times New Roman" panose="02020603050405020304" pitchFamily="18" charset="0"/>
              </a:rPr>
              <a:t>ctivities (</a:t>
            </a:r>
            <a:r>
              <a:rPr lang="tr-TR" sz="2000" dirty="0">
                <a:cs typeface="Times New Roman" panose="02020603050405020304" pitchFamily="18" charset="0"/>
              </a:rPr>
              <a:t>A</a:t>
            </a:r>
            <a:r>
              <a:rPr lang="en-US" sz="2000" dirty="0" err="1">
                <a:cs typeface="Times New Roman" panose="02020603050405020304" pitchFamily="18" charset="0"/>
              </a:rPr>
              <a:t>kranlarla</a:t>
            </a:r>
            <a:r>
              <a:rPr lang="en-US" sz="2000" dirty="0">
                <a:cs typeface="Times New Roman" panose="02020603050405020304" pitchFamily="18" charset="0"/>
              </a:rPr>
              <a:t> </a:t>
            </a:r>
            <a:r>
              <a:rPr lang="en-US" sz="2000" dirty="0" err="1">
                <a:cs typeface="Times New Roman" panose="02020603050405020304" pitchFamily="18" charset="0"/>
              </a:rPr>
              <a:t>aktivite</a:t>
            </a:r>
            <a:r>
              <a:rPr lang="en-US" sz="2000" dirty="0">
                <a:cs typeface="Times New Roman" panose="02020603050405020304" pitchFamily="18" charset="0"/>
              </a:rPr>
              <a:t>)</a:t>
            </a:r>
          </a:p>
          <a:p>
            <a:r>
              <a:rPr lang="en-US" sz="2000" b="1" dirty="0">
                <a:cs typeface="Times New Roman" panose="02020603050405020304" pitchFamily="18" charset="0"/>
              </a:rPr>
              <a:t>D</a:t>
            </a:r>
            <a:r>
              <a:rPr lang="en-US" sz="2000" dirty="0">
                <a:cs typeface="Times New Roman" panose="02020603050405020304" pitchFamily="18" charset="0"/>
              </a:rPr>
              <a:t>rugs (</a:t>
            </a:r>
            <a:r>
              <a:rPr lang="en-US" sz="2000" dirty="0" err="1">
                <a:cs typeface="Times New Roman" panose="02020603050405020304" pitchFamily="18" charset="0"/>
              </a:rPr>
              <a:t>Madde</a:t>
            </a:r>
            <a:r>
              <a:rPr lang="en-US" sz="2000" dirty="0">
                <a:cs typeface="Times New Roman" panose="02020603050405020304" pitchFamily="18" charset="0"/>
              </a:rPr>
              <a:t> </a:t>
            </a:r>
            <a:r>
              <a:rPr lang="en-US" sz="2000" dirty="0" err="1">
                <a:cs typeface="Times New Roman" panose="02020603050405020304" pitchFamily="18" charset="0"/>
              </a:rPr>
              <a:t>kullanımı</a:t>
            </a:r>
            <a:r>
              <a:rPr lang="en-US" sz="2000" dirty="0">
                <a:cs typeface="Times New Roman" panose="02020603050405020304" pitchFamily="18" charset="0"/>
              </a:rPr>
              <a:t>)</a:t>
            </a:r>
          </a:p>
          <a:p>
            <a:r>
              <a:rPr lang="en-US" sz="2000" b="1" dirty="0">
                <a:cs typeface="Times New Roman" panose="02020603050405020304" pitchFamily="18" charset="0"/>
              </a:rPr>
              <a:t>S</a:t>
            </a:r>
            <a:r>
              <a:rPr lang="en-US" sz="2000" dirty="0">
                <a:cs typeface="Times New Roman" panose="02020603050405020304" pitchFamily="18" charset="0"/>
              </a:rPr>
              <a:t>exuality (</a:t>
            </a:r>
            <a:r>
              <a:rPr lang="en-US" sz="2000" dirty="0" err="1">
                <a:cs typeface="Times New Roman" panose="02020603050405020304" pitchFamily="18" charset="0"/>
              </a:rPr>
              <a:t>Cinsellik</a:t>
            </a:r>
            <a:r>
              <a:rPr lang="en-US" sz="2000" dirty="0">
                <a:cs typeface="Times New Roman" panose="02020603050405020304" pitchFamily="18" charset="0"/>
              </a:rPr>
              <a:t>)</a:t>
            </a:r>
          </a:p>
          <a:p>
            <a:r>
              <a:rPr lang="en-US" sz="2000" b="1" dirty="0">
                <a:cs typeface="Times New Roman" panose="02020603050405020304" pitchFamily="18" charset="0"/>
              </a:rPr>
              <a:t>S</a:t>
            </a:r>
            <a:r>
              <a:rPr lang="en-US" sz="2000" dirty="0">
                <a:cs typeface="Times New Roman" panose="02020603050405020304" pitchFamily="18" charset="0"/>
              </a:rPr>
              <a:t>uicide/depression (</a:t>
            </a:r>
            <a:r>
              <a:rPr lang="en-US" sz="2000" dirty="0" err="1">
                <a:cs typeface="Times New Roman" panose="02020603050405020304" pitchFamily="18" charset="0"/>
              </a:rPr>
              <a:t>İntihar</a:t>
            </a:r>
            <a:r>
              <a:rPr lang="en-US" sz="2000" dirty="0">
                <a:cs typeface="Times New Roman" panose="02020603050405020304" pitchFamily="18" charset="0"/>
              </a:rPr>
              <a:t> </a:t>
            </a:r>
            <a:r>
              <a:rPr lang="en-US" sz="2000" dirty="0" err="1">
                <a:cs typeface="Times New Roman" panose="02020603050405020304" pitchFamily="18" charset="0"/>
              </a:rPr>
              <a:t>ve</a:t>
            </a:r>
            <a:r>
              <a:rPr lang="en-US" sz="2000" dirty="0">
                <a:cs typeface="Times New Roman" panose="02020603050405020304" pitchFamily="18" charset="0"/>
              </a:rPr>
              <a:t> </a:t>
            </a:r>
            <a:r>
              <a:rPr lang="en-US" sz="2000" dirty="0" err="1">
                <a:cs typeface="Times New Roman" panose="02020603050405020304" pitchFamily="18" charset="0"/>
              </a:rPr>
              <a:t>depresyon</a:t>
            </a:r>
            <a:r>
              <a:rPr lang="en-US" sz="2000" dirty="0">
                <a:cs typeface="Times New Roman" panose="02020603050405020304" pitchFamily="18" charset="0"/>
              </a:rPr>
              <a:t>) </a:t>
            </a:r>
          </a:p>
          <a:p>
            <a:r>
              <a:rPr lang="en-US" sz="2000" b="1" dirty="0">
                <a:cs typeface="Times New Roman" panose="02020603050405020304" pitchFamily="18" charset="0"/>
              </a:rPr>
              <a:t>S</a:t>
            </a:r>
            <a:r>
              <a:rPr lang="en-US" sz="2000" dirty="0">
                <a:cs typeface="Times New Roman" panose="02020603050405020304" pitchFamily="18" charset="0"/>
              </a:rPr>
              <a:t>afety</a:t>
            </a:r>
            <a:r>
              <a:rPr lang="tr-TR" sz="2000" dirty="0">
                <a:cs typeface="Times New Roman" panose="02020603050405020304" pitchFamily="18" charset="0"/>
              </a:rPr>
              <a:t> </a:t>
            </a:r>
            <a:r>
              <a:rPr lang="en-US" sz="2000" dirty="0">
                <a:cs typeface="Times New Roman" panose="02020603050405020304" pitchFamily="18" charset="0"/>
              </a:rPr>
              <a:t>(</a:t>
            </a:r>
            <a:r>
              <a:rPr lang="tr-TR" sz="2000" dirty="0">
                <a:cs typeface="Times New Roman" panose="02020603050405020304" pitchFamily="18" charset="0"/>
              </a:rPr>
              <a:t>Güvenli</a:t>
            </a:r>
            <a:r>
              <a:rPr lang="en-US" sz="2000" dirty="0">
                <a:cs typeface="Times New Roman" panose="02020603050405020304" pitchFamily="18" charset="0"/>
              </a:rPr>
              <a:t>k)</a:t>
            </a:r>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3901997100"/>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358C81-BDCC-4286-97D1-CEF5D0D71ABC}"/>
              </a:ext>
            </a:extLst>
          </p:cNvPr>
          <p:cNvSpPr>
            <a:spLocks noGrp="1"/>
          </p:cNvSpPr>
          <p:nvPr>
            <p:ph type="title"/>
          </p:nvPr>
        </p:nvSpPr>
        <p:spPr/>
        <p:txBody>
          <a:bodyPr>
            <a:normAutofit fontScale="90000"/>
          </a:bodyPr>
          <a:lstStyle/>
          <a:p>
            <a:r>
              <a:rPr lang="tr-TR" dirty="0"/>
              <a:t>SUNUM PLANI</a:t>
            </a:r>
          </a:p>
        </p:txBody>
      </p:sp>
      <p:sp>
        <p:nvSpPr>
          <p:cNvPr id="3" name="İçerik Yer Tutucusu 2">
            <a:extLst>
              <a:ext uri="{FF2B5EF4-FFF2-40B4-BE49-F238E27FC236}">
                <a16:creationId xmlns:a16="http://schemas.microsoft.com/office/drawing/2014/main" id="{C59FB148-A760-A6ED-80EE-AF5ABEAAE9FA}"/>
              </a:ext>
            </a:extLst>
          </p:cNvPr>
          <p:cNvSpPr>
            <a:spLocks noGrp="1"/>
          </p:cNvSpPr>
          <p:nvPr>
            <p:ph idx="1"/>
          </p:nvPr>
        </p:nvSpPr>
        <p:spPr/>
        <p:txBody>
          <a:bodyPr/>
          <a:lstStyle/>
          <a:p>
            <a:r>
              <a:rPr lang="tr-TR" dirty="0"/>
              <a:t>Giriş: Tanımlar Ve Sınıflandırma</a:t>
            </a:r>
          </a:p>
          <a:p>
            <a:r>
              <a:rPr lang="tr-TR" dirty="0"/>
              <a:t>Adolesan Döneminde Görülen Değişimler</a:t>
            </a:r>
          </a:p>
          <a:p>
            <a:r>
              <a:rPr lang="tr-TR" dirty="0"/>
              <a:t>Adolesan İle Görüşme ve Öykü Alma</a:t>
            </a:r>
          </a:p>
          <a:p>
            <a:r>
              <a:rPr lang="tr-TR" dirty="0"/>
              <a:t>Adolesan Sağlığında Kaçırılmış Fırsat Kavramı</a:t>
            </a:r>
          </a:p>
          <a:p>
            <a:r>
              <a:rPr lang="tr-TR" dirty="0"/>
              <a:t>Adolesan Dönemi Fizik Muayene</a:t>
            </a:r>
          </a:p>
          <a:p>
            <a:r>
              <a:rPr lang="tr-TR" dirty="0"/>
              <a:t>Adolesan Koruyucu Hizmetler Rehberi (</a:t>
            </a:r>
            <a:r>
              <a:rPr lang="tr-TR" dirty="0" err="1"/>
              <a:t>UpToDate</a:t>
            </a:r>
            <a:r>
              <a:rPr lang="tr-TR" dirty="0"/>
              <a:t>)</a:t>
            </a:r>
          </a:p>
          <a:p>
            <a:r>
              <a:rPr lang="tr-TR" dirty="0"/>
              <a:t>Adolesanın Periyodik Sağlık Muayenesi</a:t>
            </a:r>
          </a:p>
          <a:p>
            <a:r>
              <a:rPr lang="tr-TR" dirty="0"/>
              <a:t>Özet</a:t>
            </a:r>
          </a:p>
          <a:p>
            <a:r>
              <a:rPr lang="tr-TR" dirty="0"/>
              <a:t>Kaynaklar</a:t>
            </a:r>
          </a:p>
          <a:p>
            <a:endParaRPr lang="tr-TR" dirty="0"/>
          </a:p>
          <a:p>
            <a:endParaRPr lang="tr-TR" dirty="0"/>
          </a:p>
          <a:p>
            <a:endParaRPr lang="tr-TR" dirty="0"/>
          </a:p>
        </p:txBody>
      </p:sp>
    </p:spTree>
    <p:extLst>
      <p:ext uri="{BB962C8B-B14F-4D97-AF65-F5344CB8AC3E}">
        <p14:creationId xmlns:p14="http://schemas.microsoft.com/office/powerpoint/2010/main" val="2615940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C98228-4899-2221-90A0-2DB4890044B8}"/>
              </a:ext>
            </a:extLst>
          </p:cNvPr>
          <p:cNvSpPr>
            <a:spLocks noGrp="1"/>
          </p:cNvSpPr>
          <p:nvPr>
            <p:ph type="title"/>
          </p:nvPr>
        </p:nvSpPr>
        <p:spPr/>
        <p:txBody>
          <a:bodyPr>
            <a:normAutofit fontScale="90000"/>
          </a:bodyPr>
          <a:lstStyle/>
          <a:p>
            <a:r>
              <a:rPr lang="tr-TR" dirty="0"/>
              <a:t>ADÖLESAN İLE GÖRÜŞME VE ÖYKÜ ALMA</a:t>
            </a:r>
          </a:p>
        </p:txBody>
      </p:sp>
      <p:sp>
        <p:nvSpPr>
          <p:cNvPr id="3" name="İçerik Yer Tutucusu 2">
            <a:extLst>
              <a:ext uri="{FF2B5EF4-FFF2-40B4-BE49-F238E27FC236}">
                <a16:creationId xmlns:a16="http://schemas.microsoft.com/office/drawing/2014/main" id="{B7D43196-04F8-512A-7AFB-7C80E73C5F55}"/>
              </a:ext>
            </a:extLst>
          </p:cNvPr>
          <p:cNvSpPr>
            <a:spLocks noGrp="1"/>
          </p:cNvSpPr>
          <p:nvPr>
            <p:ph idx="1"/>
          </p:nvPr>
        </p:nvSpPr>
        <p:spPr/>
        <p:txBody>
          <a:bodyPr>
            <a:normAutofit/>
          </a:bodyPr>
          <a:lstStyle/>
          <a:p>
            <a:r>
              <a:rPr lang="tr-TR" sz="2200" b="1" dirty="0"/>
              <a:t>Ev hakkında: </a:t>
            </a:r>
          </a:p>
          <a:p>
            <a:pPr lvl="1"/>
            <a:r>
              <a:rPr lang="tr-TR" sz="2200" dirty="0"/>
              <a:t>Nerede yaşadığı </a:t>
            </a:r>
          </a:p>
          <a:p>
            <a:pPr lvl="1"/>
            <a:r>
              <a:rPr lang="tr-TR" sz="2200" dirty="0"/>
              <a:t>Evde kaç kişi oldukları, kimlerle beraber yaşadığı</a:t>
            </a:r>
          </a:p>
          <a:p>
            <a:pPr lvl="1"/>
            <a:r>
              <a:rPr lang="tr-TR" sz="2200" dirty="0"/>
              <a:t>Ebeveyn ve varsa kardeşleri ile arasının nasıl olduğu </a:t>
            </a:r>
          </a:p>
          <a:p>
            <a:pPr lvl="1"/>
            <a:r>
              <a:rPr lang="tr-TR" sz="2200" dirty="0"/>
              <a:t>Evde sorun olup olmadığı</a:t>
            </a:r>
          </a:p>
          <a:p>
            <a:pPr lvl="1"/>
            <a:r>
              <a:rPr lang="tr-TR" sz="2200" dirty="0"/>
              <a:t>Yakın zamanda taşınma öyküsü sorgulanmalıdır </a:t>
            </a:r>
          </a:p>
          <a:p>
            <a:r>
              <a:rPr lang="tr-TR" sz="2200" b="1" dirty="0"/>
              <a:t>Eğitim: </a:t>
            </a:r>
          </a:p>
          <a:p>
            <a:pPr lvl="1"/>
            <a:r>
              <a:rPr lang="tr-TR" sz="2200" dirty="0"/>
              <a:t>Hayatlarının çoğu okul ortamında geçmekte bu nedenle okul yaşantısının ayrıntılı olarak sorgulanması çok önemlidir</a:t>
            </a:r>
          </a:p>
          <a:p>
            <a:pPr lvl="1"/>
            <a:r>
              <a:rPr lang="tr-TR" sz="2200" dirty="0"/>
              <a:t>Hekim sadece okul nasıl gibi yüzeysel bir soru sormamalıdır. (Cevap kısa, geçiştirme!)</a:t>
            </a:r>
          </a:p>
          <a:p>
            <a:pPr lvl="1"/>
            <a:r>
              <a:rPr lang="tr-TR" sz="2200" dirty="0"/>
              <a:t>Bana okuldan bahseder misin? İyi ya da kötü olduğun dersler?</a:t>
            </a:r>
          </a:p>
          <a:p>
            <a:pPr lvl="1"/>
            <a:r>
              <a:rPr lang="tr-TR" sz="2200" dirty="0"/>
              <a:t>Okuyorsa okulu, sınıfı, başarı durumu, sevdiği ve sevmediği dersler </a:t>
            </a:r>
          </a:p>
          <a:p>
            <a:pPr lvl="1"/>
            <a:r>
              <a:rPr lang="tr-TR" sz="2200" dirty="0"/>
              <a:t>Öğretmenleri ve arkadaşları ile arasının nasıl olduğu sorulmalıdır </a:t>
            </a:r>
          </a:p>
          <a:p>
            <a:endParaRPr lang="tr-TR" sz="2200" dirty="0"/>
          </a:p>
          <a:p>
            <a:endParaRPr lang="tr-TR" dirty="0"/>
          </a:p>
        </p:txBody>
      </p:sp>
      <p:sp>
        <p:nvSpPr>
          <p:cNvPr id="4" name="Dikdörtgen: Köşeleri Yuvarlatılmış 3">
            <a:extLst>
              <a:ext uri="{FF2B5EF4-FFF2-40B4-BE49-F238E27FC236}">
                <a16:creationId xmlns:a16="http://schemas.microsoft.com/office/drawing/2014/main" id="{FF298C4E-8C7F-3E09-949A-4CADBAD48896}"/>
              </a:ext>
            </a:extLst>
          </p:cNvPr>
          <p:cNvSpPr/>
          <p:nvPr/>
        </p:nvSpPr>
        <p:spPr>
          <a:xfrm>
            <a:off x="604682" y="679565"/>
            <a:ext cx="10982632" cy="411623"/>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6B64D011-EFEF-C6C0-EBCC-F729EC7FA040}"/>
              </a:ext>
            </a:extLst>
          </p:cNvPr>
          <p:cNvSpPr txBox="1">
            <a:spLocks/>
          </p:cNvSpPr>
          <p:nvPr/>
        </p:nvSpPr>
        <p:spPr>
          <a:xfrm>
            <a:off x="604682" y="722318"/>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err="1"/>
              <a:t>Adölesan</a:t>
            </a:r>
            <a:r>
              <a:rPr lang="tr-TR" spc="0" dirty="0"/>
              <a:t> İle Yalnız Görüşme</a:t>
            </a:r>
          </a:p>
        </p:txBody>
      </p:sp>
    </p:spTree>
    <p:extLst>
      <p:ext uri="{BB962C8B-B14F-4D97-AF65-F5344CB8AC3E}">
        <p14:creationId xmlns:p14="http://schemas.microsoft.com/office/powerpoint/2010/main" val="2011112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C98228-4899-2221-90A0-2DB4890044B8}"/>
              </a:ext>
            </a:extLst>
          </p:cNvPr>
          <p:cNvSpPr>
            <a:spLocks noGrp="1"/>
          </p:cNvSpPr>
          <p:nvPr>
            <p:ph type="title"/>
          </p:nvPr>
        </p:nvSpPr>
        <p:spPr/>
        <p:txBody>
          <a:bodyPr>
            <a:normAutofit fontScale="90000"/>
          </a:bodyPr>
          <a:lstStyle/>
          <a:p>
            <a:r>
              <a:rPr lang="tr-TR" dirty="0"/>
              <a:t>ADÖLESAN İLE GÖRÜŞME VE ÖYKÜ ALMA</a:t>
            </a:r>
          </a:p>
        </p:txBody>
      </p:sp>
      <p:sp>
        <p:nvSpPr>
          <p:cNvPr id="3" name="İçerik Yer Tutucusu 2">
            <a:extLst>
              <a:ext uri="{FF2B5EF4-FFF2-40B4-BE49-F238E27FC236}">
                <a16:creationId xmlns:a16="http://schemas.microsoft.com/office/drawing/2014/main" id="{B7D43196-04F8-512A-7AFB-7C80E73C5F55}"/>
              </a:ext>
            </a:extLst>
          </p:cNvPr>
          <p:cNvSpPr>
            <a:spLocks noGrp="1"/>
          </p:cNvSpPr>
          <p:nvPr>
            <p:ph idx="1"/>
          </p:nvPr>
        </p:nvSpPr>
        <p:spPr>
          <a:xfrm>
            <a:off x="604683" y="1176695"/>
            <a:ext cx="10982631" cy="5681305"/>
          </a:xfrm>
        </p:spPr>
        <p:txBody>
          <a:bodyPr>
            <a:normAutofit lnSpcReduction="10000"/>
          </a:bodyPr>
          <a:lstStyle/>
          <a:p>
            <a:r>
              <a:rPr lang="tr-TR" sz="2200" b="1" dirty="0"/>
              <a:t>Yeme tutumu:</a:t>
            </a:r>
          </a:p>
          <a:p>
            <a:pPr lvl="1"/>
            <a:r>
              <a:rPr lang="tr-TR" sz="2200" dirty="0"/>
              <a:t>Ergenlerde yeme tutumuyla ilgili bozukluklar giderek daha sık oranlarda görülmekte</a:t>
            </a:r>
          </a:p>
          <a:p>
            <a:pPr lvl="1"/>
            <a:r>
              <a:rPr lang="tr-TR" sz="2200" dirty="0"/>
              <a:t>Yeme davranışlarının değerlendirilmesi; ergenlerde beden algısı, kendine güven, psikolojik stres ve depresif düşünce içeriği hakkında bilgilendirici olması açısından da önem taşımakta</a:t>
            </a:r>
          </a:p>
          <a:p>
            <a:pPr lvl="1"/>
            <a:r>
              <a:rPr lang="tr-TR" sz="2200" dirty="0"/>
              <a:t>Sık atıştırma, fazla miktarda abur cubur tüketme gibi yeme alışkanlıkları obezite açısından</a:t>
            </a:r>
          </a:p>
          <a:p>
            <a:pPr lvl="1"/>
            <a:r>
              <a:rPr lang="tr-TR" sz="2200" dirty="0"/>
              <a:t>Sık diyet yapma, çok kısıtlayıcı diyetler uygulama, aşırı egzersiz ve kusma yeme bozuklukları açısından</a:t>
            </a:r>
          </a:p>
          <a:p>
            <a:pPr lvl="1"/>
            <a:r>
              <a:rPr lang="tr-TR" sz="2200" dirty="0"/>
              <a:t>“Nasıl beslenirsin?”, “Bedeninle ilgili beğendiğin ve beğenmediğin yönler nelerdir?” ya da “Sence sağlıklı bir diyet nasıl olmalıdır ve senin beslenmen bu tanımına uygun mu?”</a:t>
            </a:r>
          </a:p>
          <a:p>
            <a:r>
              <a:rPr lang="tr-TR" sz="2200" b="1" dirty="0"/>
              <a:t>Aktivite: </a:t>
            </a:r>
          </a:p>
          <a:p>
            <a:pPr lvl="1"/>
            <a:r>
              <a:rPr lang="tr-TR" sz="2200" dirty="0"/>
              <a:t>Okul dışında neler yaptığı, kimlerle yaptığı </a:t>
            </a:r>
          </a:p>
          <a:p>
            <a:pPr lvl="1"/>
            <a:r>
              <a:rPr lang="tr-TR" sz="2200" dirty="0"/>
              <a:t>Kitap okur mu?,  Okursa hangi tür kitaplar </a:t>
            </a:r>
          </a:p>
          <a:p>
            <a:pPr lvl="1"/>
            <a:r>
              <a:rPr lang="tr-TR" sz="2200" dirty="0"/>
              <a:t>Müzik dinler mi?, Spor yapar mı?,  </a:t>
            </a:r>
            <a:r>
              <a:rPr lang="tr-TR" sz="2200" dirty="0" err="1"/>
              <a:t>Tv</a:t>
            </a:r>
            <a:r>
              <a:rPr lang="tr-TR" sz="2200" dirty="0"/>
              <a:t> izler mi?, Bilgisayar oyunları oynar mı? </a:t>
            </a:r>
          </a:p>
          <a:p>
            <a:pPr marL="457200" lvl="1" indent="0">
              <a:buNone/>
            </a:pPr>
            <a:r>
              <a:rPr lang="tr-TR" sz="2200" dirty="0"/>
              <a:t>Ve </a:t>
            </a:r>
          </a:p>
          <a:p>
            <a:pPr lvl="1"/>
            <a:r>
              <a:rPr lang="tr-TR" sz="2200" dirty="0"/>
              <a:t>Bunlara ne kadar süre harcar sorulmalıdır</a:t>
            </a:r>
          </a:p>
          <a:p>
            <a:endParaRPr lang="tr-TR" dirty="0"/>
          </a:p>
        </p:txBody>
      </p:sp>
      <p:sp>
        <p:nvSpPr>
          <p:cNvPr id="4" name="Dikdörtgen: Köşeleri Yuvarlatılmış 3">
            <a:extLst>
              <a:ext uri="{FF2B5EF4-FFF2-40B4-BE49-F238E27FC236}">
                <a16:creationId xmlns:a16="http://schemas.microsoft.com/office/drawing/2014/main" id="{FF298C4E-8C7F-3E09-949A-4CADBAD48896}"/>
              </a:ext>
            </a:extLst>
          </p:cNvPr>
          <p:cNvSpPr/>
          <p:nvPr/>
        </p:nvSpPr>
        <p:spPr>
          <a:xfrm>
            <a:off x="604682" y="679565"/>
            <a:ext cx="10982632" cy="411623"/>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6B64D011-EFEF-C6C0-EBCC-F729EC7FA040}"/>
              </a:ext>
            </a:extLst>
          </p:cNvPr>
          <p:cNvSpPr txBox="1">
            <a:spLocks/>
          </p:cNvSpPr>
          <p:nvPr/>
        </p:nvSpPr>
        <p:spPr>
          <a:xfrm>
            <a:off x="604682" y="722318"/>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err="1"/>
              <a:t>Adölesan</a:t>
            </a:r>
            <a:r>
              <a:rPr lang="tr-TR" spc="0" dirty="0"/>
              <a:t> İle Yalnız Görüşme</a:t>
            </a:r>
          </a:p>
        </p:txBody>
      </p:sp>
    </p:spTree>
    <p:extLst>
      <p:ext uri="{BB962C8B-B14F-4D97-AF65-F5344CB8AC3E}">
        <p14:creationId xmlns:p14="http://schemas.microsoft.com/office/powerpoint/2010/main" val="339977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C98228-4899-2221-90A0-2DB4890044B8}"/>
              </a:ext>
            </a:extLst>
          </p:cNvPr>
          <p:cNvSpPr>
            <a:spLocks noGrp="1"/>
          </p:cNvSpPr>
          <p:nvPr>
            <p:ph type="title"/>
          </p:nvPr>
        </p:nvSpPr>
        <p:spPr/>
        <p:txBody>
          <a:bodyPr>
            <a:normAutofit fontScale="90000"/>
          </a:bodyPr>
          <a:lstStyle/>
          <a:p>
            <a:r>
              <a:rPr lang="tr-TR" dirty="0"/>
              <a:t>ADÖLESAN İLE GÖRÜŞME VE ÖYKÜ ALMA</a:t>
            </a:r>
          </a:p>
        </p:txBody>
      </p:sp>
      <p:sp>
        <p:nvSpPr>
          <p:cNvPr id="3" name="İçerik Yer Tutucusu 2">
            <a:extLst>
              <a:ext uri="{FF2B5EF4-FFF2-40B4-BE49-F238E27FC236}">
                <a16:creationId xmlns:a16="http://schemas.microsoft.com/office/drawing/2014/main" id="{B7D43196-04F8-512A-7AFB-7C80E73C5F55}"/>
              </a:ext>
            </a:extLst>
          </p:cNvPr>
          <p:cNvSpPr>
            <a:spLocks noGrp="1"/>
          </p:cNvSpPr>
          <p:nvPr>
            <p:ph idx="1"/>
          </p:nvPr>
        </p:nvSpPr>
        <p:spPr/>
        <p:txBody>
          <a:bodyPr>
            <a:normAutofit/>
          </a:bodyPr>
          <a:lstStyle/>
          <a:p>
            <a:r>
              <a:rPr lang="tr-TR" sz="2200" b="1" dirty="0"/>
              <a:t>Madde kullanımı: </a:t>
            </a:r>
          </a:p>
          <a:p>
            <a:pPr lvl="1"/>
            <a:r>
              <a:rPr lang="tr-TR" sz="2200" dirty="0"/>
              <a:t>Doğrudan kendisinin madde kullanım durumu sorgulanmamalıdır</a:t>
            </a:r>
          </a:p>
          <a:p>
            <a:pPr lvl="1"/>
            <a:r>
              <a:rPr lang="tr-TR" sz="2200" dirty="0"/>
              <a:t>Çevresinde veya ailesinde madde kullanan var mı? </a:t>
            </a:r>
          </a:p>
          <a:p>
            <a:pPr lvl="1"/>
            <a:r>
              <a:rPr lang="tr-TR" sz="2200" dirty="0"/>
              <a:t>Varsa hangi maddeler  ve ne sıklıkla kullandığı, sorgulanmalıdır</a:t>
            </a:r>
          </a:p>
          <a:p>
            <a:pPr lvl="1"/>
            <a:r>
              <a:rPr lang="tr-TR" sz="2200" dirty="0"/>
              <a:t>Bu soruları sorarken dikkatli olunmalıdır</a:t>
            </a:r>
          </a:p>
          <a:p>
            <a:r>
              <a:rPr lang="tr-TR" sz="2200" b="1" dirty="0"/>
              <a:t>Cinsellik: </a:t>
            </a:r>
          </a:p>
          <a:p>
            <a:pPr lvl="1"/>
            <a:r>
              <a:rPr lang="tr-TR" sz="2200" dirty="0"/>
              <a:t>Öncelikle adolesana cinsellik ile ilgili bazı sorular soracağımızı istediği zaman kendisinin de soru sorabileceği belirtilmelidir. </a:t>
            </a:r>
          </a:p>
          <a:p>
            <a:pPr lvl="1"/>
            <a:r>
              <a:rPr lang="tr-TR" sz="2200" dirty="0"/>
              <a:t>Cinsel aktif misin? diye bir sorulmamalıdır(aktiflik kelimesi anlaşılmayabilir).</a:t>
            </a:r>
          </a:p>
          <a:p>
            <a:pPr lvl="1"/>
            <a:r>
              <a:rPr lang="tr-TR" sz="2200" dirty="0"/>
              <a:t>Kız ve ya erkek arkadaşının olup olmadığı, cinsel ilişki durumu, ne tip cinsel ilişki deneyimi olduğu, cinsel partner sayısı, korunma yöntemleri kullanıp kullanmadığı, daha önce cinsel yolla bulaşan hastalık öyküsü sorulmalıdır. </a:t>
            </a:r>
          </a:p>
          <a:p>
            <a:pPr lvl="1"/>
            <a:r>
              <a:rPr lang="tr-TR" sz="2200" dirty="0"/>
              <a:t>Ergenin güvenli cinsel ilişki konusundaki bilgisi ölçülmeli ve eksikleri tamamlanmalıdır</a:t>
            </a:r>
          </a:p>
          <a:p>
            <a:pPr marL="0" indent="0">
              <a:buNone/>
            </a:pPr>
            <a:endParaRPr lang="tr-TR" sz="2200" dirty="0"/>
          </a:p>
          <a:p>
            <a:endParaRPr lang="tr-TR" sz="2200" dirty="0"/>
          </a:p>
          <a:p>
            <a:endParaRPr lang="tr-TR" dirty="0"/>
          </a:p>
        </p:txBody>
      </p:sp>
      <p:sp>
        <p:nvSpPr>
          <p:cNvPr id="4" name="Dikdörtgen: Köşeleri Yuvarlatılmış 3">
            <a:extLst>
              <a:ext uri="{FF2B5EF4-FFF2-40B4-BE49-F238E27FC236}">
                <a16:creationId xmlns:a16="http://schemas.microsoft.com/office/drawing/2014/main" id="{FF298C4E-8C7F-3E09-949A-4CADBAD48896}"/>
              </a:ext>
            </a:extLst>
          </p:cNvPr>
          <p:cNvSpPr/>
          <p:nvPr/>
        </p:nvSpPr>
        <p:spPr>
          <a:xfrm>
            <a:off x="604682" y="679565"/>
            <a:ext cx="10982632" cy="411623"/>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6B64D011-EFEF-C6C0-EBCC-F729EC7FA040}"/>
              </a:ext>
            </a:extLst>
          </p:cNvPr>
          <p:cNvSpPr txBox="1">
            <a:spLocks/>
          </p:cNvSpPr>
          <p:nvPr/>
        </p:nvSpPr>
        <p:spPr>
          <a:xfrm>
            <a:off x="604682" y="722318"/>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err="1"/>
              <a:t>Adölesan</a:t>
            </a:r>
            <a:r>
              <a:rPr lang="tr-TR" spc="0" dirty="0"/>
              <a:t> İle Yalnız Görüşme</a:t>
            </a:r>
          </a:p>
        </p:txBody>
      </p:sp>
    </p:spTree>
    <p:extLst>
      <p:ext uri="{BB962C8B-B14F-4D97-AF65-F5344CB8AC3E}">
        <p14:creationId xmlns:p14="http://schemas.microsoft.com/office/powerpoint/2010/main" val="3589388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C98228-4899-2221-90A0-2DB4890044B8}"/>
              </a:ext>
            </a:extLst>
          </p:cNvPr>
          <p:cNvSpPr>
            <a:spLocks noGrp="1"/>
          </p:cNvSpPr>
          <p:nvPr>
            <p:ph type="title"/>
          </p:nvPr>
        </p:nvSpPr>
        <p:spPr/>
        <p:txBody>
          <a:bodyPr>
            <a:normAutofit fontScale="90000"/>
          </a:bodyPr>
          <a:lstStyle/>
          <a:p>
            <a:r>
              <a:rPr lang="tr-TR" dirty="0"/>
              <a:t>ADÖLESAN İLE GÖRÜŞME VE ÖYKÜ ALMA</a:t>
            </a:r>
          </a:p>
        </p:txBody>
      </p:sp>
      <p:sp>
        <p:nvSpPr>
          <p:cNvPr id="4" name="Dikdörtgen: Köşeleri Yuvarlatılmış 3">
            <a:extLst>
              <a:ext uri="{FF2B5EF4-FFF2-40B4-BE49-F238E27FC236}">
                <a16:creationId xmlns:a16="http://schemas.microsoft.com/office/drawing/2014/main" id="{FF298C4E-8C7F-3E09-949A-4CADBAD48896}"/>
              </a:ext>
            </a:extLst>
          </p:cNvPr>
          <p:cNvSpPr/>
          <p:nvPr/>
        </p:nvSpPr>
        <p:spPr>
          <a:xfrm>
            <a:off x="604682" y="679565"/>
            <a:ext cx="10982632" cy="411623"/>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6B64D011-EFEF-C6C0-EBCC-F729EC7FA040}"/>
              </a:ext>
            </a:extLst>
          </p:cNvPr>
          <p:cNvSpPr txBox="1">
            <a:spLocks/>
          </p:cNvSpPr>
          <p:nvPr/>
        </p:nvSpPr>
        <p:spPr>
          <a:xfrm>
            <a:off x="604682" y="722318"/>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err="1"/>
              <a:t>Adölesan</a:t>
            </a:r>
            <a:r>
              <a:rPr lang="tr-TR" spc="0" dirty="0"/>
              <a:t> İle Yalnız Görüşme</a:t>
            </a:r>
          </a:p>
        </p:txBody>
      </p:sp>
      <p:sp>
        <p:nvSpPr>
          <p:cNvPr id="8" name="İçerik Yer Tutucusu 2">
            <a:extLst>
              <a:ext uri="{FF2B5EF4-FFF2-40B4-BE49-F238E27FC236}">
                <a16:creationId xmlns:a16="http://schemas.microsoft.com/office/drawing/2014/main" id="{A09A61AA-85C2-77F2-68D5-993C7551C765}"/>
              </a:ext>
            </a:extLst>
          </p:cNvPr>
          <p:cNvSpPr>
            <a:spLocks noGrp="1"/>
          </p:cNvSpPr>
          <p:nvPr>
            <p:ph idx="1"/>
          </p:nvPr>
        </p:nvSpPr>
        <p:spPr>
          <a:xfrm>
            <a:off x="604683" y="1176695"/>
            <a:ext cx="10982631" cy="5681305"/>
          </a:xfrm>
        </p:spPr>
        <p:txBody>
          <a:bodyPr>
            <a:normAutofit/>
          </a:bodyPr>
          <a:lstStyle/>
          <a:p>
            <a:r>
              <a:rPr lang="tr-TR" sz="2200" b="1" dirty="0"/>
              <a:t>İntihar: </a:t>
            </a:r>
          </a:p>
          <a:p>
            <a:pPr lvl="1"/>
            <a:r>
              <a:rPr lang="tr-TR" sz="2200" dirty="0"/>
              <a:t>Bu konuda soruları direkt sormak daha doğrudur. </a:t>
            </a:r>
          </a:p>
          <a:p>
            <a:pPr lvl="1"/>
            <a:r>
              <a:rPr lang="tr-TR" sz="2200" dirty="0"/>
              <a:t>Daha önce intihar girişimi olup olmadığı, şuanda intihar etme niyeti olup olmadığı sorgulanmalıdır. </a:t>
            </a:r>
          </a:p>
          <a:p>
            <a:r>
              <a:rPr lang="tr-TR" sz="2200" b="1" dirty="0"/>
              <a:t>Güvenlik: </a:t>
            </a:r>
          </a:p>
          <a:p>
            <a:pPr lvl="1"/>
            <a:r>
              <a:rPr lang="tr-TR" sz="2200" dirty="0"/>
              <a:t>Ergenlerin mortalite ve morbidite nedenlerinin başında şiddet gelmekte</a:t>
            </a:r>
          </a:p>
          <a:p>
            <a:pPr lvl="1"/>
            <a:r>
              <a:rPr lang="tr-TR" sz="2200" dirty="0"/>
              <a:t>Kazalardan korumak için nelere dikkat ettiği </a:t>
            </a:r>
          </a:p>
          <a:p>
            <a:pPr lvl="1"/>
            <a:r>
              <a:rPr lang="tr-TR" sz="2200" dirty="0"/>
              <a:t>Aile içi, arkadaşlar arası, yaşanılan bölgede ya da okulda şiddet ve cinsel istismar konusunda öykü derinleştirilmelidir. </a:t>
            </a:r>
          </a:p>
        </p:txBody>
      </p:sp>
    </p:spTree>
    <p:extLst>
      <p:ext uri="{BB962C8B-B14F-4D97-AF65-F5344CB8AC3E}">
        <p14:creationId xmlns:p14="http://schemas.microsoft.com/office/powerpoint/2010/main" val="3048757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434A6F6-A6D1-6509-0057-883CD0574334}"/>
              </a:ext>
            </a:extLst>
          </p:cNvPr>
          <p:cNvSpPr>
            <a:spLocks noGrp="1"/>
          </p:cNvSpPr>
          <p:nvPr>
            <p:ph idx="4294967295"/>
          </p:nvPr>
        </p:nvSpPr>
        <p:spPr>
          <a:xfrm>
            <a:off x="604837" y="1842809"/>
            <a:ext cx="10982325" cy="4786591"/>
          </a:xfrm>
        </p:spPr>
        <p:txBody>
          <a:bodyPr>
            <a:normAutofit/>
          </a:bodyPr>
          <a:lstStyle/>
          <a:p>
            <a:r>
              <a:rPr lang="tr-TR" sz="1600" dirty="0">
                <a:effectLst/>
                <a:latin typeface="Calibri" panose="020F0502020204030204" pitchFamily="34" charset="0"/>
                <a:ea typeface="Times New Roman" panose="02020603050405020304" pitchFamily="18" charset="0"/>
                <a:cs typeface="Times New Roman" panose="02020603050405020304" pitchFamily="18" charset="0"/>
              </a:rPr>
              <a:t>Tütün kullanımı, ABD'de önlenebilir ölümlerin önde gelen nedenidir. Pasif içicilik de dahil olmak üzere yetişkinlerde tütün kullanımına bağlı olarak yıllık tahmini 480.000 ölüm meydana gelmektedir. </a:t>
            </a:r>
          </a:p>
          <a:p>
            <a:r>
              <a:rPr lang="tr-TR" sz="1600" dirty="0">
                <a:effectLst/>
                <a:latin typeface="Calibri" panose="020F0502020204030204" pitchFamily="34" charset="0"/>
                <a:ea typeface="Times New Roman" panose="02020603050405020304" pitchFamily="18" charset="0"/>
                <a:cs typeface="Times New Roman" panose="02020603050405020304" pitchFamily="18" charset="0"/>
              </a:rPr>
              <a:t>Her gün 12 ila 17 yaşları arasındaki yaklaşık 1600 gencin ilk sigarasını içtiği ve bugün hayatta olan yaklaşık 5,6 milyon ergenin sigaraya bağlı bir hastalıktan erken öleceği tahmin edilmektedir. </a:t>
            </a:r>
          </a:p>
          <a:p>
            <a:r>
              <a:rPr lang="tr-TR" sz="1600" dirty="0">
                <a:effectLst/>
                <a:latin typeface="Calibri" panose="020F0502020204030204" pitchFamily="34" charset="0"/>
                <a:ea typeface="Times New Roman" panose="02020603050405020304" pitchFamily="18" charset="0"/>
                <a:cs typeface="Times New Roman" panose="02020603050405020304" pitchFamily="18" charset="0"/>
              </a:rPr>
              <a:t>ABD'de 1990'ların sonlarından bu yana çocuklar arasında konvansiyonel sigara kullanımı giderek azalsa da, elektronik sigara (e-sigara) yoluyla tütün kullanımı hızla artıyor ve artık gençler arasında sigara içmekten daha yaygın. </a:t>
            </a:r>
          </a:p>
          <a:p>
            <a:r>
              <a:rPr lang="tr-TR" sz="1600" dirty="0">
                <a:effectLst/>
                <a:latin typeface="Calibri" panose="020F0502020204030204" pitchFamily="34" charset="0"/>
                <a:ea typeface="Times New Roman" panose="02020603050405020304" pitchFamily="18" charset="0"/>
                <a:cs typeface="Times New Roman" panose="02020603050405020304" pitchFamily="18" charset="0"/>
              </a:rPr>
              <a:t>E-sigara ürünleri genellikle bağımlılık yapan nikotin içerir, bu da çocuklarda e-sigara kullanımı ve nikotin bağımlılığı hakkında endişe uyandırır. </a:t>
            </a:r>
          </a:p>
          <a:p>
            <a:r>
              <a:rPr lang="tr-TR" sz="1600" dirty="0">
                <a:effectLst/>
                <a:latin typeface="Calibri" panose="020F0502020204030204" pitchFamily="34" charset="0"/>
                <a:ea typeface="Times New Roman" panose="02020603050405020304" pitchFamily="18" charset="0"/>
                <a:cs typeface="Times New Roman" panose="02020603050405020304" pitchFamily="18" charset="0"/>
              </a:rPr>
              <a:t>Ergenlik döneminde nikotine maruz kalmak gelişmekte olan beyne zarar verebilir, bu da beyin işlevini ve bilişi, dikkati ve ruh halini etkileyebilir; bu nedenle, gençlerde herhangi bir tütün ürününden nikotin maruziyetini en aza indirmek önemlidir.</a:t>
            </a:r>
          </a:p>
          <a:p>
            <a:pPr marL="285750" indent="-285750">
              <a:lnSpc>
                <a:spcPct val="107000"/>
              </a:lnSpc>
              <a:spcAft>
                <a:spcPts val="800"/>
              </a:spcAft>
              <a:buFont typeface="Arial" panose="020B0604020202020204" pitchFamily="34" charset="0"/>
              <a:buChar char="•"/>
            </a:pPr>
            <a:r>
              <a:rPr lang="tr-TR" sz="1600" dirty="0">
                <a:effectLst/>
                <a:latin typeface="Calibri" panose="020F0502020204030204" pitchFamily="34" charset="0"/>
                <a:ea typeface="Times New Roman" panose="02020603050405020304" pitchFamily="18" charset="0"/>
                <a:cs typeface="Times New Roman" panose="02020603050405020304" pitchFamily="18" charset="0"/>
              </a:rPr>
              <a:t>USPSTF, okul çağındaki çocuklar ve ergenlerde tütün kullanımını önlemek için eğitim veya kısa danışmanlık da dahil olmak üzere birinci basamakta uygulanabilir davranışsal müdahalelerin orta düzeyde net faydası olduğu sonucuna varmıştır. </a:t>
            </a:r>
          </a:p>
          <a:p>
            <a:pPr marL="285750" indent="-285750">
              <a:lnSpc>
                <a:spcPct val="107000"/>
              </a:lnSpc>
              <a:spcAft>
                <a:spcPts val="800"/>
              </a:spcAft>
              <a:buFont typeface="Arial" panose="020B0604020202020204" pitchFamily="34" charset="0"/>
              <a:buChar char="•"/>
            </a:pPr>
            <a:r>
              <a:rPr lang="tr-TR" sz="1600" dirty="0">
                <a:effectLst/>
                <a:latin typeface="Calibri" panose="020F0502020204030204" pitchFamily="34" charset="0"/>
                <a:ea typeface="Times New Roman" panose="02020603050405020304" pitchFamily="18" charset="0"/>
                <a:cs typeface="Times New Roman" panose="02020603050405020304" pitchFamily="18" charset="0"/>
              </a:rPr>
              <a:t>USPSTF, davranışsal danışmanlık müdahaleleri konusunda yeterince güçlü çalışmaların olmaması ve sigara içen okul çağındaki çocuklar ve ergenler arasında tütünü bırakmaya yönelik birinci basamak müdahalelerin fayda ve zarar dengesini belirlemek için yeterli kanıt olmadığı sonucuna varmıştır. ilaçlarla ilgili araştırmalar.</a:t>
            </a:r>
          </a:p>
          <a:p>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tr-TR" dirty="0"/>
          </a:p>
        </p:txBody>
      </p:sp>
      <p:pic>
        <p:nvPicPr>
          <p:cNvPr id="8" name="Resim 7">
            <a:hlinkClick r:id="rId3"/>
            <a:extLst>
              <a:ext uri="{FF2B5EF4-FFF2-40B4-BE49-F238E27FC236}">
                <a16:creationId xmlns:a16="http://schemas.microsoft.com/office/drawing/2014/main" id="{1FF5AA4A-6934-EDDD-C19B-157F02529EC9}"/>
              </a:ext>
            </a:extLst>
          </p:cNvPr>
          <p:cNvPicPr>
            <a:picLocks noChangeAspect="1"/>
          </p:cNvPicPr>
          <p:nvPr/>
        </p:nvPicPr>
        <p:blipFill>
          <a:blip r:embed="rId4"/>
          <a:stretch>
            <a:fillRect/>
          </a:stretch>
        </p:blipFill>
        <p:spPr>
          <a:xfrm>
            <a:off x="0" y="-29131"/>
            <a:ext cx="5431514" cy="1734780"/>
          </a:xfrm>
          <a:prstGeom prst="rect">
            <a:avLst/>
          </a:prstGeom>
        </p:spPr>
      </p:pic>
    </p:spTree>
    <p:extLst>
      <p:ext uri="{BB962C8B-B14F-4D97-AF65-F5344CB8AC3E}">
        <p14:creationId xmlns:p14="http://schemas.microsoft.com/office/powerpoint/2010/main" val="2786287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C98228-4899-2221-90A0-2DB4890044B8}"/>
              </a:ext>
            </a:extLst>
          </p:cNvPr>
          <p:cNvSpPr>
            <a:spLocks noGrp="1"/>
          </p:cNvSpPr>
          <p:nvPr>
            <p:ph type="title"/>
          </p:nvPr>
        </p:nvSpPr>
        <p:spPr>
          <a:xfrm>
            <a:off x="604682" y="182434"/>
            <a:ext cx="10982632" cy="411624"/>
          </a:xfrm>
        </p:spPr>
        <p:txBody>
          <a:bodyPr>
            <a:normAutofit fontScale="90000"/>
          </a:bodyPr>
          <a:lstStyle/>
          <a:p>
            <a:r>
              <a:rPr lang="tr-TR" dirty="0"/>
              <a:t>ADÖLESAN İLE GÖRÜŞME VE ÖYKÜ ALMA</a:t>
            </a:r>
          </a:p>
        </p:txBody>
      </p:sp>
      <p:sp>
        <p:nvSpPr>
          <p:cNvPr id="4" name="Dikdörtgen: Köşeleri Yuvarlatılmış 3">
            <a:extLst>
              <a:ext uri="{FF2B5EF4-FFF2-40B4-BE49-F238E27FC236}">
                <a16:creationId xmlns:a16="http://schemas.microsoft.com/office/drawing/2014/main" id="{FF298C4E-8C7F-3E09-949A-4CADBAD48896}"/>
              </a:ext>
            </a:extLst>
          </p:cNvPr>
          <p:cNvSpPr/>
          <p:nvPr/>
        </p:nvSpPr>
        <p:spPr>
          <a:xfrm>
            <a:off x="604682" y="679565"/>
            <a:ext cx="10982632" cy="411623"/>
          </a:xfrm>
          <a:prstGeom prst="roundRect">
            <a:avLst>
              <a:gd name="adj"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6B64D011-EFEF-C6C0-EBCC-F729EC7FA040}"/>
              </a:ext>
            </a:extLst>
          </p:cNvPr>
          <p:cNvSpPr txBox="1">
            <a:spLocks/>
          </p:cNvSpPr>
          <p:nvPr/>
        </p:nvSpPr>
        <p:spPr>
          <a:xfrm>
            <a:off x="604682" y="722318"/>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a:t>!!! Görüşmede Yapılmaması Gerekenler !!!</a:t>
            </a:r>
          </a:p>
        </p:txBody>
      </p:sp>
      <p:sp>
        <p:nvSpPr>
          <p:cNvPr id="7" name="İçerik Yer Tutucusu 2">
            <a:extLst>
              <a:ext uri="{FF2B5EF4-FFF2-40B4-BE49-F238E27FC236}">
                <a16:creationId xmlns:a16="http://schemas.microsoft.com/office/drawing/2014/main" id="{11DECE6A-54B4-9A71-F6FB-E828A9006D1D}"/>
              </a:ext>
            </a:extLst>
          </p:cNvPr>
          <p:cNvSpPr>
            <a:spLocks noGrp="1"/>
          </p:cNvSpPr>
          <p:nvPr>
            <p:ph idx="1"/>
          </p:nvPr>
        </p:nvSpPr>
        <p:spPr>
          <a:xfrm>
            <a:off x="604683" y="1176695"/>
            <a:ext cx="10982631" cy="5125781"/>
          </a:xfrm>
        </p:spPr>
        <p:txBody>
          <a:bodyPr>
            <a:normAutofit/>
          </a:bodyPr>
          <a:lstStyle/>
          <a:p>
            <a:r>
              <a:rPr lang="tr-TR" sz="2400" dirty="0"/>
              <a:t>Bağlantısız sorular sorulmamalı</a:t>
            </a:r>
          </a:p>
          <a:p>
            <a:r>
              <a:rPr lang="tr-TR" sz="2400" dirty="0"/>
              <a:t>Öğüt vererek konuşulmamalı </a:t>
            </a:r>
          </a:p>
          <a:p>
            <a:r>
              <a:rPr lang="tr-TR" sz="2400" dirty="0"/>
              <a:t>Adolesanın düşüncelere dalması engellenmeli, birliktelik içinde görüşme yapılmalı</a:t>
            </a:r>
          </a:p>
          <a:p>
            <a:r>
              <a:rPr lang="tr-TR" sz="2400" dirty="0"/>
              <a:t>Taraf tutulmamalı</a:t>
            </a:r>
          </a:p>
          <a:p>
            <a:r>
              <a:rPr lang="tr-TR" sz="2400" dirty="0"/>
              <a:t>İlgisiz olunmamalı</a:t>
            </a:r>
          </a:p>
          <a:p>
            <a:r>
              <a:rPr lang="tr-TR" sz="2400" dirty="0" err="1"/>
              <a:t>Adölesanın</a:t>
            </a:r>
            <a:r>
              <a:rPr lang="tr-TR" sz="2400" dirty="0"/>
              <a:t> sözü kesilmemeli</a:t>
            </a:r>
          </a:p>
          <a:p>
            <a:r>
              <a:rPr lang="tr-TR" sz="2400" dirty="0"/>
              <a:t>Konuşmaya en özel konulardan başlanmamalı</a:t>
            </a:r>
          </a:p>
          <a:p>
            <a:r>
              <a:rPr lang="tr-TR" sz="2400" dirty="0"/>
              <a:t>Karmaşık tıbbı terimler kullanılmamalı</a:t>
            </a:r>
          </a:p>
          <a:p>
            <a:r>
              <a:rPr lang="tr-TR" sz="2400" dirty="0"/>
              <a:t>Adolesan asla eleştirilmemeli, yapılan aktiviteler veya durum eleştirilmelidir</a:t>
            </a:r>
          </a:p>
        </p:txBody>
      </p:sp>
    </p:spTree>
    <p:extLst>
      <p:ext uri="{BB962C8B-B14F-4D97-AF65-F5344CB8AC3E}">
        <p14:creationId xmlns:p14="http://schemas.microsoft.com/office/powerpoint/2010/main" val="3744936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C98228-4899-2221-90A0-2DB4890044B8}"/>
              </a:ext>
            </a:extLst>
          </p:cNvPr>
          <p:cNvSpPr>
            <a:spLocks noGrp="1"/>
          </p:cNvSpPr>
          <p:nvPr>
            <p:ph type="title"/>
          </p:nvPr>
        </p:nvSpPr>
        <p:spPr/>
        <p:txBody>
          <a:bodyPr>
            <a:normAutofit fontScale="90000"/>
          </a:bodyPr>
          <a:lstStyle/>
          <a:p>
            <a:r>
              <a:rPr lang="tr-TR" dirty="0"/>
              <a:t>ADÖLESAN İLE GÖRÜŞME VE ÖYKÜ ALMA</a:t>
            </a:r>
          </a:p>
        </p:txBody>
      </p:sp>
      <p:sp>
        <p:nvSpPr>
          <p:cNvPr id="4" name="Dikdörtgen: Köşeleri Yuvarlatılmış 3">
            <a:extLst>
              <a:ext uri="{FF2B5EF4-FFF2-40B4-BE49-F238E27FC236}">
                <a16:creationId xmlns:a16="http://schemas.microsoft.com/office/drawing/2014/main" id="{FF298C4E-8C7F-3E09-949A-4CADBAD48896}"/>
              </a:ext>
            </a:extLst>
          </p:cNvPr>
          <p:cNvSpPr/>
          <p:nvPr/>
        </p:nvSpPr>
        <p:spPr>
          <a:xfrm>
            <a:off x="604682" y="679565"/>
            <a:ext cx="10982632" cy="411623"/>
          </a:xfrm>
          <a:prstGeom prst="roundRect">
            <a:avLst>
              <a:gd name="adj"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6B64D011-EFEF-C6C0-EBCC-F729EC7FA040}"/>
              </a:ext>
            </a:extLst>
          </p:cNvPr>
          <p:cNvSpPr txBox="1">
            <a:spLocks/>
          </p:cNvSpPr>
          <p:nvPr/>
        </p:nvSpPr>
        <p:spPr>
          <a:xfrm>
            <a:off x="604682" y="722318"/>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a:t>Ebeveynlere Öneriler</a:t>
            </a:r>
          </a:p>
        </p:txBody>
      </p:sp>
      <p:sp>
        <p:nvSpPr>
          <p:cNvPr id="7" name="İçerik Yer Tutucusu 2">
            <a:extLst>
              <a:ext uri="{FF2B5EF4-FFF2-40B4-BE49-F238E27FC236}">
                <a16:creationId xmlns:a16="http://schemas.microsoft.com/office/drawing/2014/main" id="{11DECE6A-54B4-9A71-F6FB-E828A9006D1D}"/>
              </a:ext>
            </a:extLst>
          </p:cNvPr>
          <p:cNvSpPr>
            <a:spLocks noGrp="1"/>
          </p:cNvSpPr>
          <p:nvPr>
            <p:ph idx="1"/>
          </p:nvPr>
        </p:nvSpPr>
        <p:spPr>
          <a:xfrm>
            <a:off x="604683" y="1176695"/>
            <a:ext cx="10982631" cy="5125781"/>
          </a:xfrm>
        </p:spPr>
        <p:txBody>
          <a:bodyPr>
            <a:normAutofit/>
          </a:bodyPr>
          <a:lstStyle/>
          <a:p>
            <a:r>
              <a:rPr lang="tr-TR" sz="2400"/>
              <a:t>Genci </a:t>
            </a:r>
            <a:r>
              <a:rPr lang="tr-TR" sz="2400" dirty="0"/>
              <a:t>dinleyin ve onun düşüncelerini ciddiye alın</a:t>
            </a:r>
          </a:p>
          <a:p>
            <a:r>
              <a:rPr lang="tr-TR" sz="2400" dirty="0"/>
              <a:t>Esnek olun, güç mücadelesine girmekten kaçının</a:t>
            </a:r>
          </a:p>
          <a:p>
            <a:r>
              <a:rPr lang="tr-TR" sz="2400" dirty="0"/>
              <a:t>Beraber zaman geçirin</a:t>
            </a:r>
          </a:p>
          <a:p>
            <a:r>
              <a:rPr lang="tr-TR" sz="2400" dirty="0"/>
              <a:t>Onun aktivitelerine ilgi gösterin</a:t>
            </a:r>
          </a:p>
          <a:p>
            <a:r>
              <a:rPr lang="tr-TR" sz="2400" dirty="0"/>
              <a:t>Ona güvendiğinizi hissettirin</a:t>
            </a:r>
          </a:p>
        </p:txBody>
      </p:sp>
      <p:pic>
        <p:nvPicPr>
          <p:cNvPr id="2050" name="Picture 2" descr="Ergenlikte Aile İlişkileri Nasıl Olmalı? | by Kübra Şahin Karataş | Türkçe  Yayın | Medium">
            <a:extLst>
              <a:ext uri="{FF2B5EF4-FFF2-40B4-BE49-F238E27FC236}">
                <a16:creationId xmlns:a16="http://schemas.microsoft.com/office/drawing/2014/main" id="{19582CCF-D73B-C782-601A-B55AB40A5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880" y="2380656"/>
            <a:ext cx="5689434" cy="375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36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a:hlinkClick r:id="rId3"/>
            <a:extLst>
              <a:ext uri="{FF2B5EF4-FFF2-40B4-BE49-F238E27FC236}">
                <a16:creationId xmlns:a16="http://schemas.microsoft.com/office/drawing/2014/main" id="{48A95B5E-E6AD-9AB0-6EB6-AAC049E01647}"/>
              </a:ext>
            </a:extLst>
          </p:cNvPr>
          <p:cNvPicPr>
            <a:picLocks noChangeAspect="1"/>
          </p:cNvPicPr>
          <p:nvPr/>
        </p:nvPicPr>
        <p:blipFill>
          <a:blip r:embed="rId4"/>
          <a:stretch>
            <a:fillRect/>
          </a:stretch>
        </p:blipFill>
        <p:spPr>
          <a:xfrm>
            <a:off x="7666709" y="0"/>
            <a:ext cx="4525291" cy="6858000"/>
          </a:xfrm>
          <a:prstGeom prst="rect">
            <a:avLst/>
          </a:prstGeom>
        </p:spPr>
      </p:pic>
      <p:sp>
        <p:nvSpPr>
          <p:cNvPr id="12" name="İçerik Yer Tutucusu 2">
            <a:extLst>
              <a:ext uri="{FF2B5EF4-FFF2-40B4-BE49-F238E27FC236}">
                <a16:creationId xmlns:a16="http://schemas.microsoft.com/office/drawing/2014/main" id="{6BE9256E-5B62-730E-5FF5-E47A20A42FB4}"/>
              </a:ext>
            </a:extLst>
          </p:cNvPr>
          <p:cNvSpPr>
            <a:spLocks noGrp="1"/>
          </p:cNvSpPr>
          <p:nvPr>
            <p:ph idx="1"/>
          </p:nvPr>
        </p:nvSpPr>
        <p:spPr>
          <a:xfrm>
            <a:off x="604683" y="856502"/>
            <a:ext cx="6924866" cy="5784328"/>
          </a:xfrm>
        </p:spPr>
        <p:txBody>
          <a:bodyPr>
            <a:normAutofit/>
          </a:bodyPr>
          <a:lstStyle/>
          <a:p>
            <a:r>
              <a:rPr lang="tr-TR" sz="2000" dirty="0"/>
              <a:t>Biyopsikososyal büyüme ve değişme sürecinde olan adolesanların deneyim arayışı içinde oldukları ve sağlığı tehdit edecek birçok riskle karşılaşmaya açık oldukları bilinmekte </a:t>
            </a:r>
          </a:p>
          <a:p>
            <a:r>
              <a:rPr lang="tr-TR" sz="2000" dirty="0"/>
              <a:t>Kılavuzlar, döneme özgü riskler açısından adolesanların periyodik olarak değerlendirilmelerini ve her bir doktor ziyaretinin koruyucu hekimlik açısından bir fırsat olarak görülmesi gerektiğini belirtmektedir</a:t>
            </a:r>
          </a:p>
          <a:p>
            <a:r>
              <a:rPr lang="tr-TR" sz="2000" dirty="0" err="1"/>
              <a:t>Adölesan</a:t>
            </a:r>
            <a:r>
              <a:rPr lang="tr-TR" sz="2000" dirty="0"/>
              <a:t> bireyin risklerinin sorgulanıp tanımlanması, bireye özgü müdahale alanlarının tanınmasına da olanak vermektedir. </a:t>
            </a:r>
          </a:p>
          <a:p>
            <a:r>
              <a:rPr lang="tr-TR" sz="2000" dirty="0"/>
              <a:t>Bu risklerin sorgulanmayıp bu konuda herhangi bir danışmanlık ve müdahale yapılmamış olması “kaçırılmış fırsat” olarak değerlendirildiğinde, bu fırsatların tespitinin koruyucu hekimlik açısından önemli katkı sağlayacağı şüphesizdir.</a:t>
            </a:r>
          </a:p>
          <a:p>
            <a:r>
              <a:rPr lang="tr-TR" sz="2000" dirty="0"/>
              <a:t>Adolesanların diğer yaş gruplarına göre sağlık kurumlarına daha az başvuru yapıyor olması koruyucu hekimlik açısından fırsatların kaçırılma nedenlerinden birisi olabilir.</a:t>
            </a:r>
          </a:p>
        </p:txBody>
      </p:sp>
      <p:sp>
        <p:nvSpPr>
          <p:cNvPr id="13" name="Dikdörtgen: Köşeleri Yuvarlatılmış 12">
            <a:extLst>
              <a:ext uri="{FF2B5EF4-FFF2-40B4-BE49-F238E27FC236}">
                <a16:creationId xmlns:a16="http://schemas.microsoft.com/office/drawing/2014/main" id="{B472B40D-D589-74A8-EF06-099F8A702BB8}"/>
              </a:ext>
            </a:extLst>
          </p:cNvPr>
          <p:cNvSpPr/>
          <p:nvPr/>
        </p:nvSpPr>
        <p:spPr>
          <a:xfrm>
            <a:off x="604683" y="217170"/>
            <a:ext cx="6924866" cy="411623"/>
          </a:xfrm>
          <a:prstGeom prst="roundRect">
            <a:avLst>
              <a:gd name="adj"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 KAÇIRILMIŞ FIRSAT ???</a:t>
            </a:r>
          </a:p>
        </p:txBody>
      </p:sp>
    </p:spTree>
    <p:extLst>
      <p:ext uri="{BB962C8B-B14F-4D97-AF65-F5344CB8AC3E}">
        <p14:creationId xmlns:p14="http://schemas.microsoft.com/office/powerpoint/2010/main" val="546829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789A9F-7968-EB93-6099-5CFBC41BB027}"/>
              </a:ext>
            </a:extLst>
          </p:cNvPr>
          <p:cNvSpPr>
            <a:spLocks noGrp="1"/>
          </p:cNvSpPr>
          <p:nvPr>
            <p:ph type="title"/>
          </p:nvPr>
        </p:nvSpPr>
        <p:spPr/>
        <p:txBody>
          <a:bodyPr>
            <a:normAutofit fontScale="90000"/>
          </a:bodyPr>
          <a:lstStyle/>
          <a:p>
            <a:r>
              <a:rPr lang="tr-TR" dirty="0"/>
              <a:t>ADÖLESAN DÖNEME ÖZEL FİZİK MUAYENE</a:t>
            </a:r>
          </a:p>
        </p:txBody>
      </p:sp>
      <p:sp>
        <p:nvSpPr>
          <p:cNvPr id="3" name="İçerik Yer Tutucusu 2">
            <a:extLst>
              <a:ext uri="{FF2B5EF4-FFF2-40B4-BE49-F238E27FC236}">
                <a16:creationId xmlns:a16="http://schemas.microsoft.com/office/drawing/2014/main" id="{FAD58391-0801-5A9D-16B9-6FC694D3F640}"/>
              </a:ext>
            </a:extLst>
          </p:cNvPr>
          <p:cNvSpPr>
            <a:spLocks noGrp="1"/>
          </p:cNvSpPr>
          <p:nvPr>
            <p:ph idx="1"/>
          </p:nvPr>
        </p:nvSpPr>
        <p:spPr/>
        <p:txBody>
          <a:bodyPr>
            <a:normAutofit lnSpcReduction="10000"/>
          </a:bodyPr>
          <a:lstStyle/>
          <a:p>
            <a:r>
              <a:rPr lang="tr-TR" sz="2400" b="1" dirty="0" err="1"/>
              <a:t>Vital</a:t>
            </a:r>
            <a:r>
              <a:rPr lang="tr-TR" sz="2400" b="1" dirty="0"/>
              <a:t> bulgular</a:t>
            </a:r>
            <a:r>
              <a:rPr lang="tr-TR" sz="2400" dirty="0"/>
              <a:t>: Kan basıncı, nabız, vücut sıcaklığı, solunum sayısı değerlendirilmelidir.</a:t>
            </a:r>
          </a:p>
          <a:p>
            <a:r>
              <a:rPr lang="tr-TR" sz="2400" dirty="0"/>
              <a:t>Boy, vücut ağırlığı, vücut kitle indeksi değerlendirilmesi  yapılmalıdır.</a:t>
            </a:r>
          </a:p>
          <a:p>
            <a:r>
              <a:rPr lang="tr-TR" sz="2400" b="1" dirty="0"/>
              <a:t>Cilt muayenesi</a:t>
            </a:r>
            <a:r>
              <a:rPr lang="tr-TR" sz="2400" dirty="0"/>
              <a:t>: Adolesanı kaygılandıracak bir problem olan akne ve siğiller özellikle aranmalıdır. Varsa </a:t>
            </a:r>
            <a:r>
              <a:rPr lang="tr-TR" sz="2400" dirty="0" err="1"/>
              <a:t>nevüsler</a:t>
            </a:r>
            <a:r>
              <a:rPr lang="tr-TR" sz="2400" dirty="0"/>
              <a:t> not edilmeli ve takibe alınmalı, </a:t>
            </a:r>
            <a:r>
              <a:rPr lang="tr-TR" sz="2400" dirty="0" err="1"/>
              <a:t>stria</a:t>
            </a:r>
            <a:r>
              <a:rPr lang="tr-TR" sz="2400" dirty="0"/>
              <a:t> varlığı araştırılmalıdır.</a:t>
            </a:r>
          </a:p>
          <a:p>
            <a:r>
              <a:rPr lang="tr-TR" sz="2400" b="1" dirty="0"/>
              <a:t>Baş boyun muayenesi</a:t>
            </a:r>
            <a:r>
              <a:rPr lang="tr-TR" sz="2400" dirty="0"/>
              <a:t>: Boyunda </a:t>
            </a:r>
            <a:r>
              <a:rPr lang="tr-TR" sz="2400" dirty="0" err="1"/>
              <a:t>lenfadenomegali</a:t>
            </a:r>
            <a:r>
              <a:rPr lang="tr-TR" sz="2400" dirty="0"/>
              <a:t> varlığı araştırılmalıdır. </a:t>
            </a:r>
          </a:p>
          <a:p>
            <a:r>
              <a:rPr lang="tr-TR" sz="2400" b="1" dirty="0" err="1"/>
              <a:t>Tiroid</a:t>
            </a:r>
            <a:r>
              <a:rPr lang="tr-TR" sz="2400" b="1" dirty="0"/>
              <a:t> muayenesi </a:t>
            </a:r>
            <a:r>
              <a:rPr lang="tr-TR" sz="2400" dirty="0"/>
              <a:t>yapılmalıdır(bezin büyüklüğü, kıvamı, yüzeyi, nodül varlığı, hassasiyeti değerlendirilmeli). Nodül varlığında hasta ileri tetkik için sevk edilmelidir. </a:t>
            </a:r>
          </a:p>
          <a:p>
            <a:r>
              <a:rPr lang="tr-TR" sz="2400" b="1" dirty="0"/>
              <a:t>Görme keskinliği </a:t>
            </a:r>
            <a:r>
              <a:rPr lang="tr-TR" sz="2400" dirty="0"/>
              <a:t>taraması için </a:t>
            </a:r>
            <a:r>
              <a:rPr lang="tr-TR" sz="2400" dirty="0" err="1"/>
              <a:t>snellen</a:t>
            </a:r>
            <a:r>
              <a:rPr lang="tr-TR" sz="2400" dirty="0"/>
              <a:t> kartları kullanılmalıdır. </a:t>
            </a:r>
          </a:p>
          <a:p>
            <a:r>
              <a:rPr lang="tr-TR" sz="2400" b="1" dirty="0"/>
              <a:t>Ağız muayenesinde </a:t>
            </a:r>
            <a:r>
              <a:rPr lang="tr-TR" sz="2400" dirty="0"/>
              <a:t>ağız ve diş hijyeni kontrol edilmeli, gerektiğinde diş hekimine yönlendirilmelidir.</a:t>
            </a:r>
          </a:p>
          <a:p>
            <a:r>
              <a:rPr lang="tr-TR" sz="2400" dirty="0"/>
              <a:t>KVS , SS muayenesi, Abdomen muayenesi yapılmalıdır. </a:t>
            </a:r>
          </a:p>
          <a:p>
            <a:r>
              <a:rPr lang="tr-TR" sz="2400" dirty="0"/>
              <a:t>Rektal muayene rutin muayeneler içerisinde yoktur. </a:t>
            </a:r>
          </a:p>
          <a:p>
            <a:endParaRPr lang="tr-TR" sz="2400" dirty="0"/>
          </a:p>
          <a:p>
            <a:endParaRPr lang="tr-TR" dirty="0"/>
          </a:p>
        </p:txBody>
      </p:sp>
    </p:spTree>
    <p:extLst>
      <p:ext uri="{BB962C8B-B14F-4D97-AF65-F5344CB8AC3E}">
        <p14:creationId xmlns:p14="http://schemas.microsoft.com/office/powerpoint/2010/main" val="1268762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F1899CE-8F00-F4C5-1C7B-3EEB69ECE35A}"/>
              </a:ext>
            </a:extLst>
          </p:cNvPr>
          <p:cNvSpPr>
            <a:spLocks noGrp="1"/>
          </p:cNvSpPr>
          <p:nvPr>
            <p:ph idx="1"/>
          </p:nvPr>
        </p:nvSpPr>
        <p:spPr/>
        <p:txBody>
          <a:bodyPr>
            <a:normAutofit/>
          </a:bodyPr>
          <a:lstStyle/>
          <a:p>
            <a:r>
              <a:rPr lang="tr-TR" sz="2400" b="1" dirty="0"/>
              <a:t>Meme Muayenesi: </a:t>
            </a:r>
          </a:p>
          <a:p>
            <a:pPr lvl="1"/>
            <a:r>
              <a:rPr lang="tr-TR" sz="2400" dirty="0"/>
              <a:t>Meme gelişimi </a:t>
            </a:r>
            <a:r>
              <a:rPr lang="tr-TR" sz="2400" dirty="0" err="1"/>
              <a:t>Tanner</a:t>
            </a:r>
            <a:r>
              <a:rPr lang="tr-TR" sz="2400" dirty="0"/>
              <a:t> evrelemesine göre değerlendirilmelidir. </a:t>
            </a:r>
          </a:p>
          <a:p>
            <a:pPr lvl="1"/>
            <a:r>
              <a:rPr lang="tr-TR" sz="2400" dirty="0"/>
              <a:t>Adolesan dönemde her iki meme aynı boyutta olmayabilir. </a:t>
            </a:r>
          </a:p>
          <a:p>
            <a:pPr lvl="1"/>
            <a:r>
              <a:rPr lang="tr-TR" sz="2400" dirty="0"/>
              <a:t>Bu konuda adolesan ve ailesi rahatlatılmalıdır. </a:t>
            </a:r>
          </a:p>
          <a:p>
            <a:pPr lvl="1"/>
            <a:r>
              <a:rPr lang="tr-TR" sz="2400" dirty="0"/>
              <a:t>Kendi kendine meme muayenesi eğitimi farkındalık ve alışkanlık oluşturmak için verilmelidir. </a:t>
            </a:r>
          </a:p>
          <a:p>
            <a:pPr lvl="1"/>
            <a:r>
              <a:rPr lang="tr-TR" sz="2400" dirty="0"/>
              <a:t>Erkekler jinekomasti ve </a:t>
            </a:r>
            <a:r>
              <a:rPr lang="tr-TR" sz="2400" dirty="0" err="1"/>
              <a:t>subareolar</a:t>
            </a:r>
            <a:r>
              <a:rPr lang="tr-TR" sz="2400" dirty="0"/>
              <a:t> kitle yönünden değerlendirilmelidir. </a:t>
            </a:r>
          </a:p>
          <a:p>
            <a:r>
              <a:rPr lang="tr-TR" sz="2400" b="1" dirty="0" err="1"/>
              <a:t>Genital</a:t>
            </a:r>
            <a:r>
              <a:rPr lang="tr-TR" sz="2400" b="1" dirty="0"/>
              <a:t> Muayene: </a:t>
            </a:r>
          </a:p>
          <a:p>
            <a:pPr lvl="1"/>
            <a:r>
              <a:rPr lang="tr-TR" sz="2400" dirty="0"/>
              <a:t>Rutin muayenenin bir parçası değildir. </a:t>
            </a:r>
          </a:p>
          <a:p>
            <a:pPr lvl="1"/>
            <a:r>
              <a:rPr lang="tr-TR" sz="2400" dirty="0"/>
              <a:t>Bu muayene sırasında hekimin yanında yardımcı sağlık personeli bulundurması uygun olacaktır. </a:t>
            </a:r>
          </a:p>
          <a:p>
            <a:pPr lvl="1"/>
            <a:r>
              <a:rPr lang="tr-TR" sz="2400" dirty="0"/>
              <a:t>Muayene öncesi mutlaka adolesan bilgilendirilmeli ve onamı alınmalıdır. </a:t>
            </a:r>
          </a:p>
          <a:p>
            <a:endParaRPr lang="tr-TR" dirty="0"/>
          </a:p>
        </p:txBody>
      </p:sp>
      <p:sp>
        <p:nvSpPr>
          <p:cNvPr id="5" name="Başlık 1">
            <a:extLst>
              <a:ext uri="{FF2B5EF4-FFF2-40B4-BE49-F238E27FC236}">
                <a16:creationId xmlns:a16="http://schemas.microsoft.com/office/drawing/2014/main" id="{9294B30A-842F-F93E-DD3A-C48556F3B3A7}"/>
              </a:ext>
            </a:extLst>
          </p:cNvPr>
          <p:cNvSpPr>
            <a:spLocks noGrp="1"/>
          </p:cNvSpPr>
          <p:nvPr>
            <p:ph type="title"/>
          </p:nvPr>
        </p:nvSpPr>
        <p:spPr>
          <a:xfrm>
            <a:off x="604682" y="182434"/>
            <a:ext cx="10982632" cy="411624"/>
          </a:xfrm>
        </p:spPr>
        <p:txBody>
          <a:bodyPr>
            <a:normAutofit fontScale="90000"/>
          </a:bodyPr>
          <a:lstStyle/>
          <a:p>
            <a:r>
              <a:rPr lang="tr-TR" dirty="0"/>
              <a:t>ADÖLESAN DÖNEME ÖZEL FİZİK MUAYENE</a:t>
            </a:r>
          </a:p>
        </p:txBody>
      </p:sp>
    </p:spTree>
    <p:extLst>
      <p:ext uri="{BB962C8B-B14F-4D97-AF65-F5344CB8AC3E}">
        <p14:creationId xmlns:p14="http://schemas.microsoft.com/office/powerpoint/2010/main" val="326867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884B9D-7585-F9A4-C125-63FB622CC60C}"/>
              </a:ext>
            </a:extLst>
          </p:cNvPr>
          <p:cNvSpPr>
            <a:spLocks noGrp="1"/>
          </p:cNvSpPr>
          <p:nvPr>
            <p:ph type="title"/>
          </p:nvPr>
        </p:nvSpPr>
        <p:spPr/>
        <p:txBody>
          <a:bodyPr>
            <a:normAutofit fontScale="90000"/>
          </a:bodyPr>
          <a:lstStyle/>
          <a:p>
            <a:r>
              <a:rPr lang="tr-TR" dirty="0"/>
              <a:t>ÖĞRENİM HEDEFLERİ</a:t>
            </a:r>
          </a:p>
        </p:txBody>
      </p:sp>
      <p:sp>
        <p:nvSpPr>
          <p:cNvPr id="3" name="İçerik Yer Tutucusu 2">
            <a:extLst>
              <a:ext uri="{FF2B5EF4-FFF2-40B4-BE49-F238E27FC236}">
                <a16:creationId xmlns:a16="http://schemas.microsoft.com/office/drawing/2014/main" id="{56A56C8E-2F5B-6A84-A03E-93C37A5224D3}"/>
              </a:ext>
            </a:extLst>
          </p:cNvPr>
          <p:cNvSpPr>
            <a:spLocks noGrp="1"/>
          </p:cNvSpPr>
          <p:nvPr>
            <p:ph idx="1"/>
          </p:nvPr>
        </p:nvSpPr>
        <p:spPr/>
        <p:txBody>
          <a:bodyPr/>
          <a:lstStyle/>
          <a:p>
            <a:r>
              <a:rPr lang="tr-TR" dirty="0"/>
              <a:t>Adolesan dönemi yaşa göre gruplandırabilmek</a:t>
            </a:r>
          </a:p>
          <a:p>
            <a:r>
              <a:rPr lang="tr-TR" dirty="0"/>
              <a:t>Adolesan dönemde ortaya çıkan gelişimleri sayabilmek</a:t>
            </a:r>
          </a:p>
          <a:p>
            <a:r>
              <a:rPr lang="tr-TR" dirty="0"/>
              <a:t>Adolesan ile görüşmenin temel özelliklerini sayabilmek</a:t>
            </a:r>
          </a:p>
          <a:p>
            <a:r>
              <a:rPr lang="tr-TR" dirty="0"/>
              <a:t>Adolesan ile görüşmede yapılmaması gerekenleri sayabilmek</a:t>
            </a:r>
          </a:p>
          <a:p>
            <a:r>
              <a:rPr lang="tr-TR" dirty="0"/>
              <a:t>Adolesan koruyucu hizmetler rehberi tavsiyelerini sayabilmek</a:t>
            </a:r>
          </a:p>
          <a:p>
            <a:r>
              <a:rPr lang="tr-TR" dirty="0"/>
              <a:t>Adolesanın periyodik sağlık muayenesi kapsamında danışmanlık verilmesi gereken konuları sayabilmek</a:t>
            </a:r>
          </a:p>
          <a:p>
            <a:r>
              <a:rPr lang="tr-TR" dirty="0"/>
              <a:t>Adolesanın periyodik sağlık muayenesi kapsamındaki taramaları sayabilmek</a:t>
            </a:r>
          </a:p>
        </p:txBody>
      </p:sp>
    </p:spTree>
    <p:extLst>
      <p:ext uri="{BB962C8B-B14F-4D97-AF65-F5344CB8AC3E}">
        <p14:creationId xmlns:p14="http://schemas.microsoft.com/office/powerpoint/2010/main" val="1809705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5DDBF37-F4CE-C0DD-02EE-4CE632971F0E}"/>
              </a:ext>
            </a:extLst>
          </p:cNvPr>
          <p:cNvSpPr>
            <a:spLocks noGrp="1"/>
          </p:cNvSpPr>
          <p:nvPr>
            <p:ph idx="1"/>
          </p:nvPr>
        </p:nvSpPr>
        <p:spPr>
          <a:xfrm>
            <a:off x="604683" y="1176695"/>
            <a:ext cx="10982631" cy="3212425"/>
          </a:xfrm>
        </p:spPr>
        <p:txBody>
          <a:bodyPr>
            <a:normAutofit/>
          </a:bodyPr>
          <a:lstStyle/>
          <a:p>
            <a:r>
              <a:rPr lang="tr-TR" sz="2400" b="1" dirty="0"/>
              <a:t>Jinekolojik Muayene: </a:t>
            </a:r>
          </a:p>
          <a:p>
            <a:pPr lvl="1"/>
            <a:r>
              <a:rPr lang="tr-TR" sz="2400" dirty="0"/>
              <a:t>Adolesan için iz bırakıcı olabilmektedir. </a:t>
            </a:r>
          </a:p>
          <a:p>
            <a:pPr lvl="1"/>
            <a:r>
              <a:rPr lang="tr-TR" sz="2400" dirty="0"/>
              <a:t>Bu nedenle adolesanın jinekolojik muayenesinde ve diğer klinik değerlendirme, tanılama/tedaviye başlama aşamalarında puberte ve cinsellik açısından duygusal problemler yaşayan adolesana;</a:t>
            </a:r>
          </a:p>
          <a:p>
            <a:pPr lvl="1"/>
            <a:r>
              <a:rPr lang="tr-TR" sz="2400" dirty="0"/>
              <a:t> Uygun ortamı sunmak,</a:t>
            </a:r>
          </a:p>
          <a:p>
            <a:pPr lvl="1"/>
            <a:r>
              <a:rPr lang="tr-TR" sz="2400" dirty="0"/>
              <a:t> Kendini rahat hissetmesini sağlamak ve </a:t>
            </a:r>
          </a:p>
          <a:p>
            <a:pPr lvl="1"/>
            <a:r>
              <a:rPr lang="tr-TR" sz="2400" dirty="0"/>
              <a:t> Güvene dayalı iletişim başlatmak ve sürdürmek son derece önemlidir.</a:t>
            </a:r>
          </a:p>
          <a:p>
            <a:pPr marL="457200" lvl="1" indent="0">
              <a:buNone/>
            </a:pPr>
            <a:endParaRPr lang="tr-TR" sz="2400" dirty="0"/>
          </a:p>
          <a:p>
            <a:endParaRPr lang="tr-TR" sz="2400" dirty="0"/>
          </a:p>
        </p:txBody>
      </p:sp>
      <p:sp>
        <p:nvSpPr>
          <p:cNvPr id="4" name="İçerik Yer Tutucusu 2">
            <a:extLst>
              <a:ext uri="{FF2B5EF4-FFF2-40B4-BE49-F238E27FC236}">
                <a16:creationId xmlns:a16="http://schemas.microsoft.com/office/drawing/2014/main" id="{4A632FC3-0264-A406-AFDE-C2D482B92674}"/>
              </a:ext>
            </a:extLst>
          </p:cNvPr>
          <p:cNvSpPr txBox="1">
            <a:spLocks/>
          </p:cNvSpPr>
          <p:nvPr/>
        </p:nvSpPr>
        <p:spPr>
          <a:xfrm>
            <a:off x="604682" y="4620936"/>
            <a:ext cx="10982631" cy="1596984"/>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Gövd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Amerikan Kadın Hastalıkları ve Doğum Derneği tarafından adolesan genç kızların jinekolog tarafından ilk muayenesinin </a:t>
            </a:r>
            <a:r>
              <a:rPr lang="tr-TR" sz="2400" b="1" dirty="0"/>
              <a:t>13-15</a:t>
            </a:r>
            <a:r>
              <a:rPr lang="tr-TR" sz="2400" dirty="0"/>
              <a:t> yaşları arasında yapılması gerektiği ve daha sonrasında da pelvik muayene olsun ya da olmasın altı ay ya da yıllık muayenelerinin planlanabileceği belirtilmektedir.  **********</a:t>
            </a:r>
          </a:p>
        </p:txBody>
      </p:sp>
      <p:sp>
        <p:nvSpPr>
          <p:cNvPr id="5" name="Başlık 1">
            <a:extLst>
              <a:ext uri="{FF2B5EF4-FFF2-40B4-BE49-F238E27FC236}">
                <a16:creationId xmlns:a16="http://schemas.microsoft.com/office/drawing/2014/main" id="{CD02F0C6-2928-8619-2C05-C78351D01178}"/>
              </a:ext>
            </a:extLst>
          </p:cNvPr>
          <p:cNvSpPr>
            <a:spLocks noGrp="1"/>
          </p:cNvSpPr>
          <p:nvPr>
            <p:ph type="title"/>
          </p:nvPr>
        </p:nvSpPr>
        <p:spPr>
          <a:xfrm>
            <a:off x="604682" y="182434"/>
            <a:ext cx="10982632" cy="411624"/>
          </a:xfrm>
        </p:spPr>
        <p:txBody>
          <a:bodyPr>
            <a:normAutofit fontScale="90000"/>
          </a:bodyPr>
          <a:lstStyle/>
          <a:p>
            <a:r>
              <a:rPr lang="tr-TR" dirty="0"/>
              <a:t>ADÖLESAN DÖNEME ÖZEL FİZİK MUAYENE</a:t>
            </a:r>
          </a:p>
        </p:txBody>
      </p:sp>
    </p:spTree>
    <p:extLst>
      <p:ext uri="{BB962C8B-B14F-4D97-AF65-F5344CB8AC3E}">
        <p14:creationId xmlns:p14="http://schemas.microsoft.com/office/powerpoint/2010/main" val="4203160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7A665F0-7F2F-2098-F826-158434825DB3}"/>
              </a:ext>
            </a:extLst>
          </p:cNvPr>
          <p:cNvSpPr>
            <a:spLocks noGrp="1"/>
          </p:cNvSpPr>
          <p:nvPr>
            <p:ph idx="1"/>
          </p:nvPr>
        </p:nvSpPr>
        <p:spPr>
          <a:xfrm>
            <a:off x="604683" y="1176695"/>
            <a:ext cx="10982631" cy="4446865"/>
          </a:xfrm>
          <a:solidFill>
            <a:schemeClr val="accent4">
              <a:lumMod val="20000"/>
              <a:lumOff val="80000"/>
            </a:schemeClr>
          </a:solidFill>
        </p:spPr>
        <p:txBody>
          <a:bodyPr>
            <a:normAutofit/>
          </a:bodyPr>
          <a:lstStyle/>
          <a:p>
            <a:r>
              <a:rPr lang="tr-TR" sz="2400" b="1" dirty="0"/>
              <a:t>Kızlarda pelvik muayene gerektiren durumlar: </a:t>
            </a:r>
          </a:p>
          <a:p>
            <a:pPr lvl="1"/>
            <a:r>
              <a:rPr lang="tr-TR" sz="2400" dirty="0"/>
              <a:t>Vajinal akıntı</a:t>
            </a:r>
          </a:p>
          <a:p>
            <a:pPr lvl="1"/>
            <a:r>
              <a:rPr lang="tr-TR" sz="2400" dirty="0" err="1"/>
              <a:t>Amenore</a:t>
            </a:r>
            <a:endParaRPr lang="tr-TR" sz="2400" dirty="0"/>
          </a:p>
          <a:p>
            <a:pPr lvl="1"/>
            <a:r>
              <a:rPr lang="tr-TR" sz="2400" dirty="0"/>
              <a:t>Anormal vajinal kanama </a:t>
            </a:r>
          </a:p>
          <a:p>
            <a:pPr lvl="1"/>
            <a:r>
              <a:rPr lang="tr-TR" sz="2400" dirty="0"/>
              <a:t>Travma</a:t>
            </a:r>
          </a:p>
          <a:p>
            <a:pPr lvl="1"/>
            <a:r>
              <a:rPr lang="tr-TR" sz="2400" dirty="0"/>
              <a:t>Cinsel istismar şüphesi</a:t>
            </a:r>
          </a:p>
          <a:p>
            <a:pPr lvl="1"/>
            <a:r>
              <a:rPr lang="tr-TR" sz="2400" dirty="0"/>
              <a:t>Cinsel aktif adolesanda </a:t>
            </a:r>
            <a:r>
              <a:rPr lang="tr-TR" sz="2400" dirty="0" err="1"/>
              <a:t>disüri</a:t>
            </a:r>
            <a:r>
              <a:rPr lang="tr-TR" sz="2400" dirty="0"/>
              <a:t> ve üriner sistem semptomları olması</a:t>
            </a:r>
          </a:p>
          <a:p>
            <a:pPr lvl="1"/>
            <a:r>
              <a:rPr lang="tr-TR" sz="2400" dirty="0"/>
              <a:t>Gebelik</a:t>
            </a:r>
          </a:p>
          <a:p>
            <a:pPr lvl="1"/>
            <a:r>
              <a:rPr lang="tr-TR" sz="2400" dirty="0"/>
              <a:t>Vajinal kitle</a:t>
            </a:r>
          </a:p>
          <a:p>
            <a:pPr lvl="1"/>
            <a:r>
              <a:rPr lang="tr-TR" sz="2400" dirty="0"/>
              <a:t>Alt karın ağrısı</a:t>
            </a:r>
          </a:p>
          <a:p>
            <a:pPr lvl="1"/>
            <a:r>
              <a:rPr lang="tr-TR" sz="2400" dirty="0"/>
              <a:t>Puberte </a:t>
            </a:r>
            <a:r>
              <a:rPr lang="tr-TR" sz="2400" dirty="0" err="1"/>
              <a:t>prekoks</a:t>
            </a:r>
            <a:r>
              <a:rPr lang="tr-TR" sz="2400" dirty="0"/>
              <a:t> ve ya gecikmiş puberte varlığı</a:t>
            </a:r>
          </a:p>
          <a:p>
            <a:endParaRPr lang="tr-TR" sz="2400" dirty="0"/>
          </a:p>
        </p:txBody>
      </p:sp>
      <p:sp>
        <p:nvSpPr>
          <p:cNvPr id="4" name="Başlık 1">
            <a:extLst>
              <a:ext uri="{FF2B5EF4-FFF2-40B4-BE49-F238E27FC236}">
                <a16:creationId xmlns:a16="http://schemas.microsoft.com/office/drawing/2014/main" id="{BE014F0F-6DE4-ADA8-511D-5B1AA953E557}"/>
              </a:ext>
            </a:extLst>
          </p:cNvPr>
          <p:cNvSpPr>
            <a:spLocks noGrp="1"/>
          </p:cNvSpPr>
          <p:nvPr>
            <p:ph type="title"/>
          </p:nvPr>
        </p:nvSpPr>
        <p:spPr>
          <a:xfrm>
            <a:off x="604682" y="182434"/>
            <a:ext cx="10982632" cy="411624"/>
          </a:xfrm>
        </p:spPr>
        <p:txBody>
          <a:bodyPr>
            <a:normAutofit fontScale="90000"/>
          </a:bodyPr>
          <a:lstStyle/>
          <a:p>
            <a:r>
              <a:rPr lang="tr-TR" dirty="0"/>
              <a:t>ADÖLESAN DÖNEME ÖZEL FİZİK MUAYENE</a:t>
            </a:r>
          </a:p>
        </p:txBody>
      </p:sp>
    </p:spTree>
    <p:extLst>
      <p:ext uri="{BB962C8B-B14F-4D97-AF65-F5344CB8AC3E}">
        <p14:creationId xmlns:p14="http://schemas.microsoft.com/office/powerpoint/2010/main" val="240430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4729A32-D403-CACE-9762-FA706B8DAF8B}"/>
              </a:ext>
            </a:extLst>
          </p:cNvPr>
          <p:cNvSpPr>
            <a:spLocks noGrp="1"/>
          </p:cNvSpPr>
          <p:nvPr>
            <p:ph idx="1"/>
          </p:nvPr>
        </p:nvSpPr>
        <p:spPr/>
        <p:txBody>
          <a:bodyPr/>
          <a:lstStyle/>
          <a:p>
            <a:r>
              <a:rPr lang="tr-TR" sz="2400" b="1" dirty="0"/>
              <a:t>Kas ve iskelet sistemi muayenesi:</a:t>
            </a:r>
          </a:p>
          <a:p>
            <a:pPr lvl="1"/>
            <a:r>
              <a:rPr lang="tr-TR" sz="2400" dirty="0"/>
              <a:t>Skolyoz </a:t>
            </a:r>
          </a:p>
          <a:p>
            <a:pPr lvl="1"/>
            <a:r>
              <a:rPr lang="tr-TR" sz="2400" dirty="0" err="1"/>
              <a:t>Kifoz</a:t>
            </a:r>
            <a:r>
              <a:rPr lang="tr-TR" sz="2400" dirty="0"/>
              <a:t> ve </a:t>
            </a:r>
          </a:p>
          <a:p>
            <a:pPr lvl="1"/>
            <a:r>
              <a:rPr lang="tr-TR" sz="2400" dirty="0"/>
              <a:t>Lordoz açısından değerlendirilmelidir.</a:t>
            </a:r>
          </a:p>
          <a:p>
            <a:endParaRPr lang="tr-TR" dirty="0"/>
          </a:p>
        </p:txBody>
      </p:sp>
      <p:sp>
        <p:nvSpPr>
          <p:cNvPr id="4" name="Başlık 1">
            <a:extLst>
              <a:ext uri="{FF2B5EF4-FFF2-40B4-BE49-F238E27FC236}">
                <a16:creationId xmlns:a16="http://schemas.microsoft.com/office/drawing/2014/main" id="{F587152E-8782-4474-F133-A24DA029FAC5}"/>
              </a:ext>
            </a:extLst>
          </p:cNvPr>
          <p:cNvSpPr>
            <a:spLocks noGrp="1"/>
          </p:cNvSpPr>
          <p:nvPr>
            <p:ph type="title"/>
          </p:nvPr>
        </p:nvSpPr>
        <p:spPr>
          <a:xfrm>
            <a:off x="604682" y="182434"/>
            <a:ext cx="10982632" cy="411624"/>
          </a:xfrm>
        </p:spPr>
        <p:txBody>
          <a:bodyPr>
            <a:normAutofit fontScale="90000"/>
          </a:bodyPr>
          <a:lstStyle/>
          <a:p>
            <a:r>
              <a:rPr lang="tr-TR" dirty="0"/>
              <a:t>ADÖLESAN DÖNEME ÖZEL FİZİK MUAYENE</a:t>
            </a:r>
          </a:p>
        </p:txBody>
      </p:sp>
    </p:spTree>
    <p:extLst>
      <p:ext uri="{BB962C8B-B14F-4D97-AF65-F5344CB8AC3E}">
        <p14:creationId xmlns:p14="http://schemas.microsoft.com/office/powerpoint/2010/main" val="348157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1B9B20-AB04-2701-56D4-24C004505BD3}"/>
              </a:ext>
            </a:extLst>
          </p:cNvPr>
          <p:cNvSpPr>
            <a:spLocks noGrp="1"/>
          </p:cNvSpPr>
          <p:nvPr>
            <p:ph type="title"/>
          </p:nvPr>
        </p:nvSpPr>
        <p:spPr/>
        <p:txBody>
          <a:bodyPr>
            <a:normAutofit fontScale="90000"/>
          </a:bodyPr>
          <a:lstStyle/>
          <a:p>
            <a:r>
              <a:rPr lang="tr-TR" dirty="0"/>
              <a:t>ADÖLESAN KORUYUCU HİZMETLER REHBERİ</a:t>
            </a:r>
          </a:p>
        </p:txBody>
      </p:sp>
      <p:sp>
        <p:nvSpPr>
          <p:cNvPr id="3" name="İçerik Yer Tutucusu 2">
            <a:extLst>
              <a:ext uri="{FF2B5EF4-FFF2-40B4-BE49-F238E27FC236}">
                <a16:creationId xmlns:a16="http://schemas.microsoft.com/office/drawing/2014/main" id="{0B95DBD5-45AE-7B96-B23B-773F4E890420}"/>
              </a:ext>
            </a:extLst>
          </p:cNvPr>
          <p:cNvSpPr>
            <a:spLocks noGrp="1"/>
          </p:cNvSpPr>
          <p:nvPr>
            <p:ph idx="1"/>
          </p:nvPr>
        </p:nvSpPr>
        <p:spPr/>
        <p:txBody>
          <a:bodyPr/>
          <a:lstStyle/>
          <a:p>
            <a:r>
              <a:rPr lang="tr-TR" sz="2400" dirty="0" err="1"/>
              <a:t>American</a:t>
            </a:r>
            <a:r>
              <a:rPr lang="tr-TR" sz="2400" dirty="0"/>
              <a:t> </a:t>
            </a:r>
            <a:r>
              <a:rPr lang="tr-TR" sz="2400" dirty="0" err="1"/>
              <a:t>Medical</a:t>
            </a:r>
            <a:r>
              <a:rPr lang="tr-TR" sz="2400" dirty="0"/>
              <a:t> </a:t>
            </a:r>
            <a:r>
              <a:rPr lang="tr-TR" sz="2400" dirty="0" err="1"/>
              <a:t>Association</a:t>
            </a:r>
            <a:r>
              <a:rPr lang="tr-TR" sz="2400" dirty="0"/>
              <a:t> tarafından düzenlenmiştir.</a:t>
            </a:r>
          </a:p>
          <a:p>
            <a:r>
              <a:rPr lang="tr-TR" sz="2400" dirty="0"/>
              <a:t>Bu rehberde; </a:t>
            </a:r>
          </a:p>
          <a:p>
            <a:pPr lvl="1"/>
            <a:r>
              <a:rPr lang="tr-TR" sz="2400" dirty="0"/>
              <a:t>Sağlık hizmetlerinin nasıl verileceğine dair 3 öneri, </a:t>
            </a:r>
          </a:p>
          <a:p>
            <a:pPr lvl="1"/>
            <a:r>
              <a:rPr lang="tr-TR" sz="2400" dirty="0"/>
              <a:t>Adolesanın ve ailesinin sağlık ve iyilik halini devam ettirmek üzere sağlık danışmanlığı hizmetlerinin kullanımına odaklanan 7 öneri, </a:t>
            </a:r>
          </a:p>
          <a:p>
            <a:pPr lvl="1"/>
            <a:r>
              <a:rPr lang="tr-TR" sz="2400" dirty="0"/>
              <a:t>Gerek adolesan çağında gerekse daha ileriki yaş dönemlerinde önemli sorunlara yol açabilen durumların sağlık taramaları ile saptanmasına yönelik 13 öneri </a:t>
            </a:r>
          </a:p>
          <a:p>
            <a:pPr marL="457200" lvl="1" indent="0">
              <a:buNone/>
            </a:pPr>
            <a:r>
              <a:rPr lang="tr-TR" sz="2400" dirty="0"/>
              <a:t>ve </a:t>
            </a:r>
          </a:p>
          <a:p>
            <a:pPr lvl="1"/>
            <a:r>
              <a:rPr lang="tr-TR" sz="2400" dirty="0"/>
              <a:t>Bazı enfeksiyon hastalıklarının aşılama yoluyla önlenmesine yönelik 1 öneri yer almaktadır.</a:t>
            </a:r>
          </a:p>
          <a:p>
            <a:endParaRPr lang="tr-TR" dirty="0"/>
          </a:p>
          <a:p>
            <a:endParaRPr lang="tr-TR" dirty="0"/>
          </a:p>
        </p:txBody>
      </p:sp>
      <p:sp>
        <p:nvSpPr>
          <p:cNvPr id="4" name="Dikdörtgen: Köşeleri Yuvarlatılmış 3">
            <a:extLst>
              <a:ext uri="{FF2B5EF4-FFF2-40B4-BE49-F238E27FC236}">
                <a16:creationId xmlns:a16="http://schemas.microsoft.com/office/drawing/2014/main" id="{9895BB62-591B-CACA-A25F-97BCE48E0E1B}"/>
              </a:ext>
            </a:extLst>
          </p:cNvPr>
          <p:cNvSpPr/>
          <p:nvPr/>
        </p:nvSpPr>
        <p:spPr>
          <a:xfrm>
            <a:off x="604682" y="679565"/>
            <a:ext cx="10982632" cy="411623"/>
          </a:xfrm>
          <a:prstGeom prst="roundRect">
            <a:avLst>
              <a:gd name="adj"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857F54ED-A869-5C80-0047-EE262B283A7C}"/>
              </a:ext>
            </a:extLst>
          </p:cNvPr>
          <p:cNvSpPr txBox="1">
            <a:spLocks/>
          </p:cNvSpPr>
          <p:nvPr/>
        </p:nvSpPr>
        <p:spPr>
          <a:xfrm>
            <a:off x="604682" y="679565"/>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err="1"/>
              <a:t>Guidelines</a:t>
            </a:r>
            <a:r>
              <a:rPr lang="tr-TR" spc="0" dirty="0"/>
              <a:t> </a:t>
            </a:r>
            <a:r>
              <a:rPr lang="tr-TR" spc="0" dirty="0" err="1"/>
              <a:t>for</a:t>
            </a:r>
            <a:r>
              <a:rPr lang="tr-TR" spc="0" dirty="0"/>
              <a:t> </a:t>
            </a:r>
            <a:r>
              <a:rPr lang="tr-TR" spc="0" dirty="0" err="1"/>
              <a:t>Adolescent</a:t>
            </a:r>
            <a:r>
              <a:rPr lang="tr-TR" spc="0" dirty="0"/>
              <a:t> </a:t>
            </a:r>
            <a:r>
              <a:rPr lang="tr-TR" spc="0" dirty="0" err="1"/>
              <a:t>Preventive</a:t>
            </a:r>
            <a:r>
              <a:rPr lang="tr-TR" spc="0" dirty="0"/>
              <a:t> Services (GAPS) </a:t>
            </a:r>
          </a:p>
        </p:txBody>
      </p:sp>
    </p:spTree>
    <p:extLst>
      <p:ext uri="{BB962C8B-B14F-4D97-AF65-F5344CB8AC3E}">
        <p14:creationId xmlns:p14="http://schemas.microsoft.com/office/powerpoint/2010/main" val="2726647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1B9B20-AB04-2701-56D4-24C004505BD3}"/>
              </a:ext>
            </a:extLst>
          </p:cNvPr>
          <p:cNvSpPr>
            <a:spLocks noGrp="1"/>
          </p:cNvSpPr>
          <p:nvPr>
            <p:ph type="title"/>
          </p:nvPr>
        </p:nvSpPr>
        <p:spPr/>
        <p:txBody>
          <a:bodyPr>
            <a:normAutofit fontScale="90000"/>
          </a:bodyPr>
          <a:lstStyle/>
          <a:p>
            <a:r>
              <a:rPr lang="tr-TR" dirty="0"/>
              <a:t>ADÖLESAN KORUYUCU HİZMETLER REHBERİ</a:t>
            </a:r>
          </a:p>
        </p:txBody>
      </p:sp>
      <p:sp>
        <p:nvSpPr>
          <p:cNvPr id="3" name="İçerik Yer Tutucusu 2">
            <a:extLst>
              <a:ext uri="{FF2B5EF4-FFF2-40B4-BE49-F238E27FC236}">
                <a16:creationId xmlns:a16="http://schemas.microsoft.com/office/drawing/2014/main" id="{0B95DBD5-45AE-7B96-B23B-773F4E890420}"/>
              </a:ext>
            </a:extLst>
          </p:cNvPr>
          <p:cNvSpPr>
            <a:spLocks noGrp="1"/>
          </p:cNvSpPr>
          <p:nvPr>
            <p:ph idx="1"/>
          </p:nvPr>
        </p:nvSpPr>
        <p:spPr/>
        <p:txBody>
          <a:bodyPr/>
          <a:lstStyle/>
          <a:p>
            <a:r>
              <a:rPr lang="tr-TR" sz="2400" dirty="0"/>
              <a:t>Tavsiye 1: 11-21 yaş grubundaki adolesanlar yılda bir kez koruyucu sağlık hizmeti almalıdır.</a:t>
            </a:r>
          </a:p>
          <a:p>
            <a:r>
              <a:rPr lang="tr-TR" sz="2400" dirty="0"/>
              <a:t>Tavsiye 2: Koruyucu hizmetler kişiye, yaşa ve gelişim düzeyine özel olmalıdır.</a:t>
            </a:r>
          </a:p>
          <a:p>
            <a:r>
              <a:rPr lang="tr-TR" sz="2400" dirty="0"/>
              <a:t>Tavsiye 3: Doktorlar sağlık kurumlarında ergenler ile yapılan görüşmelerin gizliliğini sağlamalı, aile görüşmelerinde uyulması gereken kuralları belirlemelidirler.</a:t>
            </a:r>
          </a:p>
          <a:p>
            <a:r>
              <a:rPr lang="tr-TR" sz="2400" dirty="0"/>
              <a:t>Tavsiye 4: Ebeveynlere veya diğer yetişkin bakıcılara, en az bir kez çocuklarının erken ergenliklerinde, bir kez orta ergenlik döneminde ve tercihen bir kez geç ergenlik döneminde sağlık danışmanlığı yapılmalıdır.</a:t>
            </a:r>
          </a:p>
          <a:p>
            <a:r>
              <a:rPr lang="tr-TR" sz="2400" dirty="0"/>
              <a:t>Tavsiye 5: Tüm ergenler, fiziksel büyümelerini, psikososyal ve psikoseksüel gelişimlerini ve sağlık bakımlarıyla ilgili kararlarda aktif olarak yer almanın önemini daha iyi anlamak için her yıl sağlık danışmanlığı almalıdır.</a:t>
            </a:r>
          </a:p>
          <a:p>
            <a:endParaRPr lang="tr-TR" sz="2400" dirty="0"/>
          </a:p>
          <a:p>
            <a:endParaRPr lang="tr-TR" dirty="0"/>
          </a:p>
          <a:p>
            <a:endParaRPr lang="tr-TR" dirty="0"/>
          </a:p>
        </p:txBody>
      </p:sp>
      <p:sp>
        <p:nvSpPr>
          <p:cNvPr id="4" name="Dikdörtgen: Köşeleri Yuvarlatılmış 3">
            <a:extLst>
              <a:ext uri="{FF2B5EF4-FFF2-40B4-BE49-F238E27FC236}">
                <a16:creationId xmlns:a16="http://schemas.microsoft.com/office/drawing/2014/main" id="{9895BB62-591B-CACA-A25F-97BCE48E0E1B}"/>
              </a:ext>
            </a:extLst>
          </p:cNvPr>
          <p:cNvSpPr/>
          <p:nvPr/>
        </p:nvSpPr>
        <p:spPr>
          <a:xfrm>
            <a:off x="604682" y="679565"/>
            <a:ext cx="10982632" cy="411623"/>
          </a:xfrm>
          <a:prstGeom prst="roundRect">
            <a:avLst>
              <a:gd name="adj"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857F54ED-A869-5C80-0047-EE262B283A7C}"/>
              </a:ext>
            </a:extLst>
          </p:cNvPr>
          <p:cNvSpPr txBox="1">
            <a:spLocks/>
          </p:cNvSpPr>
          <p:nvPr/>
        </p:nvSpPr>
        <p:spPr>
          <a:xfrm>
            <a:off x="604682" y="679565"/>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err="1"/>
              <a:t>Guidelines</a:t>
            </a:r>
            <a:r>
              <a:rPr lang="tr-TR" spc="0" dirty="0"/>
              <a:t> </a:t>
            </a:r>
            <a:r>
              <a:rPr lang="tr-TR" spc="0" dirty="0" err="1"/>
              <a:t>for</a:t>
            </a:r>
            <a:r>
              <a:rPr lang="tr-TR" spc="0" dirty="0"/>
              <a:t> </a:t>
            </a:r>
            <a:r>
              <a:rPr lang="tr-TR" spc="0" dirty="0" err="1"/>
              <a:t>Adolescent</a:t>
            </a:r>
            <a:r>
              <a:rPr lang="tr-TR" spc="0" dirty="0"/>
              <a:t> </a:t>
            </a:r>
            <a:r>
              <a:rPr lang="tr-TR" spc="0" dirty="0" err="1"/>
              <a:t>Preventive</a:t>
            </a:r>
            <a:r>
              <a:rPr lang="tr-TR" spc="0" dirty="0"/>
              <a:t> Services (GAPS) </a:t>
            </a:r>
          </a:p>
        </p:txBody>
      </p:sp>
    </p:spTree>
    <p:extLst>
      <p:ext uri="{BB962C8B-B14F-4D97-AF65-F5344CB8AC3E}">
        <p14:creationId xmlns:p14="http://schemas.microsoft.com/office/powerpoint/2010/main" val="316740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1B9B20-AB04-2701-56D4-24C004505BD3}"/>
              </a:ext>
            </a:extLst>
          </p:cNvPr>
          <p:cNvSpPr>
            <a:spLocks noGrp="1"/>
          </p:cNvSpPr>
          <p:nvPr>
            <p:ph type="title"/>
          </p:nvPr>
        </p:nvSpPr>
        <p:spPr/>
        <p:txBody>
          <a:bodyPr>
            <a:normAutofit fontScale="90000"/>
          </a:bodyPr>
          <a:lstStyle/>
          <a:p>
            <a:r>
              <a:rPr lang="tr-TR" dirty="0"/>
              <a:t>ADÖLESAN KORUYUCU HİZMETLER REHBERİ</a:t>
            </a:r>
          </a:p>
        </p:txBody>
      </p:sp>
      <p:sp>
        <p:nvSpPr>
          <p:cNvPr id="3" name="İçerik Yer Tutucusu 2">
            <a:extLst>
              <a:ext uri="{FF2B5EF4-FFF2-40B4-BE49-F238E27FC236}">
                <a16:creationId xmlns:a16="http://schemas.microsoft.com/office/drawing/2014/main" id="{0B95DBD5-45AE-7B96-B23B-773F4E890420}"/>
              </a:ext>
            </a:extLst>
          </p:cNvPr>
          <p:cNvSpPr>
            <a:spLocks noGrp="1"/>
          </p:cNvSpPr>
          <p:nvPr>
            <p:ph idx="1"/>
          </p:nvPr>
        </p:nvSpPr>
        <p:spPr/>
        <p:txBody>
          <a:bodyPr/>
          <a:lstStyle/>
          <a:p>
            <a:r>
              <a:rPr lang="tr-TR" sz="2400" dirty="0"/>
              <a:t>Tavsiye 6: Tüm ergenler, yaralanmaların azaltılmasını teşvik etmek için yıllık sağlık danışmanlığı almalıdır.</a:t>
            </a:r>
          </a:p>
          <a:p>
            <a:r>
              <a:rPr lang="tr-TR" sz="2400" dirty="0"/>
              <a:t>Tavsiye 7: Tüm ergenler sağlıklı beslenmenin yararları ve güvenli kilo yönetimi ile ilgili sağlık danışmanlığı almalıdır.</a:t>
            </a:r>
          </a:p>
          <a:p>
            <a:r>
              <a:rPr lang="tr-TR" sz="2400" dirty="0"/>
              <a:t>Tavsiye 8: Tüm ergenler fiziksel aktivitenin yararları hakkında yıllık olarak sağlık danışmanlığı almalı ve düzenli olarak güvenli fiziksel aktivitelere katılmaya teşvik edilmelidir. </a:t>
            </a:r>
          </a:p>
          <a:p>
            <a:r>
              <a:rPr lang="tr-TR" sz="2400" dirty="0"/>
              <a:t>Tavsiye 9: Tüm ergenler cinsel yolla bulaşan hastalıklara karşı kondom kullanımı ve gebelikten korunma önlemlerini içeren güvenli cinsellik hakkında rehberlik almalı ve bu hizmetlere ulaşabilmelidir.</a:t>
            </a:r>
          </a:p>
          <a:p>
            <a:r>
              <a:rPr lang="tr-TR" sz="2400" dirty="0"/>
              <a:t>Tavsiye 10:  Tüm ergenler, tütün, alkol, diğer suistimal edilebilir maddelerden ve anabolik steroidlerden kaçınmayı teşvik etmek için yıllık sağlık danışmanlığı almalıdır.</a:t>
            </a:r>
          </a:p>
          <a:p>
            <a:r>
              <a:rPr lang="tr-TR" sz="2400" dirty="0"/>
              <a:t>Tavsiye 11: Tüm ergenler, hipertansiyon açısından her yıl taranmalıdır.</a:t>
            </a:r>
          </a:p>
          <a:p>
            <a:endParaRPr lang="tr-TR" sz="2400" dirty="0"/>
          </a:p>
          <a:p>
            <a:endParaRPr lang="tr-TR" dirty="0"/>
          </a:p>
          <a:p>
            <a:endParaRPr lang="tr-TR" dirty="0"/>
          </a:p>
          <a:p>
            <a:endParaRPr lang="tr-TR" dirty="0"/>
          </a:p>
        </p:txBody>
      </p:sp>
      <p:sp>
        <p:nvSpPr>
          <p:cNvPr id="4" name="Dikdörtgen: Köşeleri Yuvarlatılmış 3">
            <a:extLst>
              <a:ext uri="{FF2B5EF4-FFF2-40B4-BE49-F238E27FC236}">
                <a16:creationId xmlns:a16="http://schemas.microsoft.com/office/drawing/2014/main" id="{9895BB62-591B-CACA-A25F-97BCE48E0E1B}"/>
              </a:ext>
            </a:extLst>
          </p:cNvPr>
          <p:cNvSpPr/>
          <p:nvPr/>
        </p:nvSpPr>
        <p:spPr>
          <a:xfrm>
            <a:off x="604682" y="679565"/>
            <a:ext cx="10982632" cy="411623"/>
          </a:xfrm>
          <a:prstGeom prst="roundRect">
            <a:avLst>
              <a:gd name="adj"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857F54ED-A869-5C80-0047-EE262B283A7C}"/>
              </a:ext>
            </a:extLst>
          </p:cNvPr>
          <p:cNvSpPr txBox="1">
            <a:spLocks/>
          </p:cNvSpPr>
          <p:nvPr/>
        </p:nvSpPr>
        <p:spPr>
          <a:xfrm>
            <a:off x="604682" y="679565"/>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err="1"/>
              <a:t>Guidelines</a:t>
            </a:r>
            <a:r>
              <a:rPr lang="tr-TR" spc="0" dirty="0"/>
              <a:t> </a:t>
            </a:r>
            <a:r>
              <a:rPr lang="tr-TR" spc="0" dirty="0" err="1"/>
              <a:t>for</a:t>
            </a:r>
            <a:r>
              <a:rPr lang="tr-TR" spc="0" dirty="0"/>
              <a:t> </a:t>
            </a:r>
            <a:r>
              <a:rPr lang="tr-TR" spc="0" dirty="0" err="1"/>
              <a:t>Adolescent</a:t>
            </a:r>
            <a:r>
              <a:rPr lang="tr-TR" spc="0" dirty="0"/>
              <a:t> </a:t>
            </a:r>
            <a:r>
              <a:rPr lang="tr-TR" spc="0" dirty="0" err="1"/>
              <a:t>Preventive</a:t>
            </a:r>
            <a:r>
              <a:rPr lang="tr-TR" spc="0" dirty="0"/>
              <a:t> Services (GAPS) </a:t>
            </a:r>
          </a:p>
        </p:txBody>
      </p:sp>
    </p:spTree>
    <p:extLst>
      <p:ext uri="{BB962C8B-B14F-4D97-AF65-F5344CB8AC3E}">
        <p14:creationId xmlns:p14="http://schemas.microsoft.com/office/powerpoint/2010/main" val="2111519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1B9B20-AB04-2701-56D4-24C004505BD3}"/>
              </a:ext>
            </a:extLst>
          </p:cNvPr>
          <p:cNvSpPr>
            <a:spLocks noGrp="1"/>
          </p:cNvSpPr>
          <p:nvPr>
            <p:ph type="title"/>
          </p:nvPr>
        </p:nvSpPr>
        <p:spPr/>
        <p:txBody>
          <a:bodyPr>
            <a:normAutofit fontScale="90000"/>
          </a:bodyPr>
          <a:lstStyle/>
          <a:p>
            <a:r>
              <a:rPr lang="tr-TR" dirty="0"/>
              <a:t>ADÖLESAN KORUYUCU HİZMETLER REHBERİ</a:t>
            </a:r>
          </a:p>
        </p:txBody>
      </p:sp>
      <p:sp>
        <p:nvSpPr>
          <p:cNvPr id="4" name="Dikdörtgen: Köşeleri Yuvarlatılmış 3">
            <a:extLst>
              <a:ext uri="{FF2B5EF4-FFF2-40B4-BE49-F238E27FC236}">
                <a16:creationId xmlns:a16="http://schemas.microsoft.com/office/drawing/2014/main" id="{9895BB62-591B-CACA-A25F-97BCE48E0E1B}"/>
              </a:ext>
            </a:extLst>
          </p:cNvPr>
          <p:cNvSpPr/>
          <p:nvPr/>
        </p:nvSpPr>
        <p:spPr>
          <a:xfrm>
            <a:off x="604682" y="679565"/>
            <a:ext cx="10982632" cy="411623"/>
          </a:xfrm>
          <a:prstGeom prst="roundRect">
            <a:avLst>
              <a:gd name="adj"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857F54ED-A869-5C80-0047-EE262B283A7C}"/>
              </a:ext>
            </a:extLst>
          </p:cNvPr>
          <p:cNvSpPr txBox="1">
            <a:spLocks/>
          </p:cNvSpPr>
          <p:nvPr/>
        </p:nvSpPr>
        <p:spPr>
          <a:xfrm>
            <a:off x="604682" y="679565"/>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err="1"/>
              <a:t>Guidelines</a:t>
            </a:r>
            <a:r>
              <a:rPr lang="tr-TR" spc="0" dirty="0"/>
              <a:t> </a:t>
            </a:r>
            <a:r>
              <a:rPr lang="tr-TR" spc="0" dirty="0" err="1"/>
              <a:t>for</a:t>
            </a:r>
            <a:r>
              <a:rPr lang="tr-TR" spc="0" dirty="0"/>
              <a:t> </a:t>
            </a:r>
            <a:r>
              <a:rPr lang="tr-TR" spc="0" dirty="0" err="1"/>
              <a:t>Adolescent</a:t>
            </a:r>
            <a:r>
              <a:rPr lang="tr-TR" spc="0" dirty="0"/>
              <a:t> </a:t>
            </a:r>
            <a:r>
              <a:rPr lang="tr-TR" spc="0" dirty="0" err="1"/>
              <a:t>Preventive</a:t>
            </a:r>
            <a:r>
              <a:rPr lang="tr-TR" spc="0" dirty="0"/>
              <a:t> Services (GAPS) </a:t>
            </a:r>
          </a:p>
        </p:txBody>
      </p:sp>
      <p:sp>
        <p:nvSpPr>
          <p:cNvPr id="8" name="İçerik Yer Tutucusu 2">
            <a:extLst>
              <a:ext uri="{FF2B5EF4-FFF2-40B4-BE49-F238E27FC236}">
                <a16:creationId xmlns:a16="http://schemas.microsoft.com/office/drawing/2014/main" id="{A7F44593-C9CC-8AE8-B25D-ABE6FA765E82}"/>
              </a:ext>
            </a:extLst>
          </p:cNvPr>
          <p:cNvSpPr>
            <a:spLocks noGrp="1"/>
          </p:cNvSpPr>
          <p:nvPr>
            <p:ph idx="1"/>
          </p:nvPr>
        </p:nvSpPr>
        <p:spPr>
          <a:xfrm>
            <a:off x="604683" y="1176695"/>
            <a:ext cx="10982631" cy="5125781"/>
          </a:xfrm>
        </p:spPr>
        <p:txBody>
          <a:bodyPr/>
          <a:lstStyle/>
          <a:p>
            <a:r>
              <a:rPr lang="tr-TR" sz="2400" dirty="0"/>
              <a:t>Tavsiye 12: Risk altında olduğu düşünülen ergenler hiperlipidemi ve koroner kalp hastalığı gelişme risklerini belirlemek için taranmalıdır.</a:t>
            </a:r>
          </a:p>
          <a:p>
            <a:r>
              <a:rPr lang="tr-TR" sz="2400" dirty="0"/>
              <a:t>Tavsiye 13: Tüm ergenler, kilo ve boyları ölçülerek, beden imajı ve uygulanan diyetler sorgulanarak yeme bozuklukları ve şişmanlık açısından yılda bir kez taranmalıdır.</a:t>
            </a:r>
          </a:p>
          <a:p>
            <a:r>
              <a:rPr lang="tr-TR" sz="2400" dirty="0"/>
              <a:t>Tavsiye 14: Tüm ergenlere her yıl tütün ve tütün ürünleri kullanımı hakkında sorular sorulmalıdır.</a:t>
            </a:r>
          </a:p>
          <a:p>
            <a:r>
              <a:rPr lang="tr-TR" sz="2400" dirty="0"/>
              <a:t>Tavsiye 15: Tüm ergenlere yıllık olarak alkol ve diğer maddelerin kullanımı, ilaç kullanımı, anabolik steroid kullanımı hakkında sorular sorulmalıdır.</a:t>
            </a:r>
          </a:p>
          <a:p>
            <a:r>
              <a:rPr lang="tr-TR" sz="2400" dirty="0"/>
              <a:t>Tavsiye 16: Tüm ergenlere, her yıl istenmeyen gebelik ve HIV enfeksiyonu dahil cinsel davranışları  hakkında sorular sorulmalıdır.</a:t>
            </a:r>
          </a:p>
          <a:p>
            <a:r>
              <a:rPr lang="tr-TR" sz="2400" dirty="0"/>
              <a:t>Tavsiye 17: Cinsel açıdan aktif ergenler cinsel yolla bulaşan hastalıklar için taranmalıdır.</a:t>
            </a:r>
          </a:p>
          <a:p>
            <a:endParaRPr lang="tr-TR" sz="2400" dirty="0"/>
          </a:p>
          <a:p>
            <a:endParaRPr lang="tr-TR" sz="2400" dirty="0"/>
          </a:p>
          <a:p>
            <a:endParaRPr lang="tr-TR" dirty="0"/>
          </a:p>
          <a:p>
            <a:endParaRPr lang="tr-TR" dirty="0"/>
          </a:p>
        </p:txBody>
      </p:sp>
    </p:spTree>
    <p:extLst>
      <p:ext uri="{BB962C8B-B14F-4D97-AF65-F5344CB8AC3E}">
        <p14:creationId xmlns:p14="http://schemas.microsoft.com/office/powerpoint/2010/main" val="3264892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1B9B20-AB04-2701-56D4-24C004505BD3}"/>
              </a:ext>
            </a:extLst>
          </p:cNvPr>
          <p:cNvSpPr>
            <a:spLocks noGrp="1"/>
          </p:cNvSpPr>
          <p:nvPr>
            <p:ph type="title"/>
          </p:nvPr>
        </p:nvSpPr>
        <p:spPr/>
        <p:txBody>
          <a:bodyPr>
            <a:normAutofit fontScale="90000"/>
          </a:bodyPr>
          <a:lstStyle/>
          <a:p>
            <a:r>
              <a:rPr lang="tr-TR" dirty="0"/>
              <a:t>ADÖLESAN KORUYUCU HİZMETLER REHBERİ</a:t>
            </a:r>
          </a:p>
        </p:txBody>
      </p:sp>
      <p:sp>
        <p:nvSpPr>
          <p:cNvPr id="4" name="Dikdörtgen: Köşeleri Yuvarlatılmış 3">
            <a:extLst>
              <a:ext uri="{FF2B5EF4-FFF2-40B4-BE49-F238E27FC236}">
                <a16:creationId xmlns:a16="http://schemas.microsoft.com/office/drawing/2014/main" id="{9895BB62-591B-CACA-A25F-97BCE48E0E1B}"/>
              </a:ext>
            </a:extLst>
          </p:cNvPr>
          <p:cNvSpPr/>
          <p:nvPr/>
        </p:nvSpPr>
        <p:spPr>
          <a:xfrm>
            <a:off x="604682" y="679565"/>
            <a:ext cx="10982632" cy="411623"/>
          </a:xfrm>
          <a:prstGeom prst="roundRect">
            <a:avLst>
              <a:gd name="adj"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857F54ED-A869-5C80-0047-EE262B283A7C}"/>
              </a:ext>
            </a:extLst>
          </p:cNvPr>
          <p:cNvSpPr txBox="1">
            <a:spLocks/>
          </p:cNvSpPr>
          <p:nvPr/>
        </p:nvSpPr>
        <p:spPr>
          <a:xfrm>
            <a:off x="604682" y="679565"/>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err="1"/>
              <a:t>Guidelines</a:t>
            </a:r>
            <a:r>
              <a:rPr lang="tr-TR" spc="0" dirty="0"/>
              <a:t> </a:t>
            </a:r>
            <a:r>
              <a:rPr lang="tr-TR" spc="0" dirty="0" err="1"/>
              <a:t>for</a:t>
            </a:r>
            <a:r>
              <a:rPr lang="tr-TR" spc="0" dirty="0"/>
              <a:t> </a:t>
            </a:r>
            <a:r>
              <a:rPr lang="tr-TR" spc="0" dirty="0" err="1"/>
              <a:t>Adolescent</a:t>
            </a:r>
            <a:r>
              <a:rPr lang="tr-TR" spc="0" dirty="0"/>
              <a:t> </a:t>
            </a:r>
            <a:r>
              <a:rPr lang="tr-TR" spc="0" dirty="0" err="1"/>
              <a:t>Preventive</a:t>
            </a:r>
            <a:r>
              <a:rPr lang="tr-TR" spc="0" dirty="0"/>
              <a:t> Services (GAPS) </a:t>
            </a:r>
          </a:p>
        </p:txBody>
      </p:sp>
      <p:sp>
        <p:nvSpPr>
          <p:cNvPr id="7" name="İçerik Yer Tutucusu 2">
            <a:extLst>
              <a:ext uri="{FF2B5EF4-FFF2-40B4-BE49-F238E27FC236}">
                <a16:creationId xmlns:a16="http://schemas.microsoft.com/office/drawing/2014/main" id="{A8B1B288-CF27-E176-3E83-8DB408FD8DDD}"/>
              </a:ext>
            </a:extLst>
          </p:cNvPr>
          <p:cNvSpPr>
            <a:spLocks noGrp="1"/>
          </p:cNvSpPr>
          <p:nvPr>
            <p:ph idx="1"/>
          </p:nvPr>
        </p:nvSpPr>
        <p:spPr>
          <a:xfrm>
            <a:off x="604683" y="1176695"/>
            <a:ext cx="10982631" cy="5125781"/>
          </a:xfrm>
        </p:spPr>
        <p:txBody>
          <a:bodyPr/>
          <a:lstStyle/>
          <a:p>
            <a:r>
              <a:rPr lang="tr-TR" sz="2400" dirty="0"/>
              <a:t>Tavsiye 18: HIV enfeksiyonu riski altındaki ergenlere ELISA testi ile HIV taraması yapılmalıdır.</a:t>
            </a:r>
          </a:p>
          <a:p>
            <a:r>
              <a:rPr lang="tr-TR" sz="2400" dirty="0"/>
              <a:t>Tavsiye 19: Cinsel olarak aktif olan ya da 18 yaş üzerindeki kadınlar servikal kanser açısından </a:t>
            </a:r>
            <a:r>
              <a:rPr lang="tr-TR" sz="2400" dirty="0" err="1"/>
              <a:t>smear</a:t>
            </a:r>
            <a:r>
              <a:rPr lang="tr-TR" sz="2400" dirty="0"/>
              <a:t> ile taranmalıdır.</a:t>
            </a:r>
          </a:p>
          <a:p>
            <a:r>
              <a:rPr lang="tr-TR" sz="2400" dirty="0"/>
              <a:t>Tavsiye 20: Tüm ergenlere her yıl tekrarlayan veya ciddi depresyon ve intihar riskini gösteren davranışlar  hakkında soru sorulmalıdır.</a:t>
            </a:r>
          </a:p>
          <a:p>
            <a:r>
              <a:rPr lang="tr-TR" sz="2400" dirty="0"/>
              <a:t>Tavsiye 21: Tüm ergenlere her yıl duygusal, fiziksel veya cinsel taciz öyküsü sorulmalıdır.</a:t>
            </a:r>
          </a:p>
          <a:p>
            <a:r>
              <a:rPr lang="tr-TR" sz="2400" dirty="0"/>
              <a:t>Tavsiye 22: Tüm ergenlere yıllık olarak öğrenme veya okul problemleri sorulmalıdır.</a:t>
            </a:r>
          </a:p>
          <a:p>
            <a:endParaRPr lang="tr-TR" dirty="0"/>
          </a:p>
          <a:p>
            <a:endParaRPr lang="tr-TR" dirty="0"/>
          </a:p>
          <a:p>
            <a:endParaRPr lang="tr-TR" dirty="0"/>
          </a:p>
        </p:txBody>
      </p:sp>
    </p:spTree>
    <p:extLst>
      <p:ext uri="{BB962C8B-B14F-4D97-AF65-F5344CB8AC3E}">
        <p14:creationId xmlns:p14="http://schemas.microsoft.com/office/powerpoint/2010/main" val="3457446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8E5A6F-4F4B-C103-E573-15526D207D7F}"/>
              </a:ext>
            </a:extLst>
          </p:cNvPr>
          <p:cNvSpPr>
            <a:spLocks noGrp="1"/>
          </p:cNvSpPr>
          <p:nvPr>
            <p:ph type="title"/>
          </p:nvPr>
        </p:nvSpPr>
        <p:spPr/>
        <p:txBody>
          <a:bodyPr>
            <a:normAutofit fontScale="90000"/>
          </a:bodyPr>
          <a:lstStyle/>
          <a:p>
            <a:r>
              <a:rPr lang="tr-TR" dirty="0"/>
              <a:t>ADÖLESAN KORUYUCU HİZMETLER REHBERİ</a:t>
            </a:r>
          </a:p>
        </p:txBody>
      </p:sp>
      <p:sp>
        <p:nvSpPr>
          <p:cNvPr id="3" name="İçerik Yer Tutucusu 2">
            <a:extLst>
              <a:ext uri="{FF2B5EF4-FFF2-40B4-BE49-F238E27FC236}">
                <a16:creationId xmlns:a16="http://schemas.microsoft.com/office/drawing/2014/main" id="{2D2B3261-FC38-E881-0B1B-18C716ED3F28}"/>
              </a:ext>
            </a:extLst>
          </p:cNvPr>
          <p:cNvSpPr>
            <a:spLocks noGrp="1"/>
          </p:cNvSpPr>
          <p:nvPr>
            <p:ph idx="1"/>
          </p:nvPr>
        </p:nvSpPr>
        <p:spPr>
          <a:xfrm>
            <a:off x="604683" y="4880610"/>
            <a:ext cx="10982631" cy="1421866"/>
          </a:xfrm>
        </p:spPr>
        <p:txBody>
          <a:bodyPr/>
          <a:lstStyle/>
          <a:p>
            <a:r>
              <a:rPr lang="tr-TR" sz="2000" kern="100" dirty="0">
                <a:latin typeface="Calibri" panose="020F0502020204030204" pitchFamily="34" charset="0"/>
                <a:ea typeface="Calibri" panose="020F0502020204030204" pitchFamily="34" charset="0"/>
                <a:cs typeface="Times New Roman" panose="02020603050405020304" pitchFamily="18" charset="0"/>
              </a:rPr>
              <a:t>Ergenlerin sağlık durumları ve sağlık davranışları uzun yıllardır yakından izlenmekte</a:t>
            </a:r>
          </a:p>
          <a:p>
            <a:r>
              <a:rPr lang="tr-TR" sz="2000" kern="100" dirty="0">
                <a:latin typeface="Calibri" panose="020F0502020204030204" pitchFamily="34" charset="0"/>
                <a:ea typeface="Calibri" panose="020F0502020204030204" pitchFamily="34" charset="0"/>
                <a:cs typeface="Times New Roman" panose="02020603050405020304" pitchFamily="18" charset="0"/>
              </a:rPr>
              <a:t>Diğer yaş gruplarıyla karşılaştırıldığında belirli göstergelerde iyileşme kaydedilmesine rağmen, ergen sağlığı okullar, topluluklar ve sağlık sistemi için geliştirilen çeşitli müdahalelere yanıt verememiştir.</a:t>
            </a:r>
          </a:p>
          <a:p>
            <a:endParaRPr lang="tr-TR" dirty="0"/>
          </a:p>
        </p:txBody>
      </p:sp>
      <p:pic>
        <p:nvPicPr>
          <p:cNvPr id="4" name="Resim 3">
            <a:hlinkClick r:id="rId2"/>
            <a:extLst>
              <a:ext uri="{FF2B5EF4-FFF2-40B4-BE49-F238E27FC236}">
                <a16:creationId xmlns:a16="http://schemas.microsoft.com/office/drawing/2014/main" id="{37E771A1-4926-E06D-AB86-CF15CE32F05C}"/>
              </a:ext>
            </a:extLst>
          </p:cNvPr>
          <p:cNvPicPr>
            <a:picLocks noChangeAspect="1"/>
          </p:cNvPicPr>
          <p:nvPr/>
        </p:nvPicPr>
        <p:blipFill>
          <a:blip r:embed="rId3"/>
          <a:stretch>
            <a:fillRect/>
          </a:stretch>
        </p:blipFill>
        <p:spPr>
          <a:xfrm>
            <a:off x="2609093" y="905628"/>
            <a:ext cx="6973814" cy="3426341"/>
          </a:xfrm>
          <a:prstGeom prst="rect">
            <a:avLst/>
          </a:prstGeom>
        </p:spPr>
      </p:pic>
    </p:spTree>
    <p:extLst>
      <p:ext uri="{BB962C8B-B14F-4D97-AF65-F5344CB8AC3E}">
        <p14:creationId xmlns:p14="http://schemas.microsoft.com/office/powerpoint/2010/main" val="1955972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3693C4-EDBA-84C1-EA31-1FD1B50E911F}"/>
              </a:ext>
            </a:extLst>
          </p:cNvPr>
          <p:cNvSpPr>
            <a:spLocks noGrp="1"/>
          </p:cNvSpPr>
          <p:nvPr>
            <p:ph type="title"/>
          </p:nvPr>
        </p:nvSpPr>
        <p:spPr/>
        <p:txBody>
          <a:bodyPr>
            <a:normAutofit fontScale="90000"/>
          </a:bodyPr>
          <a:lstStyle/>
          <a:p>
            <a:r>
              <a:rPr lang="tr-TR" dirty="0"/>
              <a:t>ADÖLESAN KORUYUCU HİZMETLER REHBERİ</a:t>
            </a:r>
          </a:p>
        </p:txBody>
      </p:sp>
      <p:sp>
        <p:nvSpPr>
          <p:cNvPr id="3" name="İçerik Yer Tutucusu 2">
            <a:extLst>
              <a:ext uri="{FF2B5EF4-FFF2-40B4-BE49-F238E27FC236}">
                <a16:creationId xmlns:a16="http://schemas.microsoft.com/office/drawing/2014/main" id="{494149B9-D76D-1859-26E9-12990BFCDE7B}"/>
              </a:ext>
            </a:extLst>
          </p:cNvPr>
          <p:cNvSpPr>
            <a:spLocks noGrp="1"/>
          </p:cNvSpPr>
          <p:nvPr>
            <p:ph idx="1"/>
          </p:nvPr>
        </p:nvSpPr>
        <p:spPr/>
        <p:txBody>
          <a:bodyPr/>
          <a:lstStyle/>
          <a:p>
            <a:r>
              <a:rPr lang="tr-TR" sz="2200" kern="100" dirty="0">
                <a:latin typeface="Calibri" panose="020F0502020204030204" pitchFamily="34" charset="0"/>
                <a:ea typeface="Calibri" panose="020F0502020204030204" pitchFamily="34" charset="0"/>
                <a:cs typeface="Times New Roman" panose="02020603050405020304" pitchFamily="18" charset="0"/>
              </a:rPr>
              <a:t>E</a:t>
            </a:r>
            <a:r>
              <a:rPr lang="tr-TR" sz="2200" kern="100" dirty="0">
                <a:effectLst/>
                <a:latin typeface="Calibri" panose="020F0502020204030204" pitchFamily="34" charset="0"/>
                <a:ea typeface="Calibri" panose="020F0502020204030204" pitchFamily="34" charset="0"/>
                <a:cs typeface="Times New Roman" panose="02020603050405020304" pitchFamily="18" charset="0"/>
              </a:rPr>
              <a:t>rgen Hastalık Ve Ölümlerinin Önde Gelen Nedenleri; </a:t>
            </a:r>
          </a:p>
          <a:p>
            <a:pPr lvl="1"/>
            <a:r>
              <a:rPr lang="tr-TR" sz="2200" kern="100" dirty="0">
                <a:effectLst/>
                <a:latin typeface="Calibri" panose="020F0502020204030204" pitchFamily="34" charset="0"/>
                <a:ea typeface="Calibri" panose="020F0502020204030204" pitchFamily="34" charset="0"/>
                <a:cs typeface="Times New Roman" panose="02020603050405020304" pitchFamily="18" charset="0"/>
              </a:rPr>
              <a:t>Otomobil Kazaları Gibi Kasıtsız Yaralanmalar, </a:t>
            </a:r>
          </a:p>
          <a:p>
            <a:pPr lvl="1"/>
            <a:r>
              <a:rPr lang="tr-TR" sz="2200" kern="100" dirty="0">
                <a:effectLst/>
                <a:latin typeface="Calibri" panose="020F0502020204030204" pitchFamily="34" charset="0"/>
                <a:ea typeface="Calibri" panose="020F0502020204030204" pitchFamily="34" charset="0"/>
                <a:cs typeface="Times New Roman" panose="02020603050405020304" pitchFamily="18" charset="0"/>
              </a:rPr>
              <a:t>Cinayet Ve İntihar Gibi Kasıtlı Yaralanmalar Ve </a:t>
            </a:r>
          </a:p>
          <a:p>
            <a:pPr lvl="1"/>
            <a:r>
              <a:rPr lang="tr-TR" sz="2200" kern="100" dirty="0">
                <a:effectLst/>
                <a:latin typeface="Calibri" panose="020F0502020204030204" pitchFamily="34" charset="0"/>
                <a:ea typeface="Calibri" panose="020F0502020204030204" pitchFamily="34" charset="0"/>
                <a:cs typeface="Times New Roman" panose="02020603050405020304" pitchFamily="18" charset="0"/>
              </a:rPr>
              <a:t>İstenmeyen Gebelik Ve </a:t>
            </a:r>
          </a:p>
          <a:p>
            <a:pPr lvl="1"/>
            <a:r>
              <a:rPr lang="tr-TR" sz="2200" kern="100" dirty="0">
                <a:effectLst/>
                <a:latin typeface="Calibri" panose="020F0502020204030204" pitchFamily="34" charset="0"/>
                <a:ea typeface="Calibri" panose="020F0502020204030204" pitchFamily="34" charset="0"/>
                <a:cs typeface="Times New Roman" panose="02020603050405020304" pitchFamily="18" charset="0"/>
              </a:rPr>
              <a:t>Cinsel Yolla Bulaşan Enfeksiyonlar Gibi Üreme Sağlığı Sorunları</a:t>
            </a:r>
          </a:p>
          <a:p>
            <a:r>
              <a:rPr lang="tr-TR" sz="2200" kern="100" dirty="0">
                <a:effectLst/>
                <a:latin typeface="Calibri" panose="020F0502020204030204" pitchFamily="34" charset="0"/>
                <a:ea typeface="Calibri" panose="020F0502020204030204" pitchFamily="34" charset="0"/>
                <a:cs typeface="Times New Roman" panose="02020603050405020304" pitchFamily="18" charset="0"/>
              </a:rPr>
              <a:t>Alkol ve uyuşturucu kullanımı bu yaralanma ve ölümlerin çoğuna katkıda bulunur. </a:t>
            </a:r>
          </a:p>
          <a:p>
            <a:r>
              <a:rPr lang="tr-TR" sz="2200" kern="100" dirty="0">
                <a:effectLst/>
                <a:latin typeface="Calibri" panose="020F0502020204030204" pitchFamily="34" charset="0"/>
                <a:ea typeface="Calibri" panose="020F0502020204030204" pitchFamily="34" charset="0"/>
                <a:cs typeface="Times New Roman" panose="02020603050405020304" pitchFamily="18" charset="0"/>
              </a:rPr>
              <a:t>Obezite ergen morbiditesinin önemli bir nedeni haline geldi ve tip 2 </a:t>
            </a:r>
            <a:r>
              <a:rPr lang="tr-TR" sz="2200" kern="100" dirty="0" err="1">
                <a:effectLst/>
                <a:latin typeface="Calibri" panose="020F0502020204030204" pitchFamily="34" charset="0"/>
                <a:ea typeface="Calibri" panose="020F0502020204030204" pitchFamily="34" charset="0"/>
                <a:cs typeface="Times New Roman" panose="02020603050405020304" pitchFamily="18" charset="0"/>
              </a:rPr>
              <a:t>diabetes</a:t>
            </a:r>
            <a:r>
              <a:rPr lang="tr-TR" sz="22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2200" kern="100" dirty="0" err="1">
                <a:effectLst/>
                <a:latin typeface="Calibri" panose="020F0502020204030204" pitchFamily="34" charset="0"/>
                <a:ea typeface="Calibri" panose="020F0502020204030204" pitchFamily="34" charset="0"/>
                <a:cs typeface="Times New Roman" panose="02020603050405020304" pitchFamily="18" charset="0"/>
              </a:rPr>
              <a:t>mellituslu</a:t>
            </a:r>
            <a:r>
              <a:rPr lang="tr-TR" sz="2200" kern="100" dirty="0">
                <a:effectLst/>
                <a:latin typeface="Calibri" panose="020F0502020204030204" pitchFamily="34" charset="0"/>
                <a:ea typeface="Calibri" panose="020F0502020204030204" pitchFamily="34" charset="0"/>
                <a:cs typeface="Times New Roman" panose="02020603050405020304" pitchFamily="18" charset="0"/>
              </a:rPr>
              <a:t> gençlerin sayısındaki dramatik artışa katkıda bulunuyor. </a:t>
            </a:r>
          </a:p>
          <a:p>
            <a:r>
              <a:rPr lang="tr-TR" sz="2200" kern="100" dirty="0">
                <a:effectLst/>
                <a:latin typeface="Calibri" panose="020F0502020204030204" pitchFamily="34" charset="0"/>
                <a:ea typeface="Calibri" panose="020F0502020204030204" pitchFamily="34" charset="0"/>
                <a:cs typeface="Times New Roman" panose="02020603050405020304" pitchFamily="18" charset="0"/>
              </a:rPr>
              <a:t>Tütün kullanımı gençlik yıllarında zarar verir ve daha sonraki yaşamda büyük hastalık ve ölümle sonuçlanan nikotin bağımlılığına yol açabilir. </a:t>
            </a:r>
          </a:p>
          <a:p>
            <a:r>
              <a:rPr lang="tr-TR" sz="2200" b="1" kern="100" dirty="0">
                <a:effectLst/>
                <a:latin typeface="Calibri" panose="020F0502020204030204" pitchFamily="34" charset="0"/>
                <a:ea typeface="Calibri" panose="020F0502020204030204" pitchFamily="34" charset="0"/>
                <a:cs typeface="Times New Roman" panose="02020603050405020304" pitchFamily="18" charset="0"/>
              </a:rPr>
              <a:t>Ortak payda, </a:t>
            </a:r>
            <a:r>
              <a:rPr lang="tr-TR" sz="2200" b="1" kern="100" dirty="0" err="1">
                <a:effectLst/>
                <a:latin typeface="Calibri" panose="020F0502020204030204" pitchFamily="34" charset="0"/>
                <a:ea typeface="Calibri" panose="020F0502020204030204" pitchFamily="34" charset="0"/>
                <a:cs typeface="Times New Roman" panose="02020603050405020304" pitchFamily="18" charset="0"/>
              </a:rPr>
              <a:t>adölesan</a:t>
            </a:r>
            <a:r>
              <a:rPr lang="tr-TR" sz="2200" b="1" kern="100" dirty="0">
                <a:effectLst/>
                <a:latin typeface="Calibri" panose="020F0502020204030204" pitchFamily="34" charset="0"/>
                <a:ea typeface="Calibri" panose="020F0502020204030204" pitchFamily="34" charset="0"/>
                <a:cs typeface="Times New Roman" panose="02020603050405020304" pitchFamily="18" charset="0"/>
              </a:rPr>
              <a:t> hastalık ve ölümlerinin çoğunun kişisel davranışlarla ilgili olması ve dolayısıyla önlenebilir olmasıdır.</a:t>
            </a:r>
          </a:p>
          <a:p>
            <a:endParaRPr lang="tr-TR" dirty="0"/>
          </a:p>
        </p:txBody>
      </p:sp>
    </p:spTree>
    <p:extLst>
      <p:ext uri="{BB962C8B-B14F-4D97-AF65-F5344CB8AC3E}">
        <p14:creationId xmlns:p14="http://schemas.microsoft.com/office/powerpoint/2010/main" val="2519517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63ACF2-06E7-A768-304C-97411A391F7B}"/>
              </a:ext>
            </a:extLst>
          </p:cNvPr>
          <p:cNvSpPr>
            <a:spLocks noGrp="1"/>
          </p:cNvSpPr>
          <p:nvPr>
            <p:ph type="title"/>
          </p:nvPr>
        </p:nvSpPr>
        <p:spPr/>
        <p:txBody>
          <a:bodyPr>
            <a:normAutofit fontScale="90000"/>
          </a:bodyPr>
          <a:lstStyle/>
          <a:p>
            <a:r>
              <a:rPr lang="tr-TR" dirty="0"/>
              <a:t>GİRİŞ</a:t>
            </a:r>
          </a:p>
        </p:txBody>
      </p:sp>
      <p:sp>
        <p:nvSpPr>
          <p:cNvPr id="3" name="İçerik Yer Tutucusu 2">
            <a:extLst>
              <a:ext uri="{FF2B5EF4-FFF2-40B4-BE49-F238E27FC236}">
                <a16:creationId xmlns:a16="http://schemas.microsoft.com/office/drawing/2014/main" id="{92F9A616-8C69-3EAA-B5AC-7F5F17B20E6A}"/>
              </a:ext>
            </a:extLst>
          </p:cNvPr>
          <p:cNvSpPr>
            <a:spLocks noGrp="1"/>
          </p:cNvSpPr>
          <p:nvPr>
            <p:ph idx="1"/>
          </p:nvPr>
        </p:nvSpPr>
        <p:spPr/>
        <p:txBody>
          <a:bodyPr/>
          <a:lstStyle/>
          <a:p>
            <a:r>
              <a:rPr lang="tr-TR" dirty="0"/>
              <a:t>10-21 yaş arası ergenlik dönemi olarak tanımlanmakta ve ergenlik dönemini üçe ayrılmaktadır.</a:t>
            </a:r>
          </a:p>
          <a:p>
            <a:pPr lvl="1"/>
            <a:r>
              <a:rPr lang="tr-TR" dirty="0"/>
              <a:t>Erken ergenlik (adolesan) dönemi (10-14yaş) </a:t>
            </a:r>
          </a:p>
          <a:p>
            <a:pPr lvl="1"/>
            <a:r>
              <a:rPr lang="tr-TR" dirty="0"/>
              <a:t>Orta ergenlik (adolesan) dönemi (15-18 yaş) </a:t>
            </a:r>
          </a:p>
          <a:p>
            <a:pPr lvl="1"/>
            <a:r>
              <a:rPr lang="tr-TR" dirty="0"/>
              <a:t>Geç ergenlik (adolesan) dönemi (19-21 yaş)</a:t>
            </a:r>
          </a:p>
          <a:p>
            <a:r>
              <a:rPr lang="tr-TR" dirty="0"/>
              <a:t>Ergenler bu dönemde üç farklı alanda büyük değişim geçirirler.</a:t>
            </a:r>
          </a:p>
          <a:p>
            <a:pPr lvl="1"/>
            <a:r>
              <a:rPr lang="tr-TR" dirty="0"/>
              <a:t>Fiziksel Büyüme</a:t>
            </a:r>
          </a:p>
          <a:p>
            <a:pPr lvl="1"/>
            <a:r>
              <a:rPr lang="tr-TR" dirty="0"/>
              <a:t>Cinsel Gelişme</a:t>
            </a:r>
          </a:p>
          <a:p>
            <a:pPr lvl="1"/>
            <a:r>
              <a:rPr lang="tr-TR" dirty="0"/>
              <a:t>Psikososyal Gelişme</a:t>
            </a:r>
          </a:p>
          <a:p>
            <a:r>
              <a:rPr lang="tr-TR" dirty="0"/>
              <a:t>Ergenlik dönemi, fiziksel, cinsel ve psikososyal olarak hızlı büyüme ve gelişme  ile karakterizedir. </a:t>
            </a:r>
          </a:p>
          <a:p>
            <a:r>
              <a:rPr lang="tr-TR" dirty="0"/>
              <a:t>Gelişmenin başlama yaşı genetik ve çevresel faktörlerden etkilenir ve kişiler arası farklılık gösterir. </a:t>
            </a:r>
          </a:p>
          <a:p>
            <a:r>
              <a:rPr lang="tr-TR" dirty="0"/>
              <a:t>Beslenme, genel sağlık ve yaşam koşullarının olumlu değişmesi, gelişme sürecinin daha erken yaşlara kaymasına neden olmuştur.</a:t>
            </a:r>
          </a:p>
          <a:p>
            <a:endParaRPr lang="tr-TR" dirty="0"/>
          </a:p>
          <a:p>
            <a:endParaRPr lang="tr-TR" dirty="0"/>
          </a:p>
          <a:p>
            <a:endParaRPr lang="tr-TR" dirty="0"/>
          </a:p>
        </p:txBody>
      </p:sp>
    </p:spTree>
    <p:extLst>
      <p:ext uri="{BB962C8B-B14F-4D97-AF65-F5344CB8AC3E}">
        <p14:creationId xmlns:p14="http://schemas.microsoft.com/office/powerpoint/2010/main" val="1929489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515F9B-E84C-41B2-6546-4B240516FC54}"/>
              </a:ext>
            </a:extLst>
          </p:cNvPr>
          <p:cNvSpPr>
            <a:spLocks noGrp="1"/>
          </p:cNvSpPr>
          <p:nvPr>
            <p:ph type="title"/>
          </p:nvPr>
        </p:nvSpPr>
        <p:spPr/>
        <p:txBody>
          <a:bodyPr>
            <a:normAutofit fontScale="90000"/>
          </a:bodyPr>
          <a:lstStyle/>
          <a:p>
            <a:r>
              <a:rPr lang="tr-TR" dirty="0"/>
              <a:t>ADÖLESAN KORUYUCU HİZMETLER REHBERİ</a:t>
            </a:r>
          </a:p>
        </p:txBody>
      </p:sp>
      <p:sp>
        <p:nvSpPr>
          <p:cNvPr id="5" name="İçerik Yer Tutucusu 4">
            <a:extLst>
              <a:ext uri="{FF2B5EF4-FFF2-40B4-BE49-F238E27FC236}">
                <a16:creationId xmlns:a16="http://schemas.microsoft.com/office/drawing/2014/main" id="{18155372-B86E-7C09-AE23-F0C744CD9828}"/>
              </a:ext>
            </a:extLst>
          </p:cNvPr>
          <p:cNvSpPr>
            <a:spLocks noGrp="1"/>
          </p:cNvSpPr>
          <p:nvPr>
            <p:ph idx="1"/>
          </p:nvPr>
        </p:nvSpPr>
        <p:spPr/>
        <p:txBody>
          <a:bodyPr>
            <a:normAutofit/>
          </a:bodyPr>
          <a:lstStyle/>
          <a:p>
            <a:r>
              <a:rPr lang="tr-TR" kern="100" dirty="0">
                <a:effectLst/>
                <a:latin typeface="Calibri" panose="020F0502020204030204" pitchFamily="34" charset="0"/>
                <a:ea typeface="Calibri" panose="020F0502020204030204" pitchFamily="34" charset="0"/>
                <a:cs typeface="Times New Roman" panose="02020603050405020304" pitchFamily="18" charset="0"/>
              </a:rPr>
              <a:t>Buradaki zorluk, önleyici hizmetleri rutin tıbbi bakıma entegre etmektir. </a:t>
            </a:r>
          </a:p>
          <a:p>
            <a:r>
              <a:rPr lang="tr-TR" kern="100" dirty="0">
                <a:effectLst/>
                <a:latin typeface="Calibri" panose="020F0502020204030204" pitchFamily="34" charset="0"/>
                <a:ea typeface="Calibri" panose="020F0502020204030204" pitchFamily="34" charset="0"/>
                <a:cs typeface="Times New Roman" panose="02020603050405020304" pitchFamily="18" charset="0"/>
              </a:rPr>
              <a:t>Uygulayıcılar, rutin muayeneler için klinik ziyaretlerini kullanabilirler. </a:t>
            </a:r>
          </a:p>
          <a:p>
            <a:r>
              <a:rPr lang="tr-TR" kern="100" dirty="0">
                <a:effectLst/>
                <a:latin typeface="Calibri" panose="020F0502020204030204" pitchFamily="34" charset="0"/>
                <a:ea typeface="Calibri" panose="020F0502020204030204" pitchFamily="34" charset="0"/>
                <a:cs typeface="Times New Roman" panose="02020603050405020304" pitchFamily="18" charset="0"/>
              </a:rPr>
              <a:t>Bu klinik karşılaşmalar, riskli davranış ve hastalığın erken tanımlanması, aşıların güncellenmesi ve sağlık rehberliği sunulması için bir fırsat </a:t>
            </a:r>
          </a:p>
          <a:p>
            <a:r>
              <a:rPr lang="tr-TR" kern="100" dirty="0">
                <a:effectLst/>
                <a:latin typeface="Calibri" panose="020F0502020204030204" pitchFamily="34" charset="0"/>
                <a:ea typeface="Calibri" panose="020F0502020204030204" pitchFamily="34" charset="0"/>
                <a:cs typeface="Times New Roman" panose="02020603050405020304" pitchFamily="18" charset="0"/>
              </a:rPr>
              <a:t>Koruyucu hizmetlerin amacı hem ergenlik döneminde hem de ileriki yıllarda ciddi morbidite ve prematür mortaliteyi azaltmak </a:t>
            </a:r>
          </a:p>
          <a:p>
            <a:r>
              <a:rPr lang="tr-TR" kern="100" dirty="0">
                <a:effectLst/>
                <a:latin typeface="Calibri" panose="020F0502020204030204" pitchFamily="34" charset="0"/>
                <a:ea typeface="Calibri" panose="020F0502020204030204" pitchFamily="34" charset="0"/>
                <a:cs typeface="Times New Roman" panose="02020603050405020304" pitchFamily="18" charset="0"/>
              </a:rPr>
              <a:t>Önleyici hizmetler tipik olarak dört kategoriye ayrılır: </a:t>
            </a:r>
          </a:p>
          <a:p>
            <a:pPr lvl="1"/>
            <a:r>
              <a:rPr lang="tr-TR" kern="100" dirty="0">
                <a:effectLst/>
                <a:latin typeface="Calibri" panose="020F0502020204030204" pitchFamily="34" charset="0"/>
                <a:ea typeface="Calibri" panose="020F0502020204030204" pitchFamily="34" charset="0"/>
                <a:cs typeface="Times New Roman" panose="02020603050405020304" pitchFamily="18" charset="0"/>
              </a:rPr>
              <a:t>Tarama </a:t>
            </a:r>
          </a:p>
          <a:p>
            <a:pPr lvl="1"/>
            <a:r>
              <a:rPr lang="tr-TR" kern="100" dirty="0">
                <a:effectLst/>
                <a:latin typeface="Calibri" panose="020F0502020204030204" pitchFamily="34" charset="0"/>
                <a:ea typeface="Calibri" panose="020F0502020204030204" pitchFamily="34" charset="0"/>
                <a:cs typeface="Times New Roman" panose="02020603050405020304" pitchFamily="18" charset="0"/>
              </a:rPr>
              <a:t>Riski azaltmak için danışmanlık </a:t>
            </a:r>
          </a:p>
          <a:p>
            <a:pPr lvl="1"/>
            <a:r>
              <a:rPr lang="tr-TR" kern="100" dirty="0">
                <a:effectLst/>
                <a:latin typeface="Calibri" panose="020F0502020204030204" pitchFamily="34" charset="0"/>
                <a:ea typeface="Calibri" panose="020F0502020204030204" pitchFamily="34" charset="0"/>
                <a:cs typeface="Times New Roman" panose="02020603050405020304" pitchFamily="18" charset="0"/>
              </a:rPr>
              <a:t>Aşılama sağlama ve </a:t>
            </a:r>
          </a:p>
          <a:p>
            <a:pPr lvl="1"/>
            <a:r>
              <a:rPr lang="tr-TR" kern="100" dirty="0">
                <a:effectLst/>
                <a:latin typeface="Calibri" panose="020F0502020204030204" pitchFamily="34" charset="0"/>
                <a:ea typeface="Calibri" panose="020F0502020204030204" pitchFamily="34" charset="0"/>
                <a:cs typeface="Times New Roman" panose="02020603050405020304" pitchFamily="18" charset="0"/>
              </a:rPr>
              <a:t>Genel sağlık rehberliği verme </a:t>
            </a:r>
          </a:p>
          <a:p>
            <a:pPr lvl="1"/>
            <a:r>
              <a:rPr lang="tr-TR" kern="100" dirty="0">
                <a:effectLst/>
                <a:latin typeface="Calibri" panose="020F0502020204030204" pitchFamily="34" charset="0"/>
                <a:ea typeface="Calibri" panose="020F0502020204030204" pitchFamily="34" charset="0"/>
                <a:cs typeface="Times New Roman" panose="02020603050405020304" pitchFamily="18" charset="0"/>
              </a:rPr>
              <a:t>Ek olarak, genellikle rutin ziyaretlerin ne sıklıkla yapılması gerektiğine dair bir öneri de yer almaktadır. </a:t>
            </a:r>
          </a:p>
          <a:p>
            <a:endParaRPr lang="tr-TR" dirty="0"/>
          </a:p>
        </p:txBody>
      </p:sp>
    </p:spTree>
    <p:extLst>
      <p:ext uri="{BB962C8B-B14F-4D97-AF65-F5344CB8AC3E}">
        <p14:creationId xmlns:p14="http://schemas.microsoft.com/office/powerpoint/2010/main" val="1027223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3BD420-AA53-17D5-BE67-4B9652BD7D59}"/>
              </a:ext>
            </a:extLst>
          </p:cNvPr>
          <p:cNvSpPr>
            <a:spLocks noGrp="1"/>
          </p:cNvSpPr>
          <p:nvPr>
            <p:ph type="title"/>
          </p:nvPr>
        </p:nvSpPr>
        <p:spPr/>
        <p:txBody>
          <a:bodyPr>
            <a:normAutofit fontScale="90000"/>
          </a:bodyPr>
          <a:lstStyle/>
          <a:p>
            <a:r>
              <a:rPr lang="tr-TR" dirty="0"/>
              <a:t>ADÖLESAN KORUYUCU HİZMETLER REHBERİ</a:t>
            </a:r>
          </a:p>
        </p:txBody>
      </p:sp>
      <p:sp>
        <p:nvSpPr>
          <p:cNvPr id="3" name="İçerik Yer Tutucusu 2">
            <a:extLst>
              <a:ext uri="{FF2B5EF4-FFF2-40B4-BE49-F238E27FC236}">
                <a16:creationId xmlns:a16="http://schemas.microsoft.com/office/drawing/2014/main" id="{067E4A07-C673-D90E-7BD5-6770AB2C21AA}"/>
              </a:ext>
            </a:extLst>
          </p:cNvPr>
          <p:cNvSpPr>
            <a:spLocks noGrp="1"/>
          </p:cNvSpPr>
          <p:nvPr>
            <p:ph idx="1"/>
          </p:nvPr>
        </p:nvSpPr>
        <p:spPr/>
        <p:txBody>
          <a:bodyPr/>
          <a:lstStyle/>
          <a:p>
            <a:r>
              <a:rPr lang="tr-TR" dirty="0"/>
              <a:t>Hipertansiyon</a:t>
            </a:r>
          </a:p>
          <a:p>
            <a:r>
              <a:rPr lang="tr-TR" dirty="0"/>
              <a:t>Obezite ve Yeme Bozuklukları</a:t>
            </a:r>
          </a:p>
          <a:p>
            <a:r>
              <a:rPr lang="tr-TR" dirty="0"/>
              <a:t>Hiperlipidemi (Endikasyon durumunda)</a:t>
            </a:r>
          </a:p>
          <a:p>
            <a:r>
              <a:rPr lang="tr-TR" dirty="0"/>
              <a:t>Tüberküloz (Risk varsa)</a:t>
            </a:r>
          </a:p>
          <a:p>
            <a:r>
              <a:rPr lang="tr-TR" dirty="0"/>
              <a:t>Fiziksel, Cinsel ve Ruhsal İstismar</a:t>
            </a:r>
          </a:p>
          <a:p>
            <a:r>
              <a:rPr lang="tr-TR" dirty="0"/>
              <a:t>Öğrenme ya da Okul Problemleri</a:t>
            </a:r>
          </a:p>
          <a:p>
            <a:r>
              <a:rPr lang="tr-TR" dirty="0"/>
              <a:t>Sigara ve Alkol Kullanımı</a:t>
            </a:r>
          </a:p>
          <a:p>
            <a:r>
              <a:rPr lang="tr-TR" dirty="0"/>
              <a:t>Tekrarlayan veya şiddetli depresyon veya intihar riskini gösteren davranışlar veya duygular</a:t>
            </a:r>
          </a:p>
          <a:p>
            <a:r>
              <a:rPr lang="tr-TR" dirty="0"/>
              <a:t>İstenmeyen hamilelik ve HIV enfeksiyonu da dahil olmak üzere cinsel yolla bulaşan hastalıklarla sonuçlanabilecek cinsel davranış</a:t>
            </a:r>
          </a:p>
          <a:p>
            <a:r>
              <a:rPr lang="tr-TR" dirty="0"/>
              <a:t>Serviks Kanseri</a:t>
            </a:r>
          </a:p>
          <a:p>
            <a:endParaRPr lang="tr-TR" dirty="0"/>
          </a:p>
        </p:txBody>
      </p:sp>
      <p:sp>
        <p:nvSpPr>
          <p:cNvPr id="6" name="Dikdörtgen: Köşeleri Yuvarlatılmış 5">
            <a:extLst>
              <a:ext uri="{FF2B5EF4-FFF2-40B4-BE49-F238E27FC236}">
                <a16:creationId xmlns:a16="http://schemas.microsoft.com/office/drawing/2014/main" id="{176E35D3-DDF5-7DC3-5FA3-28D07A3EF9C0}"/>
              </a:ext>
            </a:extLst>
          </p:cNvPr>
          <p:cNvSpPr/>
          <p:nvPr/>
        </p:nvSpPr>
        <p:spPr>
          <a:xfrm>
            <a:off x="604682" y="679565"/>
            <a:ext cx="10982632" cy="41162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A2D8F5BB-367E-4D9B-FCFC-E1697A261061}"/>
              </a:ext>
            </a:extLst>
          </p:cNvPr>
          <p:cNvSpPr txBox="1">
            <a:spLocks/>
          </p:cNvSpPr>
          <p:nvPr/>
        </p:nvSpPr>
        <p:spPr>
          <a:xfrm>
            <a:off x="604682" y="679565"/>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z="2200" spc="0" dirty="0"/>
              <a:t>Tarama</a:t>
            </a:r>
          </a:p>
        </p:txBody>
      </p:sp>
    </p:spTree>
    <p:extLst>
      <p:ext uri="{BB962C8B-B14F-4D97-AF65-F5344CB8AC3E}">
        <p14:creationId xmlns:p14="http://schemas.microsoft.com/office/powerpoint/2010/main" val="213447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7E313F-5910-476B-6061-B4F79ADD8F0F}"/>
              </a:ext>
            </a:extLst>
          </p:cNvPr>
          <p:cNvSpPr>
            <a:spLocks noGrp="1"/>
          </p:cNvSpPr>
          <p:nvPr>
            <p:ph type="title"/>
          </p:nvPr>
        </p:nvSpPr>
        <p:spPr/>
        <p:txBody>
          <a:bodyPr>
            <a:normAutofit fontScale="90000"/>
          </a:bodyPr>
          <a:lstStyle/>
          <a:p>
            <a:r>
              <a:rPr lang="tr-TR" dirty="0"/>
              <a:t>ADÖLESAN KORUYUCU HİZMETLER REHBERİ</a:t>
            </a:r>
            <a:endParaRPr lang="tr-TR" spc="0" dirty="0"/>
          </a:p>
        </p:txBody>
      </p:sp>
      <p:sp>
        <p:nvSpPr>
          <p:cNvPr id="3" name="İçerik Yer Tutucusu 2">
            <a:extLst>
              <a:ext uri="{FF2B5EF4-FFF2-40B4-BE49-F238E27FC236}">
                <a16:creationId xmlns:a16="http://schemas.microsoft.com/office/drawing/2014/main" id="{4C00EEAE-21E8-417F-3B27-5CA6A981D83F}"/>
              </a:ext>
            </a:extLst>
          </p:cNvPr>
          <p:cNvSpPr>
            <a:spLocks noGrp="1"/>
          </p:cNvSpPr>
          <p:nvPr>
            <p:ph idx="1"/>
          </p:nvPr>
        </p:nvSpPr>
        <p:spPr/>
        <p:txBody>
          <a:bodyPr>
            <a:normAutofit/>
          </a:bodyPr>
          <a:lstStyle/>
          <a:p>
            <a:r>
              <a:rPr lang="tr-TR" sz="2200" dirty="0"/>
              <a:t>Sağlıklı bir diyet ve güvenli kilo yönetimi; sağlıklı beslenme alışkanlıkları</a:t>
            </a:r>
          </a:p>
          <a:p>
            <a:r>
              <a:rPr lang="tr-TR" sz="2200" dirty="0"/>
              <a:t>Bisiklet ve motosiklet kaskları ve araba emniyet kemerleri kullanılarak yaralanmaların azaltılması</a:t>
            </a:r>
          </a:p>
          <a:p>
            <a:r>
              <a:rPr lang="tr-TR" sz="2200" dirty="0"/>
              <a:t>Düzenli Egzersiz</a:t>
            </a:r>
          </a:p>
          <a:p>
            <a:r>
              <a:rPr lang="tr-TR" sz="2200" dirty="0"/>
              <a:t>Optimum uyku süresi (günde 8 ila 10 saat) ve sağlıklı uyku alışkanlıkları</a:t>
            </a:r>
          </a:p>
          <a:p>
            <a:r>
              <a:rPr lang="tr-TR" sz="2200" dirty="0"/>
              <a:t>Güneşten Korunma</a:t>
            </a:r>
          </a:p>
          <a:p>
            <a:r>
              <a:rPr lang="tr-TR" sz="2200" dirty="0"/>
              <a:t>Sorumlu cinsel davranışlar</a:t>
            </a:r>
          </a:p>
          <a:p>
            <a:r>
              <a:rPr lang="tr-TR" sz="2200" dirty="0"/>
              <a:t>Tütün, alkol, diğer suistimal edilebilir maddeler ve anabolik steroidlerden kaçınma</a:t>
            </a:r>
          </a:p>
          <a:p>
            <a:r>
              <a:rPr lang="tr-TR" sz="2200" dirty="0"/>
              <a:t>"Cinsel mesajlaşma" ve kişisel bilgilerin ve resimlerin yabancılarla paylaşılması gibi olumsuz sonuçlara yol açabilecek çevrimiçi davranışlardan kaçınmak</a:t>
            </a:r>
          </a:p>
          <a:p>
            <a:r>
              <a:rPr lang="tr-TR" sz="2200" dirty="0"/>
              <a:t>Zorbalıkla başa çıkma stratejileri</a:t>
            </a:r>
          </a:p>
        </p:txBody>
      </p:sp>
      <p:sp>
        <p:nvSpPr>
          <p:cNvPr id="5" name="Dikdörtgen: Köşeleri Yuvarlatılmış 4">
            <a:extLst>
              <a:ext uri="{FF2B5EF4-FFF2-40B4-BE49-F238E27FC236}">
                <a16:creationId xmlns:a16="http://schemas.microsoft.com/office/drawing/2014/main" id="{AFD9ABEA-6A68-06AC-B834-616FBAB359E2}"/>
              </a:ext>
            </a:extLst>
          </p:cNvPr>
          <p:cNvSpPr/>
          <p:nvPr/>
        </p:nvSpPr>
        <p:spPr>
          <a:xfrm>
            <a:off x="604682" y="679565"/>
            <a:ext cx="10982632" cy="41162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spc="0" dirty="0">
                <a:solidFill>
                  <a:schemeClr val="tx1"/>
                </a:solidFill>
                <a:latin typeface="+mj-lt"/>
              </a:rPr>
              <a:t>İleriye Yönelik Rehberlik</a:t>
            </a:r>
            <a:endParaRPr lang="tr-TR" sz="2200" dirty="0">
              <a:solidFill>
                <a:schemeClr val="tx1"/>
              </a:solidFill>
              <a:latin typeface="+mj-lt"/>
            </a:endParaRPr>
          </a:p>
        </p:txBody>
      </p:sp>
    </p:spTree>
    <p:extLst>
      <p:ext uri="{BB962C8B-B14F-4D97-AF65-F5344CB8AC3E}">
        <p14:creationId xmlns:p14="http://schemas.microsoft.com/office/powerpoint/2010/main" val="2062201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38DE39-0D96-5FCD-F016-5A724FE0D339}"/>
              </a:ext>
            </a:extLst>
          </p:cNvPr>
          <p:cNvSpPr>
            <a:spLocks noGrp="1"/>
          </p:cNvSpPr>
          <p:nvPr>
            <p:ph type="title"/>
          </p:nvPr>
        </p:nvSpPr>
        <p:spPr/>
        <p:txBody>
          <a:bodyPr>
            <a:normAutofit fontScale="90000"/>
          </a:bodyPr>
          <a:lstStyle/>
          <a:p>
            <a:r>
              <a:rPr lang="tr-TR" dirty="0"/>
              <a:t>ADÖLESAN KORUYUCU HİZMETLER REHBERİ</a:t>
            </a:r>
            <a:endParaRPr lang="tr-TR" spc="0" dirty="0"/>
          </a:p>
        </p:txBody>
      </p:sp>
      <p:sp>
        <p:nvSpPr>
          <p:cNvPr id="3" name="İçerik Yer Tutucusu 2">
            <a:extLst>
              <a:ext uri="{FF2B5EF4-FFF2-40B4-BE49-F238E27FC236}">
                <a16:creationId xmlns:a16="http://schemas.microsoft.com/office/drawing/2014/main" id="{37CF5314-341C-4BD7-4BC4-8CDF991E7F37}"/>
              </a:ext>
            </a:extLst>
          </p:cNvPr>
          <p:cNvSpPr>
            <a:spLocks noGrp="1"/>
          </p:cNvSpPr>
          <p:nvPr>
            <p:ph idx="1"/>
          </p:nvPr>
        </p:nvSpPr>
        <p:spPr/>
        <p:txBody>
          <a:bodyPr/>
          <a:lstStyle/>
          <a:p>
            <a:r>
              <a:rPr lang="tr-TR" b="1" kern="100" dirty="0">
                <a:effectLst/>
                <a:latin typeface="Calibri" panose="020F0502020204030204" pitchFamily="34" charset="0"/>
                <a:ea typeface="Calibri" panose="020F0502020204030204" pitchFamily="34" charset="0"/>
                <a:cs typeface="Times New Roman" panose="02020603050405020304" pitchFamily="18" charset="0"/>
              </a:rPr>
              <a:t>(HPV) aşısı:</a:t>
            </a:r>
          </a:p>
          <a:p>
            <a:pPr lvl="1"/>
            <a:r>
              <a:rPr lang="tr-TR" dirty="0">
                <a:effectLst/>
                <a:latin typeface="Calibri" panose="020F0502020204030204" pitchFamily="34" charset="0"/>
                <a:ea typeface="Calibri" panose="020F0502020204030204" pitchFamily="34" charset="0"/>
                <a:cs typeface="Times New Roman" panose="02020603050405020304" pitchFamily="18" charset="0"/>
              </a:rPr>
              <a:t>Rutin aşılama:</a:t>
            </a:r>
            <a:endParaRPr lang="tr-TR" kern="100" dirty="0">
              <a:latin typeface="Calibri" panose="020F0502020204030204" pitchFamily="34" charset="0"/>
              <a:ea typeface="Calibri" panose="020F0502020204030204" pitchFamily="34" charset="0"/>
              <a:cs typeface="Times New Roman" panose="02020603050405020304" pitchFamily="18" charset="0"/>
            </a:endParaRPr>
          </a:p>
          <a:p>
            <a:pPr lvl="2"/>
            <a:r>
              <a:rPr lang="tr-TR" dirty="0">
                <a:effectLst/>
                <a:latin typeface="Calibri" panose="020F0502020204030204" pitchFamily="34" charset="0"/>
                <a:ea typeface="Calibri" panose="020F0502020204030204" pitchFamily="34" charset="0"/>
                <a:cs typeface="Times New Roman" panose="02020603050405020304" pitchFamily="18" charset="0"/>
              </a:rPr>
              <a:t>HPV aşısı rutin olarak 11 ila 12 yaşları arasında önerilir (9 yaşında başlayabilir) </a:t>
            </a:r>
          </a:p>
          <a:p>
            <a:pPr lvl="2"/>
            <a:r>
              <a:rPr lang="tr-TR" dirty="0">
                <a:latin typeface="Calibri" panose="020F0502020204030204" pitchFamily="34" charset="0"/>
                <a:ea typeface="Calibri" panose="020F0502020204030204" pitchFamily="34" charset="0"/>
                <a:cs typeface="Times New Roman" panose="02020603050405020304" pitchFamily="18" charset="0"/>
              </a:rPr>
              <a:t>Y</a:t>
            </a:r>
            <a:r>
              <a:rPr lang="tr-TR" dirty="0">
                <a:effectLst/>
                <a:latin typeface="Calibri" panose="020F0502020204030204" pitchFamily="34" charset="0"/>
                <a:ea typeface="Calibri" panose="020F0502020204030204" pitchFamily="34" charset="0"/>
                <a:cs typeface="Times New Roman" panose="02020603050405020304" pitchFamily="18" charset="0"/>
              </a:rPr>
              <a:t>eterince aşılanmamışsa 18 yaşına kadar tüm kişiler için tamamlayıcı HPV aşısı önerilir.</a:t>
            </a:r>
          </a:p>
          <a:p>
            <a:pPr lvl="2"/>
            <a:r>
              <a:rPr lang="tr-TR" dirty="0">
                <a:effectLst/>
                <a:latin typeface="Calibri" panose="020F0502020204030204" pitchFamily="34" charset="0"/>
                <a:ea typeface="Calibri" panose="020F0502020204030204" pitchFamily="34" charset="0"/>
                <a:cs typeface="Times New Roman" panose="02020603050405020304" pitchFamily="18" charset="0"/>
              </a:rPr>
              <a:t>İlk aşılamada 9 ila 14 yaş arası: </a:t>
            </a:r>
            <a:r>
              <a:rPr lang="tr-TR"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a:t>
            </a:r>
            <a:r>
              <a:rPr lang="tr-TR" dirty="0">
                <a:effectLst/>
                <a:latin typeface="Calibri" panose="020F0502020204030204" pitchFamily="34" charset="0"/>
                <a:ea typeface="Calibri" panose="020F0502020204030204" pitchFamily="34" charset="0"/>
                <a:cs typeface="Times New Roman" panose="02020603050405020304" pitchFamily="18" charset="0"/>
              </a:rPr>
              <a:t> ve </a:t>
            </a:r>
            <a:r>
              <a:rPr lang="tr-TR"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6 ile 12</a:t>
            </a:r>
            <a:r>
              <a:rPr lang="tr-TR" dirty="0">
                <a:effectLst/>
                <a:latin typeface="Calibri" panose="020F0502020204030204" pitchFamily="34" charset="0"/>
                <a:ea typeface="Calibri" panose="020F0502020204030204" pitchFamily="34" charset="0"/>
                <a:cs typeface="Times New Roman" panose="02020603050405020304" pitchFamily="18" charset="0"/>
              </a:rPr>
              <a:t>. aylar arası 2 doz serisi </a:t>
            </a:r>
            <a:br>
              <a:rPr lang="tr-TR" dirty="0">
                <a:effectLst/>
                <a:latin typeface="Calibri" panose="020F0502020204030204" pitchFamily="34" charset="0"/>
                <a:ea typeface="Calibri" panose="020F0502020204030204" pitchFamily="34" charset="0"/>
                <a:cs typeface="Times New Roman" panose="02020603050405020304" pitchFamily="18" charset="0"/>
              </a:rPr>
            </a:br>
            <a:r>
              <a:rPr lang="tr-TR" dirty="0">
                <a:effectLst/>
                <a:latin typeface="Calibri" panose="020F0502020204030204" pitchFamily="34" charset="0"/>
                <a:ea typeface="Calibri" panose="020F0502020204030204" pitchFamily="34" charset="0"/>
                <a:cs typeface="Times New Roman" panose="02020603050405020304" pitchFamily="18" charset="0"/>
              </a:rPr>
              <a:t>(minimum aralık: 5 ay; çok erken uygulanırsa dozu tekrarlayın).</a:t>
            </a:r>
          </a:p>
          <a:p>
            <a:pPr lvl="2"/>
            <a:r>
              <a:rPr lang="tr-TR" dirty="0">
                <a:effectLst/>
                <a:latin typeface="Calibri" panose="020F0502020204030204" pitchFamily="34" charset="0"/>
                <a:ea typeface="Calibri" panose="020F0502020204030204" pitchFamily="34" charset="0"/>
                <a:cs typeface="Times New Roman" panose="02020603050405020304" pitchFamily="18" charset="0"/>
              </a:rPr>
              <a:t>İlk aşılamada 15 yaşında veya daha büyük: </a:t>
            </a:r>
            <a:r>
              <a:rPr lang="tr-TR"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a:t>
            </a:r>
            <a:r>
              <a:rPr lang="tr-TR" dirty="0">
                <a:effectLst/>
                <a:latin typeface="Calibri" panose="020F0502020204030204" pitchFamily="34" charset="0"/>
                <a:ea typeface="Calibri" panose="020F0502020204030204" pitchFamily="34" charset="0"/>
                <a:cs typeface="Times New Roman" panose="02020603050405020304" pitchFamily="18" charset="0"/>
              </a:rPr>
              <a:t>, </a:t>
            </a:r>
            <a:r>
              <a:rPr lang="tr-TR"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 ile 2 ay </a:t>
            </a:r>
            <a:r>
              <a:rPr lang="tr-TR" dirty="0">
                <a:effectLst/>
                <a:latin typeface="Calibri" panose="020F0502020204030204" pitchFamily="34" charset="0"/>
                <a:ea typeface="Calibri" panose="020F0502020204030204" pitchFamily="34" charset="0"/>
                <a:cs typeface="Times New Roman" panose="02020603050405020304" pitchFamily="18" charset="0"/>
              </a:rPr>
              <a:t>ve </a:t>
            </a:r>
            <a:r>
              <a:rPr lang="tr-TR"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6 aylıkken </a:t>
            </a:r>
            <a:r>
              <a:rPr lang="tr-TR" dirty="0">
                <a:effectLst/>
                <a:latin typeface="Calibri" panose="020F0502020204030204" pitchFamily="34" charset="0"/>
                <a:ea typeface="Calibri" panose="020F0502020204030204" pitchFamily="34" charset="0"/>
                <a:cs typeface="Times New Roman" panose="02020603050405020304" pitchFamily="18" charset="0"/>
              </a:rPr>
              <a:t>3 dozluk seriler </a:t>
            </a:r>
          </a:p>
          <a:p>
            <a:pPr lvl="3"/>
            <a:r>
              <a:rPr lang="tr-TR" dirty="0">
                <a:latin typeface="Calibri" panose="020F0502020204030204" pitchFamily="34" charset="0"/>
                <a:ea typeface="Calibri" panose="020F0502020204030204" pitchFamily="34" charset="0"/>
                <a:cs typeface="Times New Roman" panose="02020603050405020304" pitchFamily="18" charset="0"/>
              </a:rPr>
              <a:t>M</a:t>
            </a:r>
            <a:r>
              <a:rPr lang="tr-TR" dirty="0">
                <a:effectLst/>
                <a:latin typeface="Calibri" panose="020F0502020204030204" pitchFamily="34" charset="0"/>
                <a:ea typeface="Calibri" panose="020F0502020204030204" pitchFamily="34" charset="0"/>
                <a:cs typeface="Times New Roman" panose="02020603050405020304" pitchFamily="18" charset="0"/>
              </a:rPr>
              <a:t>inimum aralıklar: </a:t>
            </a:r>
          </a:p>
          <a:p>
            <a:pPr lvl="4"/>
            <a:r>
              <a:rPr lang="tr-TR" dirty="0">
                <a:effectLst/>
                <a:latin typeface="Calibri" panose="020F0502020204030204" pitchFamily="34" charset="0"/>
                <a:ea typeface="Calibri" panose="020F0502020204030204" pitchFamily="34" charset="0"/>
                <a:cs typeface="Times New Roman" panose="02020603050405020304" pitchFamily="18" charset="0"/>
              </a:rPr>
              <a:t>1. dozdan 2. doza: 4 hafta; </a:t>
            </a:r>
          </a:p>
          <a:p>
            <a:pPr lvl="4"/>
            <a:r>
              <a:rPr lang="tr-TR" dirty="0">
                <a:effectLst/>
                <a:latin typeface="Calibri" panose="020F0502020204030204" pitchFamily="34" charset="0"/>
                <a:ea typeface="Calibri" panose="020F0502020204030204" pitchFamily="34" charset="0"/>
                <a:cs typeface="Times New Roman" panose="02020603050405020304" pitchFamily="18" charset="0"/>
              </a:rPr>
              <a:t>2. dozdan 3. doza: 12 hafta; </a:t>
            </a:r>
          </a:p>
          <a:p>
            <a:pPr lvl="4"/>
            <a:r>
              <a:rPr lang="tr-TR" dirty="0">
                <a:effectLst/>
                <a:latin typeface="Calibri" panose="020F0502020204030204" pitchFamily="34" charset="0"/>
                <a:ea typeface="Calibri" panose="020F0502020204030204" pitchFamily="34" charset="0"/>
                <a:cs typeface="Times New Roman" panose="02020603050405020304" pitchFamily="18" charset="0"/>
              </a:rPr>
              <a:t>1 ile 3. doz arası 5 ay; çok erken uygulanırsa dozu tekrarlayın</a:t>
            </a:r>
            <a:endParaRPr lang="tr-TR"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Oval 3">
            <a:extLst>
              <a:ext uri="{FF2B5EF4-FFF2-40B4-BE49-F238E27FC236}">
                <a16:creationId xmlns:a16="http://schemas.microsoft.com/office/drawing/2014/main" id="{3F9DD639-6E98-E5FF-2BC3-F243534017D9}"/>
              </a:ext>
            </a:extLst>
          </p:cNvPr>
          <p:cNvSpPr/>
          <p:nvPr/>
        </p:nvSpPr>
        <p:spPr>
          <a:xfrm>
            <a:off x="11587314" y="6324448"/>
            <a:ext cx="504000" cy="5029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Köşeleri Yuvarlatılmış 4">
            <a:extLst>
              <a:ext uri="{FF2B5EF4-FFF2-40B4-BE49-F238E27FC236}">
                <a16:creationId xmlns:a16="http://schemas.microsoft.com/office/drawing/2014/main" id="{86C94CCF-0006-3D5A-4BCD-190D94818599}"/>
              </a:ext>
            </a:extLst>
          </p:cNvPr>
          <p:cNvSpPr/>
          <p:nvPr/>
        </p:nvSpPr>
        <p:spPr>
          <a:xfrm>
            <a:off x="604682" y="679565"/>
            <a:ext cx="10982632" cy="41162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spc="0" dirty="0" err="1">
                <a:solidFill>
                  <a:schemeClr val="tx1"/>
                </a:solidFill>
                <a:latin typeface="+mj-lt"/>
              </a:rPr>
              <a:t>İmmünizasyon</a:t>
            </a:r>
            <a:endParaRPr lang="tr-TR" sz="2200" dirty="0">
              <a:solidFill>
                <a:schemeClr val="tx1"/>
              </a:solidFill>
              <a:latin typeface="+mj-lt"/>
            </a:endParaRPr>
          </a:p>
        </p:txBody>
      </p:sp>
    </p:spTree>
    <p:extLst>
      <p:ext uri="{BB962C8B-B14F-4D97-AF65-F5344CB8AC3E}">
        <p14:creationId xmlns:p14="http://schemas.microsoft.com/office/powerpoint/2010/main" val="1062522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C80CE7-23CA-F6C7-9552-84557A5830CB}"/>
              </a:ext>
            </a:extLst>
          </p:cNvPr>
          <p:cNvSpPr>
            <a:spLocks noGrp="1"/>
          </p:cNvSpPr>
          <p:nvPr>
            <p:ph type="title"/>
          </p:nvPr>
        </p:nvSpPr>
        <p:spPr/>
        <p:txBody>
          <a:bodyPr>
            <a:normAutofit fontScale="90000"/>
          </a:bodyPr>
          <a:lstStyle/>
          <a:p>
            <a:r>
              <a:rPr lang="tr-TR" spc="0" dirty="0"/>
              <a:t>ÖNLEYİCİ HİZMETLERİN SAĞLANMASINA YÖNELİK STRATEJİ</a:t>
            </a:r>
          </a:p>
        </p:txBody>
      </p:sp>
      <p:sp>
        <p:nvSpPr>
          <p:cNvPr id="3" name="İçerik Yer Tutucusu 2">
            <a:extLst>
              <a:ext uri="{FF2B5EF4-FFF2-40B4-BE49-F238E27FC236}">
                <a16:creationId xmlns:a16="http://schemas.microsoft.com/office/drawing/2014/main" id="{0101B131-BB37-37B2-E65A-DF9F8B0F3D7D}"/>
              </a:ext>
            </a:extLst>
          </p:cNvPr>
          <p:cNvSpPr>
            <a:spLocks noGrp="1"/>
          </p:cNvSpPr>
          <p:nvPr>
            <p:ph idx="1"/>
          </p:nvPr>
        </p:nvSpPr>
        <p:spPr>
          <a:xfrm>
            <a:off x="604683" y="816293"/>
            <a:ext cx="6516207" cy="5699182"/>
          </a:xfrm>
        </p:spPr>
        <p:txBody>
          <a:bodyPr>
            <a:normAutofit/>
          </a:bodyPr>
          <a:lstStyle/>
          <a:p>
            <a:pPr algn="just"/>
            <a:r>
              <a:rPr lang="tr-TR" dirty="0"/>
              <a:t>Tıp eğitiminin çoğu uygulayıcıları biyomedikal hastalığı tanımlamaya ve yönetmeye hazırlar, ancak onları özellikle ergenlerde kişisel davranışlarla ilgili önlenebilir bozuklukları yönetmeye hazırlayamayabilir</a:t>
            </a:r>
          </a:p>
          <a:p>
            <a:pPr algn="just"/>
            <a:r>
              <a:rPr lang="tr-TR" dirty="0"/>
              <a:t>Rutin sağlık değerlendirmesi için ergenleri gördüklerinde, uygulayıcılar sağlık açısından riskli davranışlar ve problemler yerine aşina oldukları hastalıklara veya durumlara odaklanma eğilimindedir.</a:t>
            </a:r>
          </a:p>
          <a:p>
            <a:pPr algn="just"/>
            <a:r>
              <a:rPr lang="tr-TR" dirty="0"/>
              <a:t>Bu nedenle, kılavuzlara ek olarak, uygulayıcıların önleyici hizmetleri rutin tıbbi bakıma entegre etmelerine yardımcı olacak bir stratejiye ihtiyaçları vardır. </a:t>
            </a:r>
          </a:p>
          <a:p>
            <a:pPr algn="just"/>
            <a:r>
              <a:rPr lang="tr-TR" dirty="0"/>
              <a:t>Algoritmada (algoritma 1) sunulan şema, sağlayıcıların çok sayıda potansiyel sağlık riskini taramasına, daha fazla değerlendirilmesi gerekenleri belirlemesine ve acil endişe taşıyanlara odaklanmasına yardımcı olabilir.</a:t>
            </a:r>
          </a:p>
        </p:txBody>
      </p:sp>
      <p:pic>
        <p:nvPicPr>
          <p:cNvPr id="4098" name="Picture 2" descr="Image">
            <a:extLst>
              <a:ext uri="{FF2B5EF4-FFF2-40B4-BE49-F238E27FC236}">
                <a16:creationId xmlns:a16="http://schemas.microsoft.com/office/drawing/2014/main" id="{6127E898-4D25-92CC-F63E-D22312DC9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890" y="816293"/>
            <a:ext cx="5071110" cy="583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459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D1349E-E8B1-36EC-B32C-B6C4AAD300E8}"/>
              </a:ext>
            </a:extLst>
          </p:cNvPr>
          <p:cNvSpPr>
            <a:spLocks noGrp="1"/>
          </p:cNvSpPr>
          <p:nvPr>
            <p:ph type="title"/>
          </p:nvPr>
        </p:nvSpPr>
        <p:spPr/>
        <p:txBody>
          <a:bodyPr>
            <a:normAutofit fontScale="90000"/>
          </a:bodyPr>
          <a:lstStyle/>
          <a:p>
            <a:r>
              <a:rPr lang="tr-TR" dirty="0"/>
              <a:t>ADÖLESAN KORUYUCU HİZMETLER REHBERİ</a:t>
            </a:r>
          </a:p>
        </p:txBody>
      </p:sp>
      <p:sp>
        <p:nvSpPr>
          <p:cNvPr id="3" name="İçerik Yer Tutucusu 2">
            <a:extLst>
              <a:ext uri="{FF2B5EF4-FFF2-40B4-BE49-F238E27FC236}">
                <a16:creationId xmlns:a16="http://schemas.microsoft.com/office/drawing/2014/main" id="{3FE33AF5-2607-237E-6679-0AC4F76DA9FE}"/>
              </a:ext>
            </a:extLst>
          </p:cNvPr>
          <p:cNvSpPr>
            <a:spLocks noGrp="1"/>
          </p:cNvSpPr>
          <p:nvPr>
            <p:ph idx="1"/>
          </p:nvPr>
        </p:nvSpPr>
        <p:spPr>
          <a:xfrm>
            <a:off x="604683" y="816293"/>
            <a:ext cx="6744807" cy="5837349"/>
          </a:xfrm>
        </p:spPr>
        <p:txBody>
          <a:bodyPr>
            <a:normAutofit/>
          </a:bodyPr>
          <a:lstStyle/>
          <a:p>
            <a:pPr algn="just"/>
            <a:r>
              <a:rPr lang="tr-TR" dirty="0"/>
              <a:t>Bilgi toplamak ve sorunları belirlemek:</a:t>
            </a:r>
          </a:p>
          <a:p>
            <a:pPr lvl="1" algn="just"/>
            <a:r>
              <a:rPr lang="tr-TR" dirty="0"/>
              <a:t>Amaç: Belirli sağlık riskleri ve sorunlarının tümü veya bir alt kümesi için göstergeleri belirlemektir. </a:t>
            </a:r>
          </a:p>
          <a:p>
            <a:pPr lvl="1" algn="just"/>
            <a:r>
              <a:rPr lang="tr-TR" dirty="0"/>
              <a:t>Elde edilmesi kolay ve en çok endişe duyulan konular için yüksek hassasiyete sahip veriler toplanır. </a:t>
            </a:r>
          </a:p>
          <a:p>
            <a:pPr lvl="1" algn="just"/>
            <a:r>
              <a:rPr lang="tr-TR" dirty="0"/>
              <a:t>Boy, kilo ve kan basıncı ölçülür; sağlık risklerini, alışkanlıkları ve davranışları değerlendirmek için anketler bekleme alanında doldurulabilir. </a:t>
            </a:r>
          </a:p>
          <a:p>
            <a:pPr lvl="1" algn="just"/>
            <a:r>
              <a:rPr lang="tr-TR" dirty="0"/>
              <a:t>Anketlerin kullanımı (elektronik anketler dahil) zamandan tasarruf sağlayabilir ve sorunların tanımlanmasını iyileştirebilir.</a:t>
            </a:r>
          </a:p>
          <a:p>
            <a:pPr lvl="1" algn="just"/>
            <a:r>
              <a:rPr lang="tr-TR" dirty="0"/>
              <a:t>Toplanan veriler, klinik görüşmeye rehberlik etmek ve daha ileri değerlendirme için kullanılır. </a:t>
            </a:r>
          </a:p>
          <a:p>
            <a:pPr lvl="1" algn="just"/>
            <a:r>
              <a:rPr lang="tr-TR" dirty="0"/>
              <a:t>Herhangi bir endişe alanı ortaya çıkmazsa, uygulayıcı sağlıklı davranışlar için destek ve pekiştirme sunabilir. </a:t>
            </a:r>
          </a:p>
          <a:p>
            <a:pPr lvl="1" algn="just"/>
            <a:r>
              <a:rPr lang="tr-TR" dirty="0"/>
              <a:t>Bununla birlikte, belirtiler gencin aşırı kilolu olma veya sağlık açısından riskli bir davranışta bulunma gibi bir sorunu olduğunu gösteriyorsa, o zaman uygulayıcı Adım 2'ye gider.</a:t>
            </a:r>
          </a:p>
          <a:p>
            <a:pPr lvl="1" algn="just"/>
            <a:endParaRPr lang="tr-TR" dirty="0"/>
          </a:p>
        </p:txBody>
      </p:sp>
      <p:pic>
        <p:nvPicPr>
          <p:cNvPr id="4" name="Picture 2" descr="Image">
            <a:extLst>
              <a:ext uri="{FF2B5EF4-FFF2-40B4-BE49-F238E27FC236}">
                <a16:creationId xmlns:a16="http://schemas.microsoft.com/office/drawing/2014/main" id="{D5768BA8-E4C0-D85C-A1DB-B25EE98B8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890" y="816293"/>
            <a:ext cx="5071110" cy="583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505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0A7087-8ACC-6465-7AE2-6F21B652ED04}"/>
              </a:ext>
            </a:extLst>
          </p:cNvPr>
          <p:cNvSpPr>
            <a:spLocks noGrp="1"/>
          </p:cNvSpPr>
          <p:nvPr>
            <p:ph type="title"/>
          </p:nvPr>
        </p:nvSpPr>
        <p:spPr/>
        <p:txBody>
          <a:bodyPr>
            <a:normAutofit fontScale="90000"/>
          </a:bodyPr>
          <a:lstStyle/>
          <a:p>
            <a:r>
              <a:rPr lang="tr-TR" dirty="0"/>
              <a:t>ADÖLESAN KORUYUCU HİZMETLER REHBERİ</a:t>
            </a:r>
          </a:p>
        </p:txBody>
      </p:sp>
      <p:sp>
        <p:nvSpPr>
          <p:cNvPr id="3" name="İçerik Yer Tutucusu 2">
            <a:extLst>
              <a:ext uri="{FF2B5EF4-FFF2-40B4-BE49-F238E27FC236}">
                <a16:creationId xmlns:a16="http://schemas.microsoft.com/office/drawing/2014/main" id="{4BD28EB6-F478-C5E9-1424-159D9195A2AA}"/>
              </a:ext>
            </a:extLst>
          </p:cNvPr>
          <p:cNvSpPr>
            <a:spLocks noGrp="1"/>
          </p:cNvSpPr>
          <p:nvPr>
            <p:ph idx="1"/>
          </p:nvPr>
        </p:nvSpPr>
        <p:spPr>
          <a:xfrm>
            <a:off x="604682" y="690563"/>
            <a:ext cx="6580978" cy="5837349"/>
          </a:xfrm>
        </p:spPr>
        <p:txBody>
          <a:bodyPr>
            <a:normAutofit/>
          </a:bodyPr>
          <a:lstStyle/>
          <a:p>
            <a:r>
              <a:rPr lang="tr-TR" dirty="0"/>
              <a:t>Daha fazla değerlendirme</a:t>
            </a:r>
          </a:p>
          <a:p>
            <a:pPr lvl="1"/>
            <a:r>
              <a:rPr lang="tr-TR" dirty="0"/>
              <a:t>Bu adımın amacı, Adım 1'de tanımlanan her potansiyel sorun için, gencin olumsuz sonuçlar açısından yüksek, orta veya düşük risk altında olup olmadığını belirlemektir. </a:t>
            </a:r>
          </a:p>
          <a:p>
            <a:pPr lvl="1"/>
            <a:r>
              <a:rPr lang="tr-TR" dirty="0"/>
              <a:t>Risk kategorisini göstermek için; </a:t>
            </a:r>
          </a:p>
          <a:p>
            <a:pPr marL="457200" lvl="1" indent="0">
              <a:buNone/>
            </a:pPr>
            <a:r>
              <a:rPr lang="tr-TR" dirty="0"/>
              <a:t>Tansiyonu 85/60, nabzı 60, ağırlığı 85 kilo ve boy-ağırlık oranı yüzde 55'in altında olan 16 yaşındaki üç kadını düşünün. </a:t>
            </a:r>
          </a:p>
        </p:txBody>
      </p:sp>
      <p:pic>
        <p:nvPicPr>
          <p:cNvPr id="4" name="Picture 2" descr="Image">
            <a:extLst>
              <a:ext uri="{FF2B5EF4-FFF2-40B4-BE49-F238E27FC236}">
                <a16:creationId xmlns:a16="http://schemas.microsoft.com/office/drawing/2014/main" id="{2FF8876D-396D-0EA3-F0CE-7B6A6F65E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756" y="838217"/>
            <a:ext cx="5071110" cy="5837349"/>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2">
            <a:extLst>
              <a:ext uri="{FF2B5EF4-FFF2-40B4-BE49-F238E27FC236}">
                <a16:creationId xmlns:a16="http://schemas.microsoft.com/office/drawing/2014/main" id="{2BFAEBFA-B620-E4D3-C55F-1F957F7F821C}"/>
              </a:ext>
            </a:extLst>
          </p:cNvPr>
          <p:cNvSpPr txBox="1">
            <a:spLocks/>
          </p:cNvSpPr>
          <p:nvPr/>
        </p:nvSpPr>
        <p:spPr>
          <a:xfrm>
            <a:off x="713266" y="3510020"/>
            <a:ext cx="5978998" cy="2137410"/>
          </a:xfrm>
          <a:prstGeom prst="rect">
            <a:avLst/>
          </a:prstGeom>
          <a:solidFill>
            <a:schemeClr val="accent4">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Gövd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Birinci hasta görüşme sırasında ideal kilosunu 70 kg olarak gördüğünü, her gün yoğun egzersiz yapan, sık sık öğün atlayan, her gün müshil kullanan ve </a:t>
            </a:r>
            <a:r>
              <a:rPr lang="tr-TR" dirty="0" err="1"/>
              <a:t>amenoreik</a:t>
            </a:r>
            <a:r>
              <a:rPr lang="tr-TR" dirty="0"/>
              <a:t> bir jimnastikçi olduğunu açıklıyor. </a:t>
            </a:r>
          </a:p>
          <a:p>
            <a:r>
              <a:rPr lang="tr-TR" dirty="0"/>
              <a:t>Yeme bozukluğu var ve metabolik çöküş riski yüksek. </a:t>
            </a:r>
          </a:p>
          <a:p>
            <a:r>
              <a:rPr lang="tr-TR" dirty="0"/>
              <a:t>Daha fazla tıbbi ve psikiyatrik değerlendirme için acil sevk garanti edilir</a:t>
            </a:r>
          </a:p>
        </p:txBody>
      </p:sp>
      <p:sp>
        <p:nvSpPr>
          <p:cNvPr id="7" name="İçerik Yer Tutucusu 2">
            <a:extLst>
              <a:ext uri="{FF2B5EF4-FFF2-40B4-BE49-F238E27FC236}">
                <a16:creationId xmlns:a16="http://schemas.microsoft.com/office/drawing/2014/main" id="{5DE298E2-1226-8D0A-B022-211AD0613965}"/>
              </a:ext>
            </a:extLst>
          </p:cNvPr>
          <p:cNvSpPr txBox="1">
            <a:spLocks/>
          </p:cNvSpPr>
          <p:nvPr/>
        </p:nvSpPr>
        <p:spPr>
          <a:xfrm>
            <a:off x="692865" y="3429000"/>
            <a:ext cx="6325708" cy="3352870"/>
          </a:xfrm>
          <a:prstGeom prst="rect">
            <a:avLst/>
          </a:prstGeom>
          <a:solidFill>
            <a:schemeClr val="accent4">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Gövd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İkinci hasta son bir yıl içinde 10 kiloluk kilo kaybı bildiriyor, okul jimnastik takımına katılıyor, yemek seçiyor ama öğün atlamıyor ve </a:t>
            </a:r>
            <a:r>
              <a:rPr lang="tr-TR" dirty="0" err="1"/>
              <a:t>amenoreik</a:t>
            </a:r>
            <a:r>
              <a:rPr lang="tr-TR" dirty="0"/>
              <a:t>. </a:t>
            </a:r>
          </a:p>
          <a:p>
            <a:r>
              <a:rPr lang="tr-TR" dirty="0"/>
              <a:t>Kilosunu kontrol etmek için bir diyet sürdürüyor çünkü bu, rutinlerini gerçekleştirmesine yardımcı oluyor. </a:t>
            </a:r>
          </a:p>
          <a:p>
            <a:r>
              <a:rPr lang="tr-TR" dirty="0"/>
              <a:t>Fizik muayene normal. </a:t>
            </a:r>
          </a:p>
          <a:p>
            <a:r>
              <a:rPr lang="tr-TR" dirty="0"/>
              <a:t>Bu hasta yeme bozukluğu açısından orta derecede risk altındadır ve takip vizitlerinde kilo ve metabolik durumu yakından izlenmelidir. </a:t>
            </a:r>
          </a:p>
          <a:p>
            <a:r>
              <a:rPr lang="tr-TR" dirty="0"/>
              <a:t>Takip sırasındaki klinik durum farklı ise risk kategorisi değiştirilebilir.</a:t>
            </a:r>
          </a:p>
        </p:txBody>
      </p:sp>
      <p:sp>
        <p:nvSpPr>
          <p:cNvPr id="8" name="İçerik Yer Tutucusu 2">
            <a:extLst>
              <a:ext uri="{FF2B5EF4-FFF2-40B4-BE49-F238E27FC236}">
                <a16:creationId xmlns:a16="http://schemas.microsoft.com/office/drawing/2014/main" id="{1E1852D9-E716-A5BA-365B-AB4D342EE3C4}"/>
              </a:ext>
            </a:extLst>
          </p:cNvPr>
          <p:cNvSpPr txBox="1">
            <a:spLocks/>
          </p:cNvSpPr>
          <p:nvPr/>
        </p:nvSpPr>
        <p:spPr>
          <a:xfrm>
            <a:off x="713266" y="3423757"/>
            <a:ext cx="6580978" cy="1680440"/>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Gövd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Üçüncü hasta her zaman zayıftı, vücut ağırlığını uygun görüyor, sadece okuldaki beden eğitimi derslerinde egzersiz yapıyor ve düzenli adet görüyor. </a:t>
            </a:r>
          </a:p>
          <a:p>
            <a:r>
              <a:rPr lang="tr-TR" dirty="0"/>
              <a:t>Bu hasta yeme bozukluğu açısından düşük risk altındadır ve sağlıklı beslenme konusunda bilgi verilebilir.</a:t>
            </a:r>
          </a:p>
        </p:txBody>
      </p:sp>
    </p:spTree>
    <p:extLst>
      <p:ext uri="{BB962C8B-B14F-4D97-AF65-F5344CB8AC3E}">
        <p14:creationId xmlns:p14="http://schemas.microsoft.com/office/powerpoint/2010/main" val="32541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childTnLst>
                                    <p:animEffect transition="out" filter="wipe(dow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31D919-DA28-C54B-39F4-E202D6EB1135}"/>
              </a:ext>
            </a:extLst>
          </p:cNvPr>
          <p:cNvSpPr>
            <a:spLocks noGrp="1"/>
          </p:cNvSpPr>
          <p:nvPr>
            <p:ph type="title"/>
          </p:nvPr>
        </p:nvSpPr>
        <p:spPr/>
        <p:txBody>
          <a:bodyPr>
            <a:normAutofit fontScale="90000"/>
          </a:bodyPr>
          <a:lstStyle/>
          <a:p>
            <a:r>
              <a:rPr lang="tr-TR" dirty="0"/>
              <a:t>ADÖLESAN KORUYUCU HİZMETLER REHBERİ</a:t>
            </a:r>
          </a:p>
        </p:txBody>
      </p:sp>
      <p:sp>
        <p:nvSpPr>
          <p:cNvPr id="3" name="İçerik Yer Tutucusu 2">
            <a:extLst>
              <a:ext uri="{FF2B5EF4-FFF2-40B4-BE49-F238E27FC236}">
                <a16:creationId xmlns:a16="http://schemas.microsoft.com/office/drawing/2014/main" id="{230B0247-7265-36DA-CD2C-BAC7EB8A25DC}"/>
              </a:ext>
            </a:extLst>
          </p:cNvPr>
          <p:cNvSpPr>
            <a:spLocks noGrp="1"/>
          </p:cNvSpPr>
          <p:nvPr>
            <p:ph idx="1"/>
          </p:nvPr>
        </p:nvSpPr>
        <p:spPr>
          <a:xfrm>
            <a:off x="604683" y="1176695"/>
            <a:ext cx="10982631" cy="5498871"/>
          </a:xfrm>
        </p:spPr>
        <p:txBody>
          <a:bodyPr>
            <a:normAutofit lnSpcReduction="10000"/>
          </a:bodyPr>
          <a:lstStyle/>
          <a:p>
            <a:r>
              <a:rPr lang="tr-TR" dirty="0"/>
              <a:t>Sorunları birlikte belirleyin ve önceliklendirin</a:t>
            </a:r>
          </a:p>
          <a:p>
            <a:pPr lvl="1"/>
            <a:r>
              <a:rPr lang="tr-TR" dirty="0"/>
              <a:t>Uygulayıcı, sorunların her biri için risk kategorisini belirledikten sonra, sorunları kabul etmek ve sorun listesine öncelik vermek için ergenle bir tartışma yapmalıdır. Uygulayıcı ile ergen arasında terapötik bir ilişkinin varlığı bu tartışmayı kolaylaştıracaktır. </a:t>
            </a:r>
          </a:p>
          <a:p>
            <a:pPr lvl="2"/>
            <a:r>
              <a:rPr lang="tr-TR" dirty="0"/>
              <a:t>Ergene uygulayıcıyla paylaşılan bilgilerin gizli kalacağına dair güvence vermek, </a:t>
            </a:r>
          </a:p>
          <a:p>
            <a:pPr lvl="2"/>
            <a:r>
              <a:rPr lang="tr-TR" dirty="0"/>
              <a:t>Ergenin bakış açısını dinlemek ve ona değer vermek</a:t>
            </a:r>
          </a:p>
          <a:p>
            <a:pPr lvl="2"/>
            <a:r>
              <a:rPr lang="tr-TR" dirty="0"/>
              <a:t>Kişisel davranışlarla ilgili bilgilere aşağılayıcı veya cezalandırıcı bir şekilde yanıt vermemek</a:t>
            </a:r>
          </a:p>
          <a:p>
            <a:r>
              <a:rPr lang="tr-TR" dirty="0"/>
              <a:t>Uygulayıcı ve ergen, her sorunun türü ve ciddiyeti konusunda bir anlaşmaya varmalıdır. </a:t>
            </a:r>
          </a:p>
          <a:p>
            <a:r>
              <a:rPr lang="tr-TR" dirty="0"/>
              <a:t>Uygulayıcı, sigara içmenin, aylık alkol kullanımının ve kahvaltıyı atlamanın en önemli endişeler olduğuna inansa da, ergen bu davranışları farklı bir sırayla sıralayabilir veya hatta sorun olarak görmeyebilir. </a:t>
            </a:r>
          </a:p>
          <a:p>
            <a:r>
              <a:rPr lang="tr-TR" dirty="0"/>
              <a:t>Gencin sorun listesini kabul etmemesi ve önceliklendirmesi olmadan, yönetim planına uyma şansı az</a:t>
            </a:r>
          </a:p>
          <a:p>
            <a:r>
              <a:rPr lang="tr-TR" dirty="0"/>
              <a:t>Davranış yakın gelecekte yaşamı tehdit etmiyorsa, uygulayıcı ve ergen birlikte çalışacakları konuyu müzakere etmelidir. </a:t>
            </a:r>
          </a:p>
          <a:p>
            <a:r>
              <a:rPr lang="tr-TR" dirty="0"/>
              <a:t>Müzakere süreci, ergenin davranışlarını değiştirmeye hazır olup olmadığını belirleme ve değişim için fırsatları ve engelleri belirleme fırsatı sağlar. </a:t>
            </a:r>
          </a:p>
          <a:p>
            <a:r>
              <a:rPr lang="tr-TR" dirty="0"/>
              <a:t>Bu bilgi, bir yönetim planının geliştirilmesine devam etmek için gereklidir.</a:t>
            </a:r>
          </a:p>
        </p:txBody>
      </p:sp>
    </p:spTree>
    <p:extLst>
      <p:ext uri="{BB962C8B-B14F-4D97-AF65-F5344CB8AC3E}">
        <p14:creationId xmlns:p14="http://schemas.microsoft.com/office/powerpoint/2010/main" val="977719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3DE322-DAC7-0C3F-8E1B-B291DE34812F}"/>
              </a:ext>
            </a:extLst>
          </p:cNvPr>
          <p:cNvSpPr>
            <a:spLocks noGrp="1"/>
          </p:cNvSpPr>
          <p:nvPr>
            <p:ph type="title"/>
          </p:nvPr>
        </p:nvSpPr>
        <p:spPr/>
        <p:txBody>
          <a:bodyPr>
            <a:normAutofit fontScale="90000"/>
          </a:bodyPr>
          <a:lstStyle/>
          <a:p>
            <a:r>
              <a:rPr lang="tr-TR" dirty="0"/>
              <a:t>PERİYODİK MUAYENE ÖNERİLERİ</a:t>
            </a:r>
          </a:p>
        </p:txBody>
      </p:sp>
      <p:graphicFrame>
        <p:nvGraphicFramePr>
          <p:cNvPr id="4" name="Tablo 3">
            <a:extLst>
              <a:ext uri="{FF2B5EF4-FFF2-40B4-BE49-F238E27FC236}">
                <a16:creationId xmlns:a16="http://schemas.microsoft.com/office/drawing/2014/main" id="{F85BCD20-113F-EFC2-06FA-D0452237E3D5}"/>
              </a:ext>
            </a:extLst>
          </p:cNvPr>
          <p:cNvGraphicFramePr>
            <a:graphicFrameLocks noGrp="1"/>
          </p:cNvGraphicFramePr>
          <p:nvPr>
            <p:extLst>
              <p:ext uri="{D42A27DB-BD31-4B8C-83A1-F6EECF244321}">
                <p14:modId xmlns:p14="http://schemas.microsoft.com/office/powerpoint/2010/main" val="3746089316"/>
              </p:ext>
            </p:extLst>
          </p:nvPr>
        </p:nvGraphicFramePr>
        <p:xfrm>
          <a:off x="1839122" y="1276618"/>
          <a:ext cx="5424602" cy="4304764"/>
        </p:xfrm>
        <a:graphic>
          <a:graphicData uri="http://schemas.openxmlformats.org/drawingml/2006/table">
            <a:tbl>
              <a:tblPr firstRow="1" bandRow="1">
                <a:tableStyleId>{D27102A9-8310-4765-A935-A1911B00CA55}</a:tableStyleId>
              </a:tblPr>
              <a:tblGrid>
                <a:gridCol w="2712301">
                  <a:extLst>
                    <a:ext uri="{9D8B030D-6E8A-4147-A177-3AD203B41FA5}">
                      <a16:colId xmlns:a16="http://schemas.microsoft.com/office/drawing/2014/main" val="20000"/>
                    </a:ext>
                  </a:extLst>
                </a:gridCol>
                <a:gridCol w="2712301">
                  <a:extLst>
                    <a:ext uri="{9D8B030D-6E8A-4147-A177-3AD203B41FA5}">
                      <a16:colId xmlns:a16="http://schemas.microsoft.com/office/drawing/2014/main" val="20001"/>
                    </a:ext>
                  </a:extLst>
                </a:gridCol>
              </a:tblGrid>
              <a:tr h="607032">
                <a:tc>
                  <a:txBody>
                    <a:bodyPr/>
                    <a:lstStyle/>
                    <a:p>
                      <a:endParaRPr lang="tr-TR" dirty="0"/>
                    </a:p>
                  </a:txBody>
                  <a:tcPr/>
                </a:tc>
                <a:tc>
                  <a:txBody>
                    <a:bodyPr/>
                    <a:lstStyle/>
                    <a:p>
                      <a:r>
                        <a:rPr lang="tr-TR" sz="2400" b="1" dirty="0"/>
                        <a:t>      Önerilen Yaş</a:t>
                      </a:r>
                      <a:endParaRPr lang="tr-TR"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607032">
                <a:tc>
                  <a:txBody>
                    <a:bodyPr/>
                    <a:lstStyle/>
                    <a:p>
                      <a:r>
                        <a:rPr lang="tr-TR" b="1" dirty="0"/>
                        <a:t>Beslenme</a:t>
                      </a:r>
                      <a:r>
                        <a:rPr lang="tr-TR" b="1" baseline="0" dirty="0"/>
                        <a:t> danışmanlığı</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2-18 </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607032">
                <a:tc>
                  <a:txBody>
                    <a:bodyPr/>
                    <a:lstStyle/>
                    <a:p>
                      <a:r>
                        <a:rPr lang="tr-TR" b="1" dirty="0"/>
                        <a:t>Egzersiz</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2-21</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629524">
                <a:tc>
                  <a:txBody>
                    <a:bodyPr/>
                    <a:lstStyle/>
                    <a:p>
                      <a:r>
                        <a:rPr lang="tr-TR" b="1" dirty="0"/>
                        <a:t>Tütün kullanımı/</a:t>
                      </a:r>
                    </a:p>
                    <a:p>
                      <a:r>
                        <a:rPr lang="tr-TR" b="1" dirty="0"/>
                        <a:t>Pasif içicilik</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7-21</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607032">
                <a:tc>
                  <a:txBody>
                    <a:bodyPr/>
                    <a:lstStyle/>
                    <a:p>
                      <a:r>
                        <a:rPr lang="tr-TR" b="1" dirty="0"/>
                        <a:t>Alkol-madde</a:t>
                      </a:r>
                      <a:r>
                        <a:rPr lang="tr-TR" b="1" baseline="0" dirty="0"/>
                        <a:t> kullanımı</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7-21</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629524">
                <a:tc>
                  <a:txBody>
                    <a:bodyPr/>
                    <a:lstStyle/>
                    <a:p>
                      <a:r>
                        <a:rPr lang="tr-TR" b="1" dirty="0"/>
                        <a:t>Cinsel</a:t>
                      </a:r>
                      <a:r>
                        <a:rPr lang="tr-TR" b="1" baseline="0" dirty="0"/>
                        <a:t> sağlık/Üreme sağlığı</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13-21</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607032">
                <a:tc>
                  <a:txBody>
                    <a:bodyPr/>
                    <a:lstStyle/>
                    <a:p>
                      <a:r>
                        <a:rPr lang="tr-TR" b="1" dirty="0"/>
                        <a:t>Kazalar ve yaralanmalar</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0-21    </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16497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F398D0-E10C-B081-D184-26E88D9AAFDD}"/>
              </a:ext>
            </a:extLst>
          </p:cNvPr>
          <p:cNvSpPr>
            <a:spLocks noGrp="1"/>
          </p:cNvSpPr>
          <p:nvPr>
            <p:ph type="title"/>
          </p:nvPr>
        </p:nvSpPr>
        <p:spPr/>
        <p:txBody>
          <a:bodyPr>
            <a:normAutofit fontScale="90000"/>
          </a:bodyPr>
          <a:lstStyle/>
          <a:p>
            <a:r>
              <a:rPr lang="tr-TR" dirty="0"/>
              <a:t>PERİYODİK MUAYENE ÖNERİLERİ</a:t>
            </a:r>
          </a:p>
        </p:txBody>
      </p:sp>
      <p:graphicFrame>
        <p:nvGraphicFramePr>
          <p:cNvPr id="4" name="Tablo 3">
            <a:extLst>
              <a:ext uri="{FF2B5EF4-FFF2-40B4-BE49-F238E27FC236}">
                <a16:creationId xmlns:a16="http://schemas.microsoft.com/office/drawing/2014/main" id="{0F3B89E6-D51F-EEC7-82FD-00697BB3D36B}"/>
              </a:ext>
            </a:extLst>
          </p:cNvPr>
          <p:cNvGraphicFramePr>
            <a:graphicFrameLocks noGrp="1"/>
          </p:cNvGraphicFramePr>
          <p:nvPr>
            <p:extLst>
              <p:ext uri="{D42A27DB-BD31-4B8C-83A1-F6EECF244321}">
                <p14:modId xmlns:p14="http://schemas.microsoft.com/office/powerpoint/2010/main" val="2984956792"/>
              </p:ext>
            </p:extLst>
          </p:nvPr>
        </p:nvGraphicFramePr>
        <p:xfrm>
          <a:off x="767406" y="1028661"/>
          <a:ext cx="5328592" cy="4137738"/>
        </p:xfrm>
        <a:graphic>
          <a:graphicData uri="http://schemas.openxmlformats.org/drawingml/2006/table">
            <a:tbl>
              <a:tblPr firstRow="1" bandRow="1">
                <a:tableStyleId>{D27102A9-8310-4765-A935-A1911B00CA55}</a:tableStyleId>
              </a:tblPr>
              <a:tblGrid>
                <a:gridCol w="266429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575831">
                <a:tc>
                  <a:txBody>
                    <a:bodyPr/>
                    <a:lstStyle/>
                    <a:p>
                      <a:endParaRPr lang="tr-TR" dirty="0"/>
                    </a:p>
                  </a:txBody>
                  <a:tcPr/>
                </a:tc>
                <a:tc>
                  <a:txBody>
                    <a:bodyPr/>
                    <a:lstStyle/>
                    <a:p>
                      <a:r>
                        <a:rPr lang="tr-TR" sz="2400" b="1" dirty="0"/>
                        <a:t>      Önerilen Yaş</a:t>
                      </a:r>
                      <a:endParaRPr lang="tr-TR"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629103">
                <a:tc>
                  <a:txBody>
                    <a:bodyPr/>
                    <a:lstStyle/>
                    <a:p>
                      <a:r>
                        <a:rPr lang="tr-TR" b="1" dirty="0"/>
                        <a:t>Boy-ağırlık ölçümü</a:t>
                      </a:r>
                      <a:r>
                        <a:rPr lang="tr-TR" b="1" baseline="0" dirty="0"/>
                        <a:t> ve </a:t>
                      </a:r>
                      <a:r>
                        <a:rPr lang="tr-TR" b="1" baseline="0" dirty="0" err="1"/>
                        <a:t>obezite</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0-21</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75831">
                <a:tc>
                  <a:txBody>
                    <a:bodyPr/>
                    <a:lstStyle/>
                    <a:p>
                      <a:r>
                        <a:rPr lang="tr-TR" b="1" dirty="0"/>
                        <a:t>Kan</a:t>
                      </a:r>
                      <a:r>
                        <a:rPr lang="tr-TR" b="1" baseline="0" dirty="0"/>
                        <a:t> b</a:t>
                      </a:r>
                      <a:r>
                        <a:rPr lang="tr-TR" b="1" dirty="0"/>
                        <a:t>asıncı ölçümü</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0-21</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97167">
                <a:tc>
                  <a:txBody>
                    <a:bodyPr/>
                    <a:lstStyle/>
                    <a:p>
                      <a:r>
                        <a:rPr lang="tr-TR" b="1" dirty="0"/>
                        <a:t>Ağız Sağlığı</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2-21</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75831">
                <a:tc>
                  <a:txBody>
                    <a:bodyPr/>
                    <a:lstStyle/>
                    <a:p>
                      <a:r>
                        <a:rPr lang="tr-TR" b="1" dirty="0"/>
                        <a:t>Görme</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11-17</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97167">
                <a:tc>
                  <a:txBody>
                    <a:bodyPr/>
                    <a:lstStyle/>
                    <a:p>
                      <a:r>
                        <a:rPr lang="tr-TR" b="1" dirty="0"/>
                        <a:t>İşitme</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75831">
                <a:tc>
                  <a:txBody>
                    <a:bodyPr/>
                    <a:lstStyle/>
                    <a:p>
                      <a:r>
                        <a:rPr lang="tr-TR" b="1" dirty="0"/>
                        <a:t>İstismar/ Şiddet</a:t>
                      </a:r>
                      <a:r>
                        <a:rPr lang="tr-TR" b="1" baseline="0" dirty="0"/>
                        <a:t> taraması</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11-21    </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graphicFrame>
        <p:nvGraphicFramePr>
          <p:cNvPr id="6" name="Tablo 5">
            <a:extLst>
              <a:ext uri="{FF2B5EF4-FFF2-40B4-BE49-F238E27FC236}">
                <a16:creationId xmlns:a16="http://schemas.microsoft.com/office/drawing/2014/main" id="{D325295F-AFE4-1129-F611-39A8CA69E440}"/>
              </a:ext>
            </a:extLst>
          </p:cNvPr>
          <p:cNvGraphicFramePr>
            <a:graphicFrameLocks noGrp="1"/>
          </p:cNvGraphicFramePr>
          <p:nvPr>
            <p:extLst>
              <p:ext uri="{D42A27DB-BD31-4B8C-83A1-F6EECF244321}">
                <p14:modId xmlns:p14="http://schemas.microsoft.com/office/powerpoint/2010/main" val="508814194"/>
              </p:ext>
            </p:extLst>
          </p:nvPr>
        </p:nvGraphicFramePr>
        <p:xfrm>
          <a:off x="6513992" y="1028661"/>
          <a:ext cx="5328592" cy="4164712"/>
        </p:xfrm>
        <a:graphic>
          <a:graphicData uri="http://schemas.openxmlformats.org/drawingml/2006/table">
            <a:tbl>
              <a:tblPr firstRow="1" bandRow="1">
                <a:tableStyleId>{D27102A9-8310-4765-A935-A1911B00CA55}</a:tableStyleId>
              </a:tblPr>
              <a:tblGrid>
                <a:gridCol w="266429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569875">
                <a:tc>
                  <a:txBody>
                    <a:bodyPr/>
                    <a:lstStyle/>
                    <a:p>
                      <a:endParaRPr lang="tr-TR" dirty="0"/>
                    </a:p>
                  </a:txBody>
                  <a:tcPr/>
                </a:tc>
                <a:tc>
                  <a:txBody>
                    <a:bodyPr/>
                    <a:lstStyle/>
                    <a:p>
                      <a:r>
                        <a:rPr lang="tr-TR" sz="2400" b="1" dirty="0"/>
                        <a:t>      Önerilen Yaş</a:t>
                      </a:r>
                      <a:endParaRPr lang="tr-TR"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69875">
                <a:tc>
                  <a:txBody>
                    <a:bodyPr/>
                    <a:lstStyle/>
                    <a:p>
                      <a:r>
                        <a:rPr lang="tr-TR" b="1" dirty="0"/>
                        <a:t>Depresyon</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12-21 </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69875">
                <a:tc>
                  <a:txBody>
                    <a:bodyPr/>
                    <a:lstStyle/>
                    <a:p>
                      <a:r>
                        <a:rPr lang="tr-TR" b="1" dirty="0" err="1"/>
                        <a:t>Klamidya</a:t>
                      </a:r>
                      <a:r>
                        <a:rPr lang="tr-TR" b="1" dirty="0"/>
                        <a:t> taraması</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13-21 (cinsel aktif)</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605052">
                <a:tc>
                  <a:txBody>
                    <a:bodyPr/>
                    <a:lstStyle/>
                    <a:p>
                      <a:r>
                        <a:rPr lang="tr-TR" b="1" dirty="0"/>
                        <a:t>HIV taraması</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13-21 (cinsel aktif)</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626594">
                <a:tc>
                  <a:txBody>
                    <a:bodyPr/>
                    <a:lstStyle/>
                    <a:p>
                      <a:r>
                        <a:rPr lang="tr-TR" b="1" dirty="0" err="1"/>
                        <a:t>Servikal</a:t>
                      </a:r>
                      <a:r>
                        <a:rPr lang="tr-TR" b="1" dirty="0"/>
                        <a:t> </a:t>
                      </a:r>
                      <a:r>
                        <a:rPr lang="tr-TR" b="1" dirty="0" err="1"/>
                        <a:t>smear</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Cinsel aktivite başlangıç  yaşında sonra 3 yıl içinde</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626594">
                <a:tc>
                  <a:txBody>
                    <a:bodyPr/>
                    <a:lstStyle/>
                    <a:p>
                      <a:r>
                        <a:rPr lang="tr-TR" b="1" dirty="0"/>
                        <a:t>Kendi kendine meme muayenesi</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18 yaş üzeri</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69875">
                <a:tc>
                  <a:txBody>
                    <a:bodyPr/>
                    <a:lstStyle/>
                    <a:p>
                      <a:r>
                        <a:rPr lang="tr-TR" b="1" dirty="0" err="1"/>
                        <a:t>Dislipidemi</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Riskli</a:t>
                      </a:r>
                      <a:r>
                        <a:rPr lang="tr-TR" b="1" baseline="0" dirty="0"/>
                        <a:t> bireylere</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graphicFrame>
        <p:nvGraphicFramePr>
          <p:cNvPr id="7" name="Tablo 6">
            <a:extLst>
              <a:ext uri="{FF2B5EF4-FFF2-40B4-BE49-F238E27FC236}">
                <a16:creationId xmlns:a16="http://schemas.microsoft.com/office/drawing/2014/main" id="{BF013FBB-B68E-955E-6A67-EE762A3B380E}"/>
              </a:ext>
            </a:extLst>
          </p:cNvPr>
          <p:cNvGraphicFramePr>
            <a:graphicFrameLocks noGrp="1"/>
          </p:cNvGraphicFramePr>
          <p:nvPr>
            <p:extLst>
              <p:ext uri="{D42A27DB-BD31-4B8C-83A1-F6EECF244321}">
                <p14:modId xmlns:p14="http://schemas.microsoft.com/office/powerpoint/2010/main" val="2289051696"/>
              </p:ext>
            </p:extLst>
          </p:nvPr>
        </p:nvGraphicFramePr>
        <p:xfrm>
          <a:off x="815412" y="5442982"/>
          <a:ext cx="5280586" cy="1080120"/>
        </p:xfrm>
        <a:graphic>
          <a:graphicData uri="http://schemas.openxmlformats.org/drawingml/2006/table">
            <a:tbl>
              <a:tblPr firstRow="1" bandRow="1">
                <a:tableStyleId>{D27102A9-8310-4765-A935-A1911B00CA55}</a:tableStyleId>
              </a:tblPr>
              <a:tblGrid>
                <a:gridCol w="2640293">
                  <a:extLst>
                    <a:ext uri="{9D8B030D-6E8A-4147-A177-3AD203B41FA5}">
                      <a16:colId xmlns:a16="http://schemas.microsoft.com/office/drawing/2014/main" val="20000"/>
                    </a:ext>
                  </a:extLst>
                </a:gridCol>
                <a:gridCol w="2640293">
                  <a:extLst>
                    <a:ext uri="{9D8B030D-6E8A-4147-A177-3AD203B41FA5}">
                      <a16:colId xmlns:a16="http://schemas.microsoft.com/office/drawing/2014/main" val="20001"/>
                    </a:ext>
                  </a:extLst>
                </a:gridCol>
              </a:tblGrid>
              <a:tr h="540060">
                <a:tc>
                  <a:txBody>
                    <a:bodyPr/>
                    <a:lstStyle/>
                    <a:p>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Önerilen Yaş</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40060">
                <a:tc>
                  <a:txBody>
                    <a:bodyPr/>
                    <a:lstStyle/>
                    <a:p>
                      <a:r>
                        <a:rPr lang="tr-TR" b="1" dirty="0"/>
                        <a:t>Aşılar</a:t>
                      </a:r>
                      <a:endParaRPr lang="tr-TR" b="1" dirty="0">
                        <a:latin typeface="Times New Roman" panose="02020603050405020304" pitchFamily="18" charset="0"/>
                        <a:cs typeface="Times New Roman" panose="02020603050405020304" pitchFamily="18" charset="0"/>
                      </a:endParaRPr>
                    </a:p>
                  </a:txBody>
                  <a:tcPr/>
                </a:tc>
                <a:tc>
                  <a:txBody>
                    <a:bodyPr/>
                    <a:lstStyle/>
                    <a:p>
                      <a:r>
                        <a:rPr lang="tr-TR" b="1" dirty="0"/>
                        <a:t>      Yaşa uyumlu aşılama</a:t>
                      </a:r>
                      <a:endParaRPr lang="tr-T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0469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523533-4EC1-96C1-F87A-A0351915CC36}"/>
              </a:ext>
            </a:extLst>
          </p:cNvPr>
          <p:cNvSpPr>
            <a:spLocks noGrp="1"/>
          </p:cNvSpPr>
          <p:nvPr>
            <p:ph type="title"/>
          </p:nvPr>
        </p:nvSpPr>
        <p:spPr/>
        <p:txBody>
          <a:bodyPr>
            <a:normAutofit fontScale="90000"/>
          </a:bodyPr>
          <a:lstStyle/>
          <a:p>
            <a:r>
              <a:rPr lang="tr-TR" dirty="0"/>
              <a:t>BÜYÜME ve GELİŞME</a:t>
            </a:r>
          </a:p>
        </p:txBody>
      </p:sp>
      <p:sp>
        <p:nvSpPr>
          <p:cNvPr id="3" name="İçerik Yer Tutucusu 2">
            <a:extLst>
              <a:ext uri="{FF2B5EF4-FFF2-40B4-BE49-F238E27FC236}">
                <a16:creationId xmlns:a16="http://schemas.microsoft.com/office/drawing/2014/main" id="{7CD5519B-C04F-99C4-D82B-2A88053C16D5}"/>
              </a:ext>
            </a:extLst>
          </p:cNvPr>
          <p:cNvSpPr>
            <a:spLocks noGrp="1"/>
          </p:cNvSpPr>
          <p:nvPr>
            <p:ph idx="1"/>
          </p:nvPr>
        </p:nvSpPr>
        <p:spPr>
          <a:xfrm>
            <a:off x="604680" y="1473875"/>
            <a:ext cx="10982631" cy="1520641"/>
          </a:xfrm>
          <a:solidFill>
            <a:schemeClr val="accent6">
              <a:lumMod val="20000"/>
              <a:lumOff val="80000"/>
            </a:schemeClr>
          </a:solidFill>
        </p:spPr>
        <p:txBody>
          <a:bodyPr anchor="ctr"/>
          <a:lstStyle/>
          <a:p>
            <a:r>
              <a:rPr lang="tr-TR" sz="2400" dirty="0"/>
              <a:t>Boy uzama atağı</a:t>
            </a:r>
          </a:p>
          <a:p>
            <a:r>
              <a:rPr lang="tr-TR" sz="2400" dirty="0"/>
              <a:t>Ağırlık artışı</a:t>
            </a:r>
          </a:p>
          <a:p>
            <a:r>
              <a:rPr lang="tr-TR" sz="2400" dirty="0"/>
              <a:t>Vücut bölümlerinde büyüme</a:t>
            </a:r>
            <a:endParaRPr lang="tr-TR" dirty="0"/>
          </a:p>
        </p:txBody>
      </p:sp>
      <p:sp>
        <p:nvSpPr>
          <p:cNvPr id="4" name="Dikdörtgen: Köşeleri Yuvarlatılmış 3">
            <a:extLst>
              <a:ext uri="{FF2B5EF4-FFF2-40B4-BE49-F238E27FC236}">
                <a16:creationId xmlns:a16="http://schemas.microsoft.com/office/drawing/2014/main" id="{0462F37D-B2D9-4F49-29DE-88E2EEF3E900}"/>
              </a:ext>
            </a:extLst>
          </p:cNvPr>
          <p:cNvSpPr/>
          <p:nvPr/>
        </p:nvSpPr>
        <p:spPr>
          <a:xfrm>
            <a:off x="604682" y="679565"/>
            <a:ext cx="10982632" cy="411623"/>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Başlık 1">
            <a:extLst>
              <a:ext uri="{FF2B5EF4-FFF2-40B4-BE49-F238E27FC236}">
                <a16:creationId xmlns:a16="http://schemas.microsoft.com/office/drawing/2014/main" id="{05442068-1872-12CB-4413-5DFFF816FDD5}"/>
              </a:ext>
            </a:extLst>
          </p:cNvPr>
          <p:cNvSpPr txBox="1">
            <a:spLocks/>
          </p:cNvSpPr>
          <p:nvPr/>
        </p:nvSpPr>
        <p:spPr>
          <a:xfrm>
            <a:off x="604682" y="679565"/>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a:t>Fiziksel Büyüme</a:t>
            </a:r>
          </a:p>
        </p:txBody>
      </p:sp>
      <p:sp>
        <p:nvSpPr>
          <p:cNvPr id="6" name="İçerik Yer Tutucusu 2">
            <a:extLst>
              <a:ext uri="{FF2B5EF4-FFF2-40B4-BE49-F238E27FC236}">
                <a16:creationId xmlns:a16="http://schemas.microsoft.com/office/drawing/2014/main" id="{DA087227-A0B9-7FE7-2FF2-E92B4CAAD7E2}"/>
              </a:ext>
            </a:extLst>
          </p:cNvPr>
          <p:cNvSpPr txBox="1">
            <a:spLocks/>
          </p:cNvSpPr>
          <p:nvPr/>
        </p:nvSpPr>
        <p:spPr>
          <a:xfrm>
            <a:off x="604680" y="3377202"/>
            <a:ext cx="10982631" cy="2194559"/>
          </a:xfrm>
          <a:prstGeom prst="rect">
            <a:avLst/>
          </a:prstGeom>
          <a:solidFill>
            <a:schemeClr val="accent6">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Gövd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Gövd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Ergenlerin fiziksel büyümesi, bedenin uç kısımlarından gövdeye doğrudur. </a:t>
            </a:r>
          </a:p>
          <a:p>
            <a:r>
              <a:rPr lang="tr-TR" sz="2400" dirty="0"/>
              <a:t>Büyüme atağı sürecinde vücutta, cinsiyete özgü şekil ve oranlar gelişir. </a:t>
            </a:r>
          </a:p>
          <a:p>
            <a:r>
              <a:rPr lang="tr-TR" sz="2400" dirty="0"/>
              <a:t>Büyümesi ilk hızlanan vücut kısmı bacaklardır. </a:t>
            </a:r>
          </a:p>
          <a:p>
            <a:r>
              <a:rPr lang="tr-TR" sz="2400" dirty="0"/>
              <a:t>Gövde uzamasındaki hızlanma bacaklardan bir yıl sonradır. </a:t>
            </a:r>
          </a:p>
        </p:txBody>
      </p:sp>
    </p:spTree>
    <p:extLst>
      <p:ext uri="{BB962C8B-B14F-4D97-AF65-F5344CB8AC3E}">
        <p14:creationId xmlns:p14="http://schemas.microsoft.com/office/powerpoint/2010/main" val="39539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95FD41-5E9E-F5C8-C621-6687C805EE81}"/>
              </a:ext>
            </a:extLst>
          </p:cNvPr>
          <p:cNvSpPr>
            <a:spLocks noGrp="1"/>
          </p:cNvSpPr>
          <p:nvPr>
            <p:ph type="title"/>
          </p:nvPr>
        </p:nvSpPr>
        <p:spPr/>
        <p:txBody>
          <a:bodyPr>
            <a:normAutofit fontScale="90000"/>
          </a:bodyPr>
          <a:lstStyle/>
          <a:p>
            <a:r>
              <a:rPr lang="tr-TR" dirty="0"/>
              <a:t>Motivasyonel Görüşmeye Genel Bakış</a:t>
            </a:r>
          </a:p>
        </p:txBody>
      </p:sp>
      <p:pic>
        <p:nvPicPr>
          <p:cNvPr id="5" name="Resim 4">
            <a:extLst>
              <a:ext uri="{FF2B5EF4-FFF2-40B4-BE49-F238E27FC236}">
                <a16:creationId xmlns:a16="http://schemas.microsoft.com/office/drawing/2014/main" id="{4B962DA2-9F1B-44F0-E351-BB668EAF45ED}"/>
              </a:ext>
            </a:extLst>
          </p:cNvPr>
          <p:cNvPicPr>
            <a:picLocks noChangeAspect="1"/>
          </p:cNvPicPr>
          <p:nvPr/>
        </p:nvPicPr>
        <p:blipFill rotWithShape="1">
          <a:blip r:embed="rId2"/>
          <a:srcRect r="1605"/>
          <a:stretch/>
        </p:blipFill>
        <p:spPr>
          <a:xfrm>
            <a:off x="1283414" y="701040"/>
            <a:ext cx="9625168" cy="6076950"/>
          </a:xfrm>
          <a:prstGeom prst="rect">
            <a:avLst/>
          </a:prstGeom>
        </p:spPr>
      </p:pic>
    </p:spTree>
    <p:extLst>
      <p:ext uri="{BB962C8B-B14F-4D97-AF65-F5344CB8AC3E}">
        <p14:creationId xmlns:p14="http://schemas.microsoft.com/office/powerpoint/2010/main" val="3644728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0F5AE3-9B1B-143C-38BB-2CBD0A3F3045}"/>
              </a:ext>
            </a:extLst>
          </p:cNvPr>
          <p:cNvSpPr>
            <a:spLocks noGrp="1"/>
          </p:cNvSpPr>
          <p:nvPr>
            <p:ph type="title"/>
          </p:nvPr>
        </p:nvSpPr>
        <p:spPr/>
        <p:txBody>
          <a:bodyPr>
            <a:normAutofit fontScale="90000"/>
          </a:bodyPr>
          <a:lstStyle/>
          <a:p>
            <a:r>
              <a:rPr lang="tr-TR" dirty="0"/>
              <a:t>Motivasyonel Görüşmeye Genel Bakış</a:t>
            </a:r>
          </a:p>
        </p:txBody>
      </p:sp>
      <p:pic>
        <p:nvPicPr>
          <p:cNvPr id="5" name="Resim 4">
            <a:extLst>
              <a:ext uri="{FF2B5EF4-FFF2-40B4-BE49-F238E27FC236}">
                <a16:creationId xmlns:a16="http://schemas.microsoft.com/office/drawing/2014/main" id="{994BD63B-2D57-677F-9E9D-43440E029205}"/>
              </a:ext>
            </a:extLst>
          </p:cNvPr>
          <p:cNvPicPr>
            <a:picLocks noChangeAspect="1"/>
          </p:cNvPicPr>
          <p:nvPr/>
        </p:nvPicPr>
        <p:blipFill>
          <a:blip r:embed="rId2"/>
          <a:stretch>
            <a:fillRect/>
          </a:stretch>
        </p:blipFill>
        <p:spPr>
          <a:xfrm>
            <a:off x="1266823" y="1233487"/>
            <a:ext cx="9658350" cy="4391025"/>
          </a:xfrm>
          <a:prstGeom prst="rect">
            <a:avLst/>
          </a:prstGeom>
        </p:spPr>
      </p:pic>
    </p:spTree>
    <p:extLst>
      <p:ext uri="{BB962C8B-B14F-4D97-AF65-F5344CB8AC3E}">
        <p14:creationId xmlns:p14="http://schemas.microsoft.com/office/powerpoint/2010/main" val="2608145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B9D11F2-C7FC-AE33-7E5B-675ECC825BB3}"/>
              </a:ext>
            </a:extLst>
          </p:cNvPr>
          <p:cNvPicPr>
            <a:picLocks noGrp="1" noChangeAspect="1" noChangeArrowheads="1"/>
          </p:cNvPicPr>
          <p:nvPr>
            <p:ph idx="4294967295"/>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133600" y="11430"/>
            <a:ext cx="8343900" cy="682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294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6DBC21-DD66-F654-9B0D-796E6B4CC05C}"/>
              </a:ext>
            </a:extLst>
          </p:cNvPr>
          <p:cNvSpPr>
            <a:spLocks noGrp="1"/>
          </p:cNvSpPr>
          <p:nvPr>
            <p:ph type="title"/>
          </p:nvPr>
        </p:nvSpPr>
        <p:spPr/>
        <p:txBody>
          <a:bodyPr>
            <a:normAutofit fontScale="90000"/>
          </a:bodyPr>
          <a:lstStyle/>
          <a:p>
            <a:r>
              <a:rPr lang="tr-TR" dirty="0"/>
              <a:t>KAYNAKLAR</a:t>
            </a:r>
          </a:p>
        </p:txBody>
      </p:sp>
      <p:sp>
        <p:nvSpPr>
          <p:cNvPr id="3" name="İçerik Yer Tutucusu 2">
            <a:extLst>
              <a:ext uri="{FF2B5EF4-FFF2-40B4-BE49-F238E27FC236}">
                <a16:creationId xmlns:a16="http://schemas.microsoft.com/office/drawing/2014/main" id="{7B694F59-687F-C7F0-3639-6C94927B26FF}"/>
              </a:ext>
            </a:extLst>
          </p:cNvPr>
          <p:cNvSpPr>
            <a:spLocks noGrp="1"/>
          </p:cNvSpPr>
          <p:nvPr>
            <p:ph idx="1"/>
          </p:nvPr>
        </p:nvSpPr>
        <p:spPr/>
        <p:txBody>
          <a:bodyPr>
            <a:normAutofit fontScale="70000" lnSpcReduction="20000"/>
          </a:bodyPr>
          <a:lstStyle/>
          <a:p>
            <a:r>
              <a:rPr lang="tr-TR" dirty="0"/>
              <a:t>Ç.A. Kaya, ADOLESAN SAĞLIĞI, </a:t>
            </a:r>
            <a:r>
              <a:rPr lang="tr-TR" dirty="0" err="1"/>
              <a:t>pp</a:t>
            </a:r>
            <a:r>
              <a:rPr lang="tr-TR" dirty="0"/>
              <a:t> 11-138, 2015</a:t>
            </a:r>
          </a:p>
          <a:p>
            <a:r>
              <a:rPr lang="tr-TR" dirty="0"/>
              <a:t>P. S. </a:t>
            </a:r>
            <a:r>
              <a:rPr lang="tr-TR" dirty="0" err="1"/>
              <a:t>Tandon</a:t>
            </a:r>
            <a:r>
              <a:rPr lang="tr-TR" dirty="0"/>
              <a:t> et al., “</a:t>
            </a:r>
            <a:r>
              <a:rPr lang="tr-TR" dirty="0" err="1"/>
              <a:t>The</a:t>
            </a:r>
            <a:r>
              <a:rPr lang="tr-TR" dirty="0"/>
              <a:t> </a:t>
            </a:r>
            <a:r>
              <a:rPr lang="tr-TR" dirty="0" err="1"/>
              <a:t>relationship</a:t>
            </a:r>
            <a:r>
              <a:rPr lang="tr-TR" dirty="0"/>
              <a:t> </a:t>
            </a:r>
            <a:r>
              <a:rPr lang="tr-TR" dirty="0" err="1"/>
              <a:t>between</a:t>
            </a:r>
            <a:r>
              <a:rPr lang="tr-TR" dirty="0"/>
              <a:t> </a:t>
            </a:r>
            <a:r>
              <a:rPr lang="tr-TR" dirty="0" err="1"/>
              <a:t>physical</a:t>
            </a:r>
            <a:r>
              <a:rPr lang="tr-TR" dirty="0"/>
              <a:t> </a:t>
            </a:r>
            <a:r>
              <a:rPr lang="tr-TR" dirty="0" err="1"/>
              <a:t>activity</a:t>
            </a:r>
            <a:r>
              <a:rPr lang="tr-TR" dirty="0"/>
              <a:t> </a:t>
            </a:r>
            <a:r>
              <a:rPr lang="tr-TR" dirty="0" err="1"/>
              <a:t>and</a:t>
            </a:r>
            <a:r>
              <a:rPr lang="tr-TR" dirty="0"/>
              <a:t> </a:t>
            </a:r>
            <a:r>
              <a:rPr lang="tr-TR" dirty="0" err="1"/>
              <a:t>diet</a:t>
            </a:r>
            <a:r>
              <a:rPr lang="tr-TR" dirty="0"/>
              <a:t> </a:t>
            </a:r>
            <a:r>
              <a:rPr lang="tr-TR" dirty="0" err="1"/>
              <a:t>and</a:t>
            </a:r>
            <a:r>
              <a:rPr lang="tr-TR" dirty="0"/>
              <a:t> </a:t>
            </a:r>
            <a:r>
              <a:rPr lang="tr-TR" dirty="0" err="1"/>
              <a:t>young</a:t>
            </a:r>
            <a:r>
              <a:rPr lang="tr-TR" dirty="0"/>
              <a:t> </a:t>
            </a:r>
            <a:r>
              <a:rPr lang="tr-TR" dirty="0" err="1"/>
              <a:t>children’s</a:t>
            </a:r>
            <a:r>
              <a:rPr lang="tr-TR" dirty="0"/>
              <a:t> </a:t>
            </a:r>
            <a:r>
              <a:rPr lang="tr-TR" dirty="0" err="1"/>
              <a:t>cognitive</a:t>
            </a:r>
            <a:r>
              <a:rPr lang="tr-TR" dirty="0"/>
              <a:t> </a:t>
            </a:r>
            <a:r>
              <a:rPr lang="tr-TR" dirty="0" err="1"/>
              <a:t>development</a:t>
            </a:r>
            <a:r>
              <a:rPr lang="tr-TR" dirty="0"/>
              <a:t>: A </a:t>
            </a:r>
            <a:r>
              <a:rPr lang="tr-TR" dirty="0" err="1"/>
              <a:t>systematic</a:t>
            </a:r>
            <a:r>
              <a:rPr lang="tr-TR" dirty="0"/>
              <a:t> </a:t>
            </a:r>
            <a:r>
              <a:rPr lang="tr-TR" dirty="0" err="1"/>
              <a:t>review</a:t>
            </a:r>
            <a:r>
              <a:rPr lang="tr-TR" dirty="0"/>
              <a:t>,” </a:t>
            </a:r>
            <a:r>
              <a:rPr lang="tr-TR" dirty="0" err="1"/>
              <a:t>Prev</a:t>
            </a:r>
            <a:r>
              <a:rPr lang="tr-TR" dirty="0"/>
              <a:t>. </a:t>
            </a:r>
            <a:r>
              <a:rPr lang="tr-TR" dirty="0" err="1"/>
              <a:t>Med</a:t>
            </a:r>
            <a:r>
              <a:rPr lang="tr-TR" dirty="0"/>
              <a:t>. </a:t>
            </a:r>
            <a:r>
              <a:rPr lang="tr-TR" dirty="0" err="1"/>
              <a:t>Reports</a:t>
            </a:r>
            <a:r>
              <a:rPr lang="tr-TR" dirty="0"/>
              <a:t>, </a:t>
            </a:r>
            <a:r>
              <a:rPr lang="tr-TR" dirty="0" err="1"/>
              <a:t>vol</a:t>
            </a:r>
            <a:r>
              <a:rPr lang="tr-TR" dirty="0"/>
              <a:t>. 3, </a:t>
            </a:r>
            <a:r>
              <a:rPr lang="tr-TR" dirty="0" err="1"/>
              <a:t>pp</a:t>
            </a:r>
            <a:r>
              <a:rPr lang="tr-TR" dirty="0"/>
              <a:t>. 379–390, 2016.</a:t>
            </a:r>
          </a:p>
          <a:p>
            <a:r>
              <a:rPr lang="tr-TR" dirty="0"/>
              <a:t>Z. E. T. Ergenlik </a:t>
            </a:r>
            <a:r>
              <a:rPr lang="tr-TR" dirty="0" err="1"/>
              <a:t>and</a:t>
            </a:r>
            <a:r>
              <a:rPr lang="tr-TR" dirty="0"/>
              <a:t> A. Kelimeler, “Ergen Sağlığı Yönetimi: Ulusların Gelecekleri İle İlgili Umutlarının Anahtarı Dr. Levent B. </a:t>
            </a:r>
            <a:r>
              <a:rPr lang="tr-TR" dirty="0" err="1"/>
              <a:t>Kıdak</a:t>
            </a:r>
            <a:r>
              <a:rPr lang="tr-TR" dirty="0"/>
              <a:t>,” </a:t>
            </a:r>
            <a:r>
              <a:rPr lang="tr-TR" dirty="0" err="1"/>
              <a:t>pp</a:t>
            </a:r>
            <a:r>
              <a:rPr lang="tr-TR" dirty="0"/>
              <a:t>. 62–81.</a:t>
            </a:r>
          </a:p>
          <a:p>
            <a:r>
              <a:rPr lang="tr-TR" dirty="0"/>
              <a:t>A. Abacı, G. Çatlı, </a:t>
            </a:r>
            <a:r>
              <a:rPr lang="tr-TR" dirty="0" err="1"/>
              <a:t>and</a:t>
            </a:r>
            <a:r>
              <a:rPr lang="tr-TR" dirty="0"/>
              <a:t> M. Aydın, “Çocuk Sağlığı ve Hastalıklarında Tanı ve Tedavi Kılavuzları- Türkiye Milli Pediatri Derneği Çocuk Endokrinolojisi ve Diyabet Derneği Ortak Kılavuzu,” </a:t>
            </a:r>
            <a:r>
              <a:rPr lang="tr-TR" dirty="0" err="1"/>
              <a:t>no</a:t>
            </a:r>
            <a:r>
              <a:rPr lang="tr-TR" dirty="0"/>
              <a:t>. 4, 2014.</a:t>
            </a:r>
          </a:p>
          <a:p>
            <a:r>
              <a:rPr lang="tr-TR" dirty="0"/>
              <a:t>E. </a:t>
            </a:r>
            <a:r>
              <a:rPr lang="tr-TR" dirty="0" err="1"/>
              <a:t>Gouws</a:t>
            </a:r>
            <a:r>
              <a:rPr lang="tr-TR" dirty="0"/>
              <a:t>, N. Kruger, </a:t>
            </a:r>
            <a:r>
              <a:rPr lang="tr-TR" dirty="0" err="1"/>
              <a:t>and</a:t>
            </a:r>
            <a:r>
              <a:rPr lang="tr-TR" dirty="0"/>
              <a:t> N. Kruger, “2 – </a:t>
            </a:r>
            <a:r>
              <a:rPr lang="tr-TR" dirty="0" err="1"/>
              <a:t>The</a:t>
            </a:r>
            <a:r>
              <a:rPr lang="tr-TR" dirty="0"/>
              <a:t> </a:t>
            </a:r>
            <a:r>
              <a:rPr lang="tr-TR" dirty="0" err="1"/>
              <a:t>Physical</a:t>
            </a:r>
            <a:r>
              <a:rPr lang="tr-TR" dirty="0"/>
              <a:t> Development of </a:t>
            </a:r>
            <a:r>
              <a:rPr lang="tr-TR" dirty="0" err="1"/>
              <a:t>the</a:t>
            </a:r>
            <a:r>
              <a:rPr lang="tr-TR" dirty="0"/>
              <a:t> </a:t>
            </a:r>
            <a:r>
              <a:rPr lang="tr-TR" dirty="0" err="1"/>
              <a:t>Adolescent</a:t>
            </a:r>
            <a:r>
              <a:rPr lang="tr-TR" dirty="0"/>
              <a:t>,” </a:t>
            </a:r>
            <a:r>
              <a:rPr lang="tr-TR" dirty="0" err="1"/>
              <a:t>Adolesc</a:t>
            </a:r>
            <a:r>
              <a:rPr lang="tr-TR" dirty="0"/>
              <a:t>., </a:t>
            </a:r>
            <a:r>
              <a:rPr lang="tr-TR" dirty="0" err="1"/>
              <a:t>no</a:t>
            </a:r>
            <a:r>
              <a:rPr lang="tr-TR" dirty="0"/>
              <a:t>. 63, </a:t>
            </a:r>
            <a:r>
              <a:rPr lang="tr-TR" dirty="0" err="1"/>
              <a:t>pp</a:t>
            </a:r>
            <a:r>
              <a:rPr lang="tr-TR" dirty="0"/>
              <a:t>. 15–43, 1994.</a:t>
            </a:r>
          </a:p>
          <a:p>
            <a:r>
              <a:rPr lang="tr-TR" dirty="0"/>
              <a:t>[H. </a:t>
            </a:r>
            <a:r>
              <a:rPr lang="tr-TR" dirty="0" err="1"/>
              <a:t>Özcebe</a:t>
            </a:r>
            <a:r>
              <a:rPr lang="tr-TR" dirty="0"/>
              <a:t>, “Birinci basamakta adolesan sorunlarına yaklaşım,” </a:t>
            </a:r>
            <a:r>
              <a:rPr lang="tr-TR" dirty="0" err="1"/>
              <a:t>Sted</a:t>
            </a:r>
            <a:r>
              <a:rPr lang="tr-TR" dirty="0"/>
              <a:t>, </a:t>
            </a:r>
            <a:r>
              <a:rPr lang="tr-TR" dirty="0" err="1"/>
              <a:t>vol</a:t>
            </a:r>
            <a:r>
              <a:rPr lang="tr-TR" dirty="0"/>
              <a:t>. 11, </a:t>
            </a:r>
            <a:r>
              <a:rPr lang="tr-TR" dirty="0" err="1"/>
              <a:t>no</a:t>
            </a:r>
            <a:r>
              <a:rPr lang="tr-TR" dirty="0"/>
              <a:t>. 10, </a:t>
            </a:r>
            <a:r>
              <a:rPr lang="tr-TR" dirty="0" err="1"/>
              <a:t>pp</a:t>
            </a:r>
            <a:r>
              <a:rPr lang="tr-TR" dirty="0"/>
              <a:t>. 372–377, 2002.</a:t>
            </a:r>
          </a:p>
          <a:p>
            <a:r>
              <a:rPr lang="tr-TR" dirty="0"/>
              <a:t>T.C. Sağlık Bakanlığı, ÇOCUK VE ERGEN SAĞLIĞI MODÜLLERİ. 2008.</a:t>
            </a:r>
          </a:p>
          <a:p>
            <a:r>
              <a:rPr lang="tr-TR" dirty="0"/>
              <a:t>D. Bilgiç Çelik, G. Dağlar, </a:t>
            </a:r>
            <a:r>
              <a:rPr lang="tr-TR" dirty="0" err="1"/>
              <a:t>and</a:t>
            </a:r>
            <a:r>
              <a:rPr lang="tr-TR" dirty="0"/>
              <a:t> G. Demirel, “</a:t>
            </a:r>
            <a:r>
              <a:rPr lang="tr-TR" dirty="0" err="1"/>
              <a:t>Gynecological</a:t>
            </a:r>
            <a:r>
              <a:rPr lang="tr-TR" dirty="0"/>
              <a:t> </a:t>
            </a:r>
            <a:r>
              <a:rPr lang="tr-TR" dirty="0" err="1"/>
              <a:t>problems</a:t>
            </a:r>
            <a:r>
              <a:rPr lang="tr-TR" dirty="0"/>
              <a:t> of </a:t>
            </a:r>
            <a:r>
              <a:rPr lang="tr-TR" dirty="0" err="1"/>
              <a:t>adolescents</a:t>
            </a:r>
            <a:r>
              <a:rPr lang="tr-TR" dirty="0"/>
              <a:t> </a:t>
            </a:r>
            <a:r>
              <a:rPr lang="tr-TR" dirty="0" err="1"/>
              <a:t>and</a:t>
            </a:r>
            <a:r>
              <a:rPr lang="tr-TR" dirty="0"/>
              <a:t> </a:t>
            </a:r>
            <a:r>
              <a:rPr lang="tr-TR" dirty="0" err="1"/>
              <a:t>their</a:t>
            </a:r>
            <a:r>
              <a:rPr lang="tr-TR" dirty="0"/>
              <a:t> </a:t>
            </a:r>
            <a:r>
              <a:rPr lang="tr-TR" dirty="0" err="1"/>
              <a:t>effects</a:t>
            </a:r>
            <a:r>
              <a:rPr lang="tr-TR" dirty="0"/>
              <a:t> on </a:t>
            </a:r>
            <a:r>
              <a:rPr lang="tr-TR" dirty="0" err="1"/>
              <a:t>reproductive</a:t>
            </a:r>
            <a:r>
              <a:rPr lang="tr-TR" dirty="0"/>
              <a:t> </a:t>
            </a:r>
            <a:r>
              <a:rPr lang="tr-TR" dirty="0" err="1"/>
              <a:t>health</a:t>
            </a:r>
            <a:r>
              <a:rPr lang="tr-TR" dirty="0"/>
              <a:t>,” </a:t>
            </a:r>
            <a:r>
              <a:rPr lang="tr-TR" dirty="0" err="1"/>
              <a:t>SiSli</a:t>
            </a:r>
            <a:r>
              <a:rPr lang="tr-TR" dirty="0"/>
              <a:t> Etfal Hastan. Tip Bul. / </a:t>
            </a:r>
            <a:r>
              <a:rPr lang="tr-TR" dirty="0" err="1"/>
              <a:t>Med</a:t>
            </a:r>
            <a:r>
              <a:rPr lang="tr-TR" dirty="0"/>
              <a:t>. </a:t>
            </a:r>
            <a:r>
              <a:rPr lang="tr-TR" dirty="0" err="1"/>
              <a:t>Bull</a:t>
            </a:r>
            <a:r>
              <a:rPr lang="tr-TR" dirty="0"/>
              <a:t>. Sisli </a:t>
            </a:r>
            <a:r>
              <a:rPr lang="tr-TR" dirty="0" err="1"/>
              <a:t>Hosp</a:t>
            </a:r>
            <a:r>
              <a:rPr lang="tr-TR" dirty="0"/>
              <a:t>., </a:t>
            </a:r>
            <a:r>
              <a:rPr lang="tr-TR" dirty="0" err="1"/>
              <a:t>no</a:t>
            </a:r>
            <a:r>
              <a:rPr lang="tr-TR" dirty="0"/>
              <a:t>. 4, </a:t>
            </a:r>
            <a:r>
              <a:rPr lang="tr-TR" dirty="0" err="1"/>
              <a:t>pp</a:t>
            </a:r>
            <a:r>
              <a:rPr lang="tr-TR" dirty="0"/>
              <a:t>. 157–166, 2013.</a:t>
            </a:r>
          </a:p>
          <a:p>
            <a:r>
              <a:rPr lang="tr-TR" dirty="0"/>
              <a:t>M. </a:t>
            </a:r>
            <a:r>
              <a:rPr lang="tr-TR" dirty="0" err="1"/>
              <a:t>Alikaşifoğlu</a:t>
            </a:r>
            <a:r>
              <a:rPr lang="tr-TR" dirty="0"/>
              <a:t>, “Adolesana verilmesi gereken koruyucu sağlık hizmetleri,” İÜ Cerrahpaşa Tıp Fakültesi Sürekli Tıp Eğitimi Etkinlikleri, </a:t>
            </a:r>
            <a:r>
              <a:rPr lang="tr-TR" dirty="0" err="1"/>
              <a:t>vol</a:t>
            </a:r>
            <a:r>
              <a:rPr lang="tr-TR" dirty="0"/>
              <a:t>. 43, </a:t>
            </a:r>
            <a:r>
              <a:rPr lang="tr-TR" dirty="0" err="1"/>
              <a:t>pp</a:t>
            </a:r>
            <a:r>
              <a:rPr lang="tr-TR" dirty="0"/>
              <a:t>. 29–38, 2005.</a:t>
            </a:r>
          </a:p>
          <a:p>
            <a:r>
              <a:rPr lang="tr-TR" dirty="0"/>
              <a:t>W. J. </a:t>
            </a:r>
            <a:r>
              <a:rPr lang="tr-TR" dirty="0" err="1"/>
              <a:t>Allensworth</a:t>
            </a:r>
            <a:r>
              <a:rPr lang="tr-TR" dirty="0"/>
              <a:t> D, Lawson E, Nicholson L, </a:t>
            </a:r>
            <a:r>
              <a:rPr lang="tr-TR" dirty="0" err="1"/>
              <a:t>Executive</a:t>
            </a:r>
            <a:r>
              <a:rPr lang="tr-TR" dirty="0"/>
              <a:t> </a:t>
            </a:r>
            <a:r>
              <a:rPr lang="tr-TR" dirty="0" err="1"/>
              <a:t>summary</a:t>
            </a:r>
            <a:r>
              <a:rPr lang="tr-TR" dirty="0"/>
              <a:t> (</a:t>
            </a:r>
            <a:r>
              <a:rPr lang="tr-TR" dirty="0" err="1"/>
              <a:t>services</a:t>
            </a:r>
            <a:r>
              <a:rPr lang="tr-TR" dirty="0"/>
              <a:t>). 1997.</a:t>
            </a:r>
          </a:p>
          <a:p>
            <a:r>
              <a:rPr lang="tr-TR" dirty="0"/>
              <a:t>M. </a:t>
            </a:r>
            <a:r>
              <a:rPr lang="tr-TR" dirty="0" err="1"/>
              <a:t>Tobias</a:t>
            </a:r>
            <a:r>
              <a:rPr lang="tr-TR" dirty="0"/>
              <a:t>, R. </a:t>
            </a:r>
            <a:r>
              <a:rPr lang="tr-TR" dirty="0" err="1"/>
              <a:t>Tucker</a:t>
            </a:r>
            <a:r>
              <a:rPr lang="tr-TR" dirty="0"/>
              <a:t>, H. </a:t>
            </a:r>
            <a:r>
              <a:rPr lang="tr-TR" dirty="0" err="1"/>
              <a:t>Rosedale</a:t>
            </a:r>
            <a:r>
              <a:rPr lang="tr-TR" dirty="0"/>
              <a:t>, </a:t>
            </a:r>
            <a:r>
              <a:rPr lang="tr-TR" dirty="0" err="1"/>
              <a:t>and</a:t>
            </a:r>
            <a:r>
              <a:rPr lang="tr-TR" dirty="0"/>
              <a:t> E. R. W. </a:t>
            </a:r>
            <a:r>
              <a:rPr lang="tr-TR" dirty="0" err="1"/>
              <a:t>Iv</a:t>
            </a:r>
            <a:r>
              <a:rPr lang="tr-TR" dirty="0"/>
              <a:t>, “</a:t>
            </a:r>
            <a:r>
              <a:rPr lang="tr-TR" dirty="0" err="1"/>
              <a:t>physical</a:t>
            </a:r>
            <a:r>
              <a:rPr lang="tr-TR" dirty="0"/>
              <a:t> </a:t>
            </a:r>
            <a:r>
              <a:rPr lang="tr-TR" dirty="0" err="1"/>
              <a:t>only</a:t>
            </a:r>
            <a:r>
              <a:rPr lang="tr-TR" dirty="0"/>
              <a:t> </a:t>
            </a:r>
            <a:r>
              <a:rPr lang="tr-TR" dirty="0" err="1"/>
              <a:t>during</a:t>
            </a:r>
            <a:r>
              <a:rPr lang="tr-TR" dirty="0"/>
              <a:t>,” 2015.</a:t>
            </a:r>
          </a:p>
          <a:p>
            <a:r>
              <a:rPr lang="tr-TR" dirty="0"/>
              <a:t>J. D. </a:t>
            </a:r>
            <a:r>
              <a:rPr lang="tr-TR" dirty="0" err="1"/>
              <a:t>Nordin</a:t>
            </a:r>
            <a:r>
              <a:rPr lang="tr-TR" dirty="0"/>
              <a:t>, L. I. </a:t>
            </a:r>
            <a:r>
              <a:rPr lang="tr-TR" dirty="0" err="1"/>
              <a:t>Solberg</a:t>
            </a:r>
            <a:r>
              <a:rPr lang="tr-TR" dirty="0"/>
              <a:t>, </a:t>
            </a:r>
            <a:r>
              <a:rPr lang="tr-TR" dirty="0" err="1"/>
              <a:t>and</a:t>
            </a:r>
            <a:r>
              <a:rPr lang="tr-TR" dirty="0"/>
              <a:t> E. D. Parker, “</a:t>
            </a:r>
            <a:r>
              <a:rPr lang="tr-TR" dirty="0" err="1"/>
              <a:t>Adolescent</a:t>
            </a:r>
            <a:r>
              <a:rPr lang="tr-TR" dirty="0"/>
              <a:t> </a:t>
            </a:r>
            <a:r>
              <a:rPr lang="tr-TR" dirty="0" err="1"/>
              <a:t>primary</a:t>
            </a:r>
            <a:r>
              <a:rPr lang="tr-TR" dirty="0"/>
              <a:t> </a:t>
            </a:r>
            <a:r>
              <a:rPr lang="tr-TR" dirty="0" err="1"/>
              <a:t>care</a:t>
            </a:r>
            <a:r>
              <a:rPr lang="tr-TR" dirty="0"/>
              <a:t> </a:t>
            </a:r>
            <a:r>
              <a:rPr lang="tr-TR" dirty="0" err="1"/>
              <a:t>visit</a:t>
            </a:r>
            <a:r>
              <a:rPr lang="tr-TR" dirty="0"/>
              <a:t> </a:t>
            </a:r>
            <a:r>
              <a:rPr lang="tr-TR" dirty="0" err="1"/>
              <a:t>patterns</a:t>
            </a:r>
            <a:r>
              <a:rPr lang="tr-TR" dirty="0"/>
              <a:t>,” Ann. </a:t>
            </a:r>
            <a:r>
              <a:rPr lang="tr-TR" dirty="0" err="1"/>
              <a:t>Fam</a:t>
            </a:r>
            <a:r>
              <a:rPr lang="tr-TR" dirty="0"/>
              <a:t>. </a:t>
            </a:r>
            <a:r>
              <a:rPr lang="tr-TR" dirty="0" err="1"/>
              <a:t>Med</a:t>
            </a:r>
            <a:r>
              <a:rPr lang="tr-TR" dirty="0"/>
              <a:t>., </a:t>
            </a:r>
            <a:r>
              <a:rPr lang="tr-TR" dirty="0" err="1"/>
              <a:t>vol</a:t>
            </a:r>
            <a:r>
              <a:rPr lang="tr-TR" dirty="0"/>
              <a:t>. 8, </a:t>
            </a:r>
            <a:r>
              <a:rPr lang="tr-TR" dirty="0" err="1"/>
              <a:t>no</a:t>
            </a:r>
            <a:r>
              <a:rPr lang="tr-TR" dirty="0"/>
              <a:t>. 6, </a:t>
            </a:r>
            <a:r>
              <a:rPr lang="tr-TR" dirty="0" err="1"/>
              <a:t>pp</a:t>
            </a:r>
            <a:r>
              <a:rPr lang="tr-TR" dirty="0"/>
              <a:t>. 511–516, 2010.</a:t>
            </a:r>
          </a:p>
          <a:p>
            <a:r>
              <a:rPr lang="tr-TR" dirty="0"/>
              <a:t>D. Kanun, “Tababet ve </a:t>
            </a:r>
            <a:r>
              <a:rPr lang="tr-TR" dirty="0" err="1"/>
              <a:t>şuabati</a:t>
            </a:r>
            <a:r>
              <a:rPr lang="tr-TR" dirty="0"/>
              <a:t> </a:t>
            </a:r>
            <a:r>
              <a:rPr lang="tr-TR" dirty="0" err="1"/>
              <a:t>sanatlarinin</a:t>
            </a:r>
            <a:r>
              <a:rPr lang="tr-TR" dirty="0"/>
              <a:t> </a:t>
            </a:r>
            <a:r>
              <a:rPr lang="tr-TR" dirty="0" err="1"/>
              <a:t>tarzi</a:t>
            </a:r>
            <a:r>
              <a:rPr lang="tr-TR" dirty="0"/>
              <a:t> </a:t>
            </a:r>
            <a:r>
              <a:rPr lang="tr-TR" dirty="0" err="1"/>
              <a:t>icrasina</a:t>
            </a:r>
            <a:r>
              <a:rPr lang="tr-TR" dirty="0"/>
              <a:t> </a:t>
            </a:r>
            <a:r>
              <a:rPr lang="tr-TR" dirty="0" err="1"/>
              <a:t>dai̇r</a:t>
            </a:r>
            <a:r>
              <a:rPr lang="tr-TR" dirty="0"/>
              <a:t> kanun,” </a:t>
            </a:r>
            <a:r>
              <a:rPr lang="tr-TR" dirty="0" err="1"/>
              <a:t>no</a:t>
            </a:r>
            <a:r>
              <a:rPr lang="tr-TR" dirty="0"/>
              <a:t>. 1, 2014.</a:t>
            </a:r>
          </a:p>
          <a:p>
            <a:r>
              <a:rPr lang="tr-TR" dirty="0"/>
              <a:t>P. K. </a:t>
            </a:r>
            <a:r>
              <a:rPr lang="tr-TR" dirty="0" err="1"/>
              <a:t>Braverman</a:t>
            </a:r>
            <a:r>
              <a:rPr lang="tr-TR" dirty="0"/>
              <a:t> </a:t>
            </a:r>
            <a:r>
              <a:rPr lang="tr-TR" dirty="0" err="1"/>
              <a:t>and</a:t>
            </a:r>
            <a:r>
              <a:rPr lang="tr-TR" dirty="0"/>
              <a:t> L. </a:t>
            </a:r>
            <a:r>
              <a:rPr lang="tr-TR" dirty="0" err="1"/>
              <a:t>Breech</a:t>
            </a:r>
            <a:r>
              <a:rPr lang="tr-TR" dirty="0"/>
              <a:t>, “</a:t>
            </a:r>
            <a:r>
              <a:rPr lang="tr-TR" dirty="0" err="1"/>
              <a:t>Gynecologic</a:t>
            </a:r>
            <a:r>
              <a:rPr lang="tr-TR" dirty="0"/>
              <a:t> </a:t>
            </a:r>
            <a:r>
              <a:rPr lang="tr-TR" dirty="0" err="1"/>
              <a:t>Examination</a:t>
            </a:r>
            <a:r>
              <a:rPr lang="tr-TR" dirty="0"/>
              <a:t> </a:t>
            </a:r>
            <a:r>
              <a:rPr lang="tr-TR" dirty="0" err="1"/>
              <a:t>for</a:t>
            </a:r>
            <a:r>
              <a:rPr lang="tr-TR" dirty="0"/>
              <a:t> </a:t>
            </a:r>
            <a:r>
              <a:rPr lang="tr-TR" dirty="0" err="1"/>
              <a:t>Adolescents</a:t>
            </a:r>
            <a:r>
              <a:rPr lang="tr-TR" dirty="0"/>
              <a:t> in </a:t>
            </a:r>
            <a:r>
              <a:rPr lang="tr-TR" dirty="0" err="1"/>
              <a:t>the</a:t>
            </a:r>
            <a:r>
              <a:rPr lang="tr-TR" dirty="0"/>
              <a:t> </a:t>
            </a:r>
            <a:r>
              <a:rPr lang="tr-TR" dirty="0" err="1"/>
              <a:t>Pediatric</a:t>
            </a:r>
            <a:r>
              <a:rPr lang="tr-TR" dirty="0"/>
              <a:t> Office </a:t>
            </a:r>
            <a:r>
              <a:rPr lang="tr-TR" dirty="0" err="1"/>
              <a:t>Setting</a:t>
            </a:r>
            <a:r>
              <a:rPr lang="tr-TR" dirty="0"/>
              <a:t>,” </a:t>
            </a:r>
            <a:r>
              <a:rPr lang="tr-TR" dirty="0" err="1"/>
              <a:t>Pediatrics</a:t>
            </a:r>
            <a:r>
              <a:rPr lang="tr-TR" dirty="0"/>
              <a:t>, </a:t>
            </a:r>
            <a:r>
              <a:rPr lang="tr-TR" dirty="0" err="1"/>
              <a:t>vol</a:t>
            </a:r>
            <a:r>
              <a:rPr lang="tr-TR" dirty="0"/>
              <a:t>. 126, </a:t>
            </a:r>
            <a:r>
              <a:rPr lang="tr-TR" dirty="0" err="1"/>
              <a:t>no</a:t>
            </a:r>
            <a:r>
              <a:rPr lang="tr-TR" dirty="0"/>
              <a:t>. 3, </a:t>
            </a:r>
            <a:r>
              <a:rPr lang="tr-TR" dirty="0" err="1"/>
              <a:t>pp</a:t>
            </a:r>
            <a:r>
              <a:rPr lang="tr-TR" dirty="0"/>
              <a:t>. 583–590, 2010.</a:t>
            </a:r>
          </a:p>
          <a:p>
            <a:r>
              <a:rPr lang="tr-TR" dirty="0"/>
              <a:t>A. V. </a:t>
            </a:r>
            <a:r>
              <a:rPr lang="tr-TR" dirty="0" err="1"/>
              <a:t>Marcell</a:t>
            </a:r>
            <a:r>
              <a:rPr lang="tr-TR" dirty="0"/>
              <a:t>, D. L. Bell, </a:t>
            </a:r>
            <a:r>
              <a:rPr lang="tr-TR" dirty="0" err="1"/>
              <a:t>and</a:t>
            </a:r>
            <a:r>
              <a:rPr lang="tr-TR" dirty="0"/>
              <a:t> A. </a:t>
            </a:r>
            <a:r>
              <a:rPr lang="tr-TR" dirty="0" err="1"/>
              <a:t>Joffe</a:t>
            </a:r>
            <a:r>
              <a:rPr lang="tr-TR" dirty="0"/>
              <a:t>, “</a:t>
            </a:r>
            <a:r>
              <a:rPr lang="tr-TR" dirty="0" err="1"/>
              <a:t>The</a:t>
            </a:r>
            <a:r>
              <a:rPr lang="tr-TR" dirty="0"/>
              <a:t> </a:t>
            </a:r>
            <a:r>
              <a:rPr lang="tr-TR" dirty="0" err="1"/>
              <a:t>male</a:t>
            </a:r>
            <a:r>
              <a:rPr lang="tr-TR" dirty="0"/>
              <a:t> </a:t>
            </a:r>
            <a:r>
              <a:rPr lang="tr-TR" dirty="0" err="1"/>
              <a:t>genital</a:t>
            </a:r>
            <a:r>
              <a:rPr lang="tr-TR" dirty="0"/>
              <a:t> </a:t>
            </a:r>
            <a:r>
              <a:rPr lang="tr-TR" dirty="0" err="1"/>
              <a:t>examination</a:t>
            </a:r>
            <a:r>
              <a:rPr lang="tr-TR" dirty="0"/>
              <a:t>: A </a:t>
            </a:r>
            <a:r>
              <a:rPr lang="tr-TR" dirty="0" err="1"/>
              <a:t>position</a:t>
            </a:r>
            <a:r>
              <a:rPr lang="tr-TR" dirty="0"/>
              <a:t> </a:t>
            </a:r>
            <a:r>
              <a:rPr lang="tr-TR" dirty="0" err="1"/>
              <a:t>paper</a:t>
            </a:r>
            <a:r>
              <a:rPr lang="tr-TR" dirty="0"/>
              <a:t> of </a:t>
            </a:r>
            <a:r>
              <a:rPr lang="tr-TR" dirty="0" err="1"/>
              <a:t>the</a:t>
            </a:r>
            <a:r>
              <a:rPr lang="tr-TR" dirty="0"/>
              <a:t> </a:t>
            </a:r>
            <a:r>
              <a:rPr lang="tr-TR" dirty="0" err="1"/>
              <a:t>society</a:t>
            </a:r>
            <a:r>
              <a:rPr lang="tr-TR" dirty="0"/>
              <a:t> </a:t>
            </a:r>
            <a:r>
              <a:rPr lang="tr-TR" dirty="0" err="1"/>
              <a:t>for</a:t>
            </a:r>
            <a:r>
              <a:rPr lang="tr-TR" dirty="0"/>
              <a:t> </a:t>
            </a:r>
            <a:r>
              <a:rPr lang="tr-TR" dirty="0" err="1"/>
              <a:t>adolescent</a:t>
            </a:r>
            <a:r>
              <a:rPr lang="tr-TR" dirty="0"/>
              <a:t> </a:t>
            </a:r>
            <a:r>
              <a:rPr lang="tr-TR" dirty="0" err="1"/>
              <a:t>health</a:t>
            </a:r>
            <a:r>
              <a:rPr lang="tr-TR" dirty="0"/>
              <a:t> </a:t>
            </a:r>
            <a:r>
              <a:rPr lang="tr-TR" dirty="0" err="1"/>
              <a:t>and</a:t>
            </a:r>
            <a:r>
              <a:rPr lang="tr-TR" dirty="0"/>
              <a:t> </a:t>
            </a:r>
            <a:r>
              <a:rPr lang="tr-TR" dirty="0" err="1"/>
              <a:t>medicine</a:t>
            </a:r>
            <a:r>
              <a:rPr lang="tr-TR" dirty="0"/>
              <a:t>,” J. </a:t>
            </a:r>
            <a:r>
              <a:rPr lang="tr-TR" dirty="0" err="1"/>
              <a:t>Adolesc</a:t>
            </a:r>
            <a:r>
              <a:rPr lang="tr-TR" dirty="0"/>
              <a:t>. </a:t>
            </a:r>
            <a:r>
              <a:rPr lang="tr-TR" dirty="0" err="1"/>
              <a:t>Heal</a:t>
            </a:r>
            <a:r>
              <a:rPr lang="tr-TR" dirty="0"/>
              <a:t>., </a:t>
            </a:r>
            <a:r>
              <a:rPr lang="tr-TR" dirty="0" err="1"/>
              <a:t>vol</a:t>
            </a:r>
            <a:r>
              <a:rPr lang="tr-TR" dirty="0"/>
              <a:t>. 50, </a:t>
            </a:r>
            <a:r>
              <a:rPr lang="tr-TR" dirty="0" err="1"/>
              <a:t>no</a:t>
            </a:r>
            <a:r>
              <a:rPr lang="tr-TR" dirty="0"/>
              <a:t>. 4, </a:t>
            </a:r>
            <a:r>
              <a:rPr lang="tr-TR" dirty="0" err="1"/>
              <a:t>pp</a:t>
            </a:r>
            <a:r>
              <a:rPr lang="tr-TR" dirty="0"/>
              <a:t>. 424–425, 2012.</a:t>
            </a:r>
          </a:p>
          <a:p>
            <a:endParaRPr lang="tr-TR" dirty="0"/>
          </a:p>
          <a:p>
            <a:endParaRPr lang="tr-TR" dirty="0"/>
          </a:p>
        </p:txBody>
      </p:sp>
    </p:spTree>
    <p:extLst>
      <p:ext uri="{BB962C8B-B14F-4D97-AF65-F5344CB8AC3E}">
        <p14:creationId xmlns:p14="http://schemas.microsoft.com/office/powerpoint/2010/main" val="101142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243651-1E69-9B7E-1B03-94640170ECDC}"/>
              </a:ext>
            </a:extLst>
          </p:cNvPr>
          <p:cNvSpPr>
            <a:spLocks noGrp="1"/>
          </p:cNvSpPr>
          <p:nvPr>
            <p:ph type="title"/>
          </p:nvPr>
        </p:nvSpPr>
        <p:spPr/>
        <p:txBody>
          <a:bodyPr>
            <a:normAutofit fontScale="90000"/>
          </a:bodyPr>
          <a:lstStyle/>
          <a:p>
            <a:r>
              <a:rPr lang="tr-TR" dirty="0"/>
              <a:t>BÜYÜME ve GELİŞME</a:t>
            </a:r>
          </a:p>
        </p:txBody>
      </p:sp>
      <p:sp>
        <p:nvSpPr>
          <p:cNvPr id="4" name="Dikdörtgen: Köşeleri Yuvarlatılmış 3">
            <a:extLst>
              <a:ext uri="{FF2B5EF4-FFF2-40B4-BE49-F238E27FC236}">
                <a16:creationId xmlns:a16="http://schemas.microsoft.com/office/drawing/2014/main" id="{0FEB0F2B-699F-7B68-DAFF-92FD1846419D}"/>
              </a:ext>
            </a:extLst>
          </p:cNvPr>
          <p:cNvSpPr/>
          <p:nvPr/>
        </p:nvSpPr>
        <p:spPr>
          <a:xfrm>
            <a:off x="604682" y="679565"/>
            <a:ext cx="10982632" cy="411623"/>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6047BE2A-FA7F-EEBF-3617-BDF3F09CB04D}"/>
              </a:ext>
            </a:extLst>
          </p:cNvPr>
          <p:cNvSpPr txBox="1">
            <a:spLocks/>
          </p:cNvSpPr>
          <p:nvPr/>
        </p:nvSpPr>
        <p:spPr>
          <a:xfrm>
            <a:off x="604682" y="679565"/>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a:t>Cinsel Gelişim</a:t>
            </a:r>
          </a:p>
        </p:txBody>
      </p:sp>
      <p:pic>
        <p:nvPicPr>
          <p:cNvPr id="1026" name="Picture 2">
            <a:extLst>
              <a:ext uri="{FF2B5EF4-FFF2-40B4-BE49-F238E27FC236}">
                <a16:creationId xmlns:a16="http://schemas.microsoft.com/office/drawing/2014/main" id="{7B1CA491-45F6-FCDF-96EB-BE9D8735D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63" y="1302424"/>
            <a:ext cx="4556251" cy="5125782"/>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a:extLst>
              <a:ext uri="{FF2B5EF4-FFF2-40B4-BE49-F238E27FC236}">
                <a16:creationId xmlns:a16="http://schemas.microsoft.com/office/drawing/2014/main" id="{87381B6B-C1E2-1DBE-BD7F-0CC851D89D95}"/>
              </a:ext>
            </a:extLst>
          </p:cNvPr>
          <p:cNvPicPr/>
          <p:nvPr/>
        </p:nvPicPr>
        <p:blipFill rotWithShape="1">
          <a:blip r:embed="rId3"/>
          <a:srcRect l="-214" t="9795" r="214" b="-130"/>
          <a:stretch/>
        </p:blipFill>
        <p:spPr>
          <a:xfrm>
            <a:off x="604682" y="3429000"/>
            <a:ext cx="6426381" cy="3061819"/>
          </a:xfrm>
          <a:prstGeom prst="rect">
            <a:avLst/>
          </a:prstGeom>
        </p:spPr>
      </p:pic>
      <p:sp>
        <p:nvSpPr>
          <p:cNvPr id="12" name="İçerik Yer Tutucusu 2">
            <a:extLst>
              <a:ext uri="{FF2B5EF4-FFF2-40B4-BE49-F238E27FC236}">
                <a16:creationId xmlns:a16="http://schemas.microsoft.com/office/drawing/2014/main" id="{72B9811D-0D1D-AD30-882D-911FD1DCBB79}"/>
              </a:ext>
            </a:extLst>
          </p:cNvPr>
          <p:cNvSpPr>
            <a:spLocks noGrp="1"/>
          </p:cNvSpPr>
          <p:nvPr>
            <p:ph idx="1"/>
          </p:nvPr>
        </p:nvSpPr>
        <p:spPr>
          <a:xfrm>
            <a:off x="604684" y="1176694"/>
            <a:ext cx="6426380" cy="2252305"/>
          </a:xfrm>
        </p:spPr>
        <p:txBody>
          <a:bodyPr>
            <a:normAutofit fontScale="92500" lnSpcReduction="10000"/>
          </a:bodyPr>
          <a:lstStyle/>
          <a:p>
            <a:r>
              <a:rPr lang="tr-TR" dirty="0"/>
              <a:t>Kızlarda cinsel gelişmenin ilk belirtisi memelerin büyümesidir (</a:t>
            </a:r>
            <a:r>
              <a:rPr lang="tr-TR" dirty="0" err="1"/>
              <a:t>telarş</a:t>
            </a:r>
            <a:r>
              <a:rPr lang="tr-TR" dirty="0"/>
              <a:t>).</a:t>
            </a:r>
          </a:p>
          <a:p>
            <a:r>
              <a:rPr lang="tr-TR" dirty="0"/>
              <a:t>Kısa bir süre sonra </a:t>
            </a:r>
            <a:r>
              <a:rPr lang="tr-TR" dirty="0" err="1"/>
              <a:t>pubik</a:t>
            </a:r>
            <a:r>
              <a:rPr lang="tr-TR" dirty="0"/>
              <a:t> kıllanma (</a:t>
            </a:r>
            <a:r>
              <a:rPr lang="tr-TR" dirty="0" err="1"/>
              <a:t>pubarş</a:t>
            </a:r>
            <a:r>
              <a:rPr lang="tr-TR" dirty="0"/>
              <a:t>) olur. </a:t>
            </a:r>
          </a:p>
          <a:p>
            <a:r>
              <a:rPr lang="tr-TR" dirty="0"/>
              <a:t>Aksiller kıllanma ise genellikle </a:t>
            </a:r>
            <a:r>
              <a:rPr lang="tr-TR" dirty="0" err="1"/>
              <a:t>pubarştan</a:t>
            </a:r>
            <a:r>
              <a:rPr lang="tr-TR" dirty="0"/>
              <a:t> 1 yıl sonra başlar.</a:t>
            </a:r>
          </a:p>
          <a:p>
            <a:r>
              <a:rPr lang="tr-TR" dirty="0"/>
              <a:t>Memelerin gelişmesi (</a:t>
            </a:r>
            <a:r>
              <a:rPr lang="tr-TR" dirty="0" err="1"/>
              <a:t>telarş</a:t>
            </a:r>
            <a:r>
              <a:rPr lang="tr-TR" dirty="0"/>
              <a:t>) ortalama 11 yaşlarında başlarken, ilk adet kanaması (</a:t>
            </a:r>
            <a:r>
              <a:rPr lang="tr-TR" dirty="0" err="1"/>
              <a:t>menarş</a:t>
            </a:r>
            <a:r>
              <a:rPr lang="tr-TR" dirty="0"/>
              <a:t>), bundan yaklaşık iki yıl sonradır.</a:t>
            </a:r>
          </a:p>
          <a:p>
            <a:endParaRPr lang="tr-TR" dirty="0"/>
          </a:p>
          <a:p>
            <a:endParaRPr lang="tr-TR" dirty="0"/>
          </a:p>
          <a:p>
            <a:endParaRPr lang="tr-TR" dirty="0"/>
          </a:p>
        </p:txBody>
      </p:sp>
    </p:spTree>
    <p:extLst>
      <p:ext uri="{BB962C8B-B14F-4D97-AF65-F5344CB8AC3E}">
        <p14:creationId xmlns:p14="http://schemas.microsoft.com/office/powerpoint/2010/main" val="315793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243651-1E69-9B7E-1B03-94640170ECDC}"/>
              </a:ext>
            </a:extLst>
          </p:cNvPr>
          <p:cNvSpPr>
            <a:spLocks noGrp="1"/>
          </p:cNvSpPr>
          <p:nvPr>
            <p:ph type="title"/>
          </p:nvPr>
        </p:nvSpPr>
        <p:spPr/>
        <p:txBody>
          <a:bodyPr>
            <a:normAutofit fontScale="90000"/>
          </a:bodyPr>
          <a:lstStyle/>
          <a:p>
            <a:r>
              <a:rPr lang="tr-TR" dirty="0"/>
              <a:t>BÜYÜME ve GELİŞME</a:t>
            </a:r>
          </a:p>
        </p:txBody>
      </p:sp>
      <p:sp>
        <p:nvSpPr>
          <p:cNvPr id="3" name="İçerik Yer Tutucusu 2">
            <a:extLst>
              <a:ext uri="{FF2B5EF4-FFF2-40B4-BE49-F238E27FC236}">
                <a16:creationId xmlns:a16="http://schemas.microsoft.com/office/drawing/2014/main" id="{3A5FAF41-EF0E-C545-F266-BD28D2A7C265}"/>
              </a:ext>
            </a:extLst>
          </p:cNvPr>
          <p:cNvSpPr>
            <a:spLocks noGrp="1"/>
          </p:cNvSpPr>
          <p:nvPr>
            <p:ph idx="1"/>
          </p:nvPr>
        </p:nvSpPr>
        <p:spPr>
          <a:xfrm>
            <a:off x="604683" y="1176695"/>
            <a:ext cx="10982631" cy="1948890"/>
          </a:xfrm>
        </p:spPr>
        <p:txBody>
          <a:bodyPr>
            <a:normAutofit/>
          </a:bodyPr>
          <a:lstStyle/>
          <a:p>
            <a:r>
              <a:rPr lang="tr-TR" dirty="0"/>
              <a:t>Erkeklerde testislerin büyümesi ile birlikte dış </a:t>
            </a:r>
            <a:r>
              <a:rPr lang="tr-TR" dirty="0" err="1"/>
              <a:t>genitalyada</a:t>
            </a:r>
            <a:r>
              <a:rPr lang="tr-TR" dirty="0"/>
              <a:t> değişiklikler gözlenmeye başlar. </a:t>
            </a:r>
          </a:p>
          <a:p>
            <a:r>
              <a:rPr lang="tr-TR" dirty="0"/>
              <a:t>Daha sonra </a:t>
            </a:r>
            <a:r>
              <a:rPr lang="tr-TR" dirty="0" err="1"/>
              <a:t>pubik</a:t>
            </a:r>
            <a:r>
              <a:rPr lang="tr-TR" dirty="0"/>
              <a:t> ve aksiller kıllanma gözlenir. </a:t>
            </a:r>
          </a:p>
          <a:p>
            <a:r>
              <a:rPr lang="tr-TR" dirty="0"/>
              <a:t>Aksiller kıllanmanın belirmesi pubertenin ortasına rastlar ve bunu androjene duyarlı bölgelerde (yüz, göğüs, sırt, karın ve uylukların üst bölümü) kılların çıkması takip eder.</a:t>
            </a:r>
          </a:p>
          <a:p>
            <a:endParaRPr lang="tr-TR" dirty="0"/>
          </a:p>
          <a:p>
            <a:endParaRPr lang="tr-TR" dirty="0"/>
          </a:p>
          <a:p>
            <a:endParaRPr lang="tr-TR" dirty="0"/>
          </a:p>
          <a:p>
            <a:endParaRPr lang="tr-TR" dirty="0"/>
          </a:p>
        </p:txBody>
      </p:sp>
      <p:sp>
        <p:nvSpPr>
          <p:cNvPr id="4" name="Dikdörtgen: Köşeleri Yuvarlatılmış 3">
            <a:extLst>
              <a:ext uri="{FF2B5EF4-FFF2-40B4-BE49-F238E27FC236}">
                <a16:creationId xmlns:a16="http://schemas.microsoft.com/office/drawing/2014/main" id="{0FEB0F2B-699F-7B68-DAFF-92FD1846419D}"/>
              </a:ext>
            </a:extLst>
          </p:cNvPr>
          <p:cNvSpPr/>
          <p:nvPr/>
        </p:nvSpPr>
        <p:spPr>
          <a:xfrm>
            <a:off x="604682" y="679565"/>
            <a:ext cx="10982632" cy="411623"/>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6047BE2A-FA7F-EEBF-3617-BDF3F09CB04D}"/>
              </a:ext>
            </a:extLst>
          </p:cNvPr>
          <p:cNvSpPr txBox="1">
            <a:spLocks/>
          </p:cNvSpPr>
          <p:nvPr/>
        </p:nvSpPr>
        <p:spPr>
          <a:xfrm>
            <a:off x="604682" y="679565"/>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a:t>Cinsel Gelişim</a:t>
            </a:r>
          </a:p>
        </p:txBody>
      </p:sp>
      <p:pic>
        <p:nvPicPr>
          <p:cNvPr id="7" name="Resim 6">
            <a:extLst>
              <a:ext uri="{FF2B5EF4-FFF2-40B4-BE49-F238E27FC236}">
                <a16:creationId xmlns:a16="http://schemas.microsoft.com/office/drawing/2014/main" id="{BF0A51A9-BF17-A02E-D28A-3B0B3F9F58AA}"/>
              </a:ext>
            </a:extLst>
          </p:cNvPr>
          <p:cNvPicPr/>
          <p:nvPr/>
        </p:nvPicPr>
        <p:blipFill rotWithShape="1">
          <a:blip r:embed="rId2"/>
          <a:srcRect t="9453"/>
          <a:stretch/>
        </p:blipFill>
        <p:spPr>
          <a:xfrm>
            <a:off x="604682" y="2825552"/>
            <a:ext cx="8208912" cy="4032448"/>
          </a:xfrm>
          <a:prstGeom prst="rect">
            <a:avLst/>
          </a:prstGeom>
        </p:spPr>
      </p:pic>
    </p:spTree>
    <p:extLst>
      <p:ext uri="{BB962C8B-B14F-4D97-AF65-F5344CB8AC3E}">
        <p14:creationId xmlns:p14="http://schemas.microsoft.com/office/powerpoint/2010/main" val="40867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243651-1E69-9B7E-1B03-94640170ECDC}"/>
              </a:ext>
            </a:extLst>
          </p:cNvPr>
          <p:cNvSpPr>
            <a:spLocks noGrp="1"/>
          </p:cNvSpPr>
          <p:nvPr>
            <p:ph type="title"/>
          </p:nvPr>
        </p:nvSpPr>
        <p:spPr/>
        <p:txBody>
          <a:bodyPr>
            <a:normAutofit fontScale="90000"/>
          </a:bodyPr>
          <a:lstStyle/>
          <a:p>
            <a:r>
              <a:rPr lang="tr-TR" dirty="0"/>
              <a:t>BÜYÜME ve GELİŞME</a:t>
            </a:r>
          </a:p>
        </p:txBody>
      </p:sp>
      <p:sp>
        <p:nvSpPr>
          <p:cNvPr id="3" name="İçerik Yer Tutucusu 2">
            <a:extLst>
              <a:ext uri="{FF2B5EF4-FFF2-40B4-BE49-F238E27FC236}">
                <a16:creationId xmlns:a16="http://schemas.microsoft.com/office/drawing/2014/main" id="{3A5FAF41-EF0E-C545-F266-BD28D2A7C265}"/>
              </a:ext>
            </a:extLst>
          </p:cNvPr>
          <p:cNvSpPr>
            <a:spLocks noGrp="1"/>
          </p:cNvSpPr>
          <p:nvPr>
            <p:ph idx="1"/>
          </p:nvPr>
        </p:nvSpPr>
        <p:spPr>
          <a:xfrm>
            <a:off x="604683" y="1176695"/>
            <a:ext cx="10982631" cy="1333749"/>
          </a:xfrm>
        </p:spPr>
        <p:txBody>
          <a:bodyPr>
            <a:normAutofit/>
          </a:bodyPr>
          <a:lstStyle/>
          <a:p>
            <a:r>
              <a:rPr lang="tr-TR" dirty="0"/>
              <a:t>Ergenlik döneminde cinsel gelişimle birlikte yeni ruhsal tepkiler ve davranışlar belirmeye başlar. </a:t>
            </a:r>
          </a:p>
          <a:p>
            <a:r>
              <a:rPr lang="tr-TR" dirty="0"/>
              <a:t>Biyolojik, sosyal, duygusal ve entelektüel büyüme birbirinden farklı hızlarla oluşmaktadır. </a:t>
            </a:r>
          </a:p>
          <a:p>
            <a:r>
              <a:rPr lang="tr-TR" dirty="0"/>
              <a:t>Ergenler hızlı beden gelişmelerine karşı değişik tepkiler gösterirler.</a:t>
            </a:r>
          </a:p>
          <a:p>
            <a:endParaRPr lang="tr-TR" dirty="0"/>
          </a:p>
          <a:p>
            <a:endParaRPr lang="tr-TR" dirty="0"/>
          </a:p>
          <a:p>
            <a:endParaRPr lang="tr-TR" dirty="0"/>
          </a:p>
          <a:p>
            <a:endParaRPr lang="tr-TR" dirty="0"/>
          </a:p>
        </p:txBody>
      </p:sp>
      <p:sp>
        <p:nvSpPr>
          <p:cNvPr id="4" name="Dikdörtgen: Köşeleri Yuvarlatılmış 3">
            <a:extLst>
              <a:ext uri="{FF2B5EF4-FFF2-40B4-BE49-F238E27FC236}">
                <a16:creationId xmlns:a16="http://schemas.microsoft.com/office/drawing/2014/main" id="{0FEB0F2B-699F-7B68-DAFF-92FD1846419D}"/>
              </a:ext>
            </a:extLst>
          </p:cNvPr>
          <p:cNvSpPr/>
          <p:nvPr/>
        </p:nvSpPr>
        <p:spPr>
          <a:xfrm>
            <a:off x="604682" y="679565"/>
            <a:ext cx="10982632" cy="411623"/>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6047BE2A-FA7F-EEBF-3617-BDF3F09CB04D}"/>
              </a:ext>
            </a:extLst>
          </p:cNvPr>
          <p:cNvSpPr txBox="1">
            <a:spLocks/>
          </p:cNvSpPr>
          <p:nvPr/>
        </p:nvSpPr>
        <p:spPr>
          <a:xfrm>
            <a:off x="604682" y="679565"/>
            <a:ext cx="10982632" cy="41162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a:t>Psikososyal Gelişim</a:t>
            </a:r>
          </a:p>
        </p:txBody>
      </p:sp>
      <p:pic>
        <p:nvPicPr>
          <p:cNvPr id="6" name="Resim 5">
            <a:extLst>
              <a:ext uri="{FF2B5EF4-FFF2-40B4-BE49-F238E27FC236}">
                <a16:creationId xmlns:a16="http://schemas.microsoft.com/office/drawing/2014/main" id="{6FD46CE4-ED0A-2125-25D9-E192ED2E75A9}"/>
              </a:ext>
            </a:extLst>
          </p:cNvPr>
          <p:cNvPicPr/>
          <p:nvPr/>
        </p:nvPicPr>
        <p:blipFill>
          <a:blip r:embed="rId2"/>
          <a:stretch>
            <a:fillRect/>
          </a:stretch>
        </p:blipFill>
        <p:spPr>
          <a:xfrm>
            <a:off x="1919534" y="2465512"/>
            <a:ext cx="8352928" cy="4392488"/>
          </a:xfrm>
          <a:prstGeom prst="rect">
            <a:avLst/>
          </a:prstGeom>
        </p:spPr>
      </p:pic>
    </p:spTree>
    <p:extLst>
      <p:ext uri="{BB962C8B-B14F-4D97-AF65-F5344CB8AC3E}">
        <p14:creationId xmlns:p14="http://schemas.microsoft.com/office/powerpoint/2010/main" val="22849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243651-1E69-9B7E-1B03-94640170ECDC}"/>
              </a:ext>
            </a:extLst>
          </p:cNvPr>
          <p:cNvSpPr>
            <a:spLocks noGrp="1"/>
          </p:cNvSpPr>
          <p:nvPr>
            <p:ph type="title"/>
          </p:nvPr>
        </p:nvSpPr>
        <p:spPr/>
        <p:txBody>
          <a:bodyPr>
            <a:normAutofit fontScale="90000"/>
          </a:bodyPr>
          <a:lstStyle/>
          <a:p>
            <a:r>
              <a:rPr lang="tr-TR" dirty="0"/>
              <a:t>BÜYÜME ve GELİŞME</a:t>
            </a:r>
          </a:p>
        </p:txBody>
      </p:sp>
      <p:sp>
        <p:nvSpPr>
          <p:cNvPr id="3" name="İçerik Yer Tutucusu 2">
            <a:extLst>
              <a:ext uri="{FF2B5EF4-FFF2-40B4-BE49-F238E27FC236}">
                <a16:creationId xmlns:a16="http://schemas.microsoft.com/office/drawing/2014/main" id="{3A5FAF41-EF0E-C545-F266-BD28D2A7C265}"/>
              </a:ext>
            </a:extLst>
          </p:cNvPr>
          <p:cNvSpPr>
            <a:spLocks noGrp="1"/>
          </p:cNvSpPr>
          <p:nvPr>
            <p:ph idx="1"/>
          </p:nvPr>
        </p:nvSpPr>
        <p:spPr>
          <a:xfrm>
            <a:off x="604683" y="1176695"/>
            <a:ext cx="10982631" cy="4692090"/>
          </a:xfrm>
        </p:spPr>
        <p:txBody>
          <a:bodyPr>
            <a:normAutofit/>
          </a:bodyPr>
          <a:lstStyle/>
          <a:p>
            <a:r>
              <a:rPr lang="tr-TR" sz="2200" dirty="0"/>
              <a:t>Ergenlik dönemine giriş, belirli evrelere ulaşma, büyüme ve cinsel gelişmenin tamamlanma yaşları; gerek kızlar ve erkekler gerekse aynı cinsiyetteki bireyler arasında değişkenlik göstermektedir. </a:t>
            </a:r>
          </a:p>
          <a:p>
            <a:r>
              <a:rPr lang="tr-TR" sz="2200" dirty="0"/>
              <a:t>Biyolojik gelişmeyi belirlemede en güvenilir yöntem kemik yaşıdır</a:t>
            </a:r>
          </a:p>
          <a:p>
            <a:r>
              <a:rPr lang="tr-TR" sz="2200" dirty="0"/>
              <a:t>Vücut ağırlığı ve boy uzunluğu ölçümlerinin değerlendirilmesinde, standart ölçüm tabloları kullanılmalı</a:t>
            </a:r>
          </a:p>
          <a:p>
            <a:r>
              <a:rPr lang="tr-TR" sz="2200" dirty="0"/>
              <a:t>Ergenlerde cinsel gelişim ve büyüme atağı başladıktan sonra yılda en az bir kez yapılacak kontrollerde boy uzunluğunun, vücut ağırlığı artışının ve cinsel gelişiminin değerlendirilmesi uygundur. </a:t>
            </a:r>
          </a:p>
          <a:p>
            <a:r>
              <a:rPr lang="tr-TR" sz="2200" dirty="0"/>
              <a:t>Erkek ya da kızlarda fiziksel büyüme ve cinsel gelişmenin değerlendirilmesi sırasında psikososyal yapının değerlendirilmesi de yapılmalıdır.</a:t>
            </a:r>
          </a:p>
          <a:p>
            <a:r>
              <a:rPr lang="tr-TR" sz="2200" dirty="0"/>
              <a:t>Ergenlik döneminde sağlığın korunması ve geliştirilmesi için sağlıklı ergenin takibi son derece önemlidir</a:t>
            </a:r>
          </a:p>
          <a:p>
            <a:endParaRPr lang="tr-TR" sz="2200" dirty="0"/>
          </a:p>
          <a:p>
            <a:endParaRPr lang="tr-TR" sz="2200" dirty="0"/>
          </a:p>
          <a:p>
            <a:endParaRPr lang="tr-TR" sz="2200" dirty="0"/>
          </a:p>
          <a:p>
            <a:endParaRPr lang="tr-TR" sz="2200" dirty="0"/>
          </a:p>
        </p:txBody>
      </p:sp>
      <p:sp>
        <p:nvSpPr>
          <p:cNvPr id="4" name="Dikdörtgen: Köşeleri Yuvarlatılmış 3">
            <a:extLst>
              <a:ext uri="{FF2B5EF4-FFF2-40B4-BE49-F238E27FC236}">
                <a16:creationId xmlns:a16="http://schemas.microsoft.com/office/drawing/2014/main" id="{0FEB0F2B-699F-7B68-DAFF-92FD1846419D}"/>
              </a:ext>
            </a:extLst>
          </p:cNvPr>
          <p:cNvSpPr/>
          <p:nvPr/>
        </p:nvSpPr>
        <p:spPr>
          <a:xfrm>
            <a:off x="604682" y="679565"/>
            <a:ext cx="10982632" cy="411623"/>
          </a:xfrm>
          <a:prstGeom prst="roundRect">
            <a:avLst>
              <a:gd name="adj"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id="{6047BE2A-FA7F-EEBF-3617-BDF3F09CB04D}"/>
              </a:ext>
            </a:extLst>
          </p:cNvPr>
          <p:cNvSpPr txBox="1">
            <a:spLocks/>
          </p:cNvSpPr>
          <p:nvPr/>
        </p:nvSpPr>
        <p:spPr>
          <a:xfrm>
            <a:off x="604682" y="679565"/>
            <a:ext cx="10982632" cy="411624"/>
          </a:xfrm>
          <a:prstGeom prst="rect">
            <a:avLst/>
          </a:prstGeom>
          <a:solidFill>
            <a:schemeClr val="accent4">
              <a:lumMod val="20000"/>
              <a:lumOff val="80000"/>
            </a:schemeClr>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400" kern="1200" spc="600">
                <a:solidFill>
                  <a:schemeClr val="tx1"/>
                </a:solidFill>
                <a:latin typeface="+mj-lt"/>
                <a:ea typeface="+mj-ea"/>
                <a:cs typeface="+mj-cs"/>
              </a:defRPr>
            </a:lvl1pPr>
          </a:lstStyle>
          <a:p>
            <a:r>
              <a:rPr lang="tr-TR" spc="0" dirty="0"/>
              <a:t>Büyüme Ve Gelişmenin İzlenmesi</a:t>
            </a:r>
          </a:p>
        </p:txBody>
      </p:sp>
    </p:spTree>
    <p:extLst>
      <p:ext uri="{BB962C8B-B14F-4D97-AF65-F5344CB8AC3E}">
        <p14:creationId xmlns:p14="http://schemas.microsoft.com/office/powerpoint/2010/main" val="296963525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5132</Words>
  <Application>Microsoft Office PowerPoint</Application>
  <PresentationFormat>Geniş ekran</PresentationFormat>
  <Paragraphs>530</Paragraphs>
  <Slides>53</Slides>
  <Notes>15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53</vt:i4>
      </vt:variant>
    </vt:vector>
  </HeadingPairs>
  <TitlesOfParts>
    <vt:vector size="60" baseType="lpstr">
      <vt:lpstr>Arial</vt:lpstr>
      <vt:lpstr>Calibri</vt:lpstr>
      <vt:lpstr>Calibri (Gövde)</vt:lpstr>
      <vt:lpstr>Calibri Light</vt:lpstr>
      <vt:lpstr>Hurme Geometric Sans 1</vt:lpstr>
      <vt:lpstr>Times New Roman</vt:lpstr>
      <vt:lpstr>Office Teması</vt:lpstr>
      <vt:lpstr>PowerPoint Sunusu</vt:lpstr>
      <vt:lpstr>SUNUM PLANI</vt:lpstr>
      <vt:lpstr>ÖĞRENİM HEDEFLERİ</vt:lpstr>
      <vt:lpstr>GİRİŞ</vt:lpstr>
      <vt:lpstr>BÜYÜME ve GELİŞME</vt:lpstr>
      <vt:lpstr>BÜYÜME ve GELİŞME</vt:lpstr>
      <vt:lpstr>BÜYÜME ve GELİŞME</vt:lpstr>
      <vt:lpstr>BÜYÜME ve GELİŞME</vt:lpstr>
      <vt:lpstr>BÜYÜME ve GELİŞME</vt:lpstr>
      <vt:lpstr>10-21 YAŞ ARASI ERGEN/GENÇ İZLEMi AKIŞ</vt:lpstr>
      <vt:lpstr>10-21 YAŞ ARASI ERGEN/GENÇ İZLEMi AKIŞ</vt:lpstr>
      <vt:lpstr>ADÖLESAN İLE GÖRÜŞME VE ÖYKÜ ALMA</vt:lpstr>
      <vt:lpstr>ADÖLESAN İLE GÖRÜŞME VE ÖYKÜ ALMA</vt:lpstr>
      <vt:lpstr>ADÖLESAN İLE GÖRÜŞME VE ÖYKÜ ALMA</vt:lpstr>
      <vt:lpstr>ADÖLESAN İLE GÖRÜŞME VE ÖYKÜ ALMA</vt:lpstr>
      <vt:lpstr>ADÖLESAN İLE GÖRÜŞME VE ÖYKÜ ALMA</vt:lpstr>
      <vt:lpstr>ADÖLESAN İLE GÖRÜŞME VE ÖYKÜ ALMA</vt:lpstr>
      <vt:lpstr>ADÖLESAN İLE GÖRÜŞME VE ÖYKÜ ALMA</vt:lpstr>
      <vt:lpstr>ADÖLESAN İLE GÖRÜŞME VE ÖYKÜ ALMA</vt:lpstr>
      <vt:lpstr>ADÖLESAN İLE GÖRÜŞME VE ÖYKÜ ALMA</vt:lpstr>
      <vt:lpstr>ADÖLESAN İLE GÖRÜŞME VE ÖYKÜ ALMA</vt:lpstr>
      <vt:lpstr>ADÖLESAN İLE GÖRÜŞME VE ÖYKÜ ALMA</vt:lpstr>
      <vt:lpstr>ADÖLESAN İLE GÖRÜŞME VE ÖYKÜ ALMA</vt:lpstr>
      <vt:lpstr>PowerPoint Sunusu</vt:lpstr>
      <vt:lpstr>ADÖLESAN İLE GÖRÜŞME VE ÖYKÜ ALMA</vt:lpstr>
      <vt:lpstr>ADÖLESAN İLE GÖRÜŞME VE ÖYKÜ ALMA</vt:lpstr>
      <vt:lpstr>PowerPoint Sunusu</vt:lpstr>
      <vt:lpstr>ADÖLESAN DÖNEME ÖZEL FİZİK MUAYENE</vt:lpstr>
      <vt:lpstr>ADÖLESAN DÖNEME ÖZEL FİZİK MUAYENE</vt:lpstr>
      <vt:lpstr>ADÖLESAN DÖNEME ÖZEL FİZİK MUAYENE</vt:lpstr>
      <vt:lpstr>ADÖLESAN DÖNEME ÖZEL FİZİK MUAYENE</vt:lpstr>
      <vt:lpstr>ADÖLESAN DÖNEME ÖZEL FİZİK MUAYENE</vt:lpstr>
      <vt:lpstr>ADÖLESAN KORUYUCU HİZMETLER REHBERİ</vt:lpstr>
      <vt:lpstr>ADÖLESAN KORUYUCU HİZMETLER REHBERİ</vt:lpstr>
      <vt:lpstr>ADÖLESAN KORUYUCU HİZMETLER REHBERİ</vt:lpstr>
      <vt:lpstr>ADÖLESAN KORUYUCU HİZMETLER REHBERİ</vt:lpstr>
      <vt:lpstr>ADÖLESAN KORUYUCU HİZMETLER REHBERİ</vt:lpstr>
      <vt:lpstr>ADÖLESAN KORUYUCU HİZMETLER REHBERİ</vt:lpstr>
      <vt:lpstr>ADÖLESAN KORUYUCU HİZMETLER REHBERİ</vt:lpstr>
      <vt:lpstr>ADÖLESAN KORUYUCU HİZMETLER REHBERİ</vt:lpstr>
      <vt:lpstr>ADÖLESAN KORUYUCU HİZMETLER REHBERİ</vt:lpstr>
      <vt:lpstr>ADÖLESAN KORUYUCU HİZMETLER REHBERİ</vt:lpstr>
      <vt:lpstr>ADÖLESAN KORUYUCU HİZMETLER REHBERİ</vt:lpstr>
      <vt:lpstr>ÖNLEYİCİ HİZMETLERİN SAĞLANMASINA YÖNELİK STRATEJİ</vt:lpstr>
      <vt:lpstr>ADÖLESAN KORUYUCU HİZMETLER REHBERİ</vt:lpstr>
      <vt:lpstr>ADÖLESAN KORUYUCU HİZMETLER REHBERİ</vt:lpstr>
      <vt:lpstr>ADÖLESAN KORUYUCU HİZMETLER REHBERİ</vt:lpstr>
      <vt:lpstr>PERİYODİK MUAYENE ÖNERİLERİ</vt:lpstr>
      <vt:lpstr>PERİYODİK MUAYENE ÖNERİLERİ</vt:lpstr>
      <vt:lpstr>Motivasyonel Görüşmeye Genel Bakış</vt:lpstr>
      <vt:lpstr>Motivasyonel Görüşmeye Genel Bakış</vt:lpstr>
      <vt:lpstr>PowerPoint Sunusu</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Mert SAĞLAM</dc:creator>
  <cp:lastModifiedBy>Mustafa Mert SAĞLAM</cp:lastModifiedBy>
  <cp:revision>42</cp:revision>
  <dcterms:created xsi:type="dcterms:W3CDTF">2023-01-21T15:49:31Z</dcterms:created>
  <dcterms:modified xsi:type="dcterms:W3CDTF">2023-02-21T09:16:35Z</dcterms:modified>
</cp:coreProperties>
</file>