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348" r:id="rId6"/>
    <p:sldId id="328" r:id="rId7"/>
    <p:sldId id="260" r:id="rId8"/>
    <p:sldId id="261" r:id="rId9"/>
    <p:sldId id="358" r:id="rId10"/>
    <p:sldId id="357" r:id="rId11"/>
    <p:sldId id="331" r:id="rId12"/>
    <p:sldId id="332" r:id="rId13"/>
    <p:sldId id="333" r:id="rId14"/>
    <p:sldId id="262" r:id="rId15"/>
    <p:sldId id="296" r:id="rId16"/>
    <p:sldId id="335" r:id="rId17"/>
    <p:sldId id="297" r:id="rId18"/>
    <p:sldId id="334" r:id="rId19"/>
    <p:sldId id="298" r:id="rId20"/>
    <p:sldId id="299" r:id="rId21"/>
    <p:sldId id="300" r:id="rId22"/>
    <p:sldId id="301" r:id="rId23"/>
    <p:sldId id="351" r:id="rId24"/>
    <p:sldId id="353" r:id="rId25"/>
    <p:sldId id="354" r:id="rId26"/>
    <p:sldId id="355" r:id="rId27"/>
    <p:sldId id="356" r:id="rId28"/>
    <p:sldId id="302" r:id="rId29"/>
    <p:sldId id="304" r:id="rId30"/>
    <p:sldId id="305" r:id="rId31"/>
    <p:sldId id="306" r:id="rId32"/>
    <p:sldId id="307" r:id="rId33"/>
    <p:sldId id="309" r:id="rId34"/>
    <p:sldId id="310" r:id="rId35"/>
    <p:sldId id="311" r:id="rId36"/>
    <p:sldId id="312" r:id="rId37"/>
    <p:sldId id="313" r:id="rId38"/>
    <p:sldId id="314" r:id="rId39"/>
    <p:sldId id="329" r:id="rId40"/>
    <p:sldId id="327" r:id="rId41"/>
    <p:sldId id="342" r:id="rId42"/>
    <p:sldId id="315" r:id="rId43"/>
    <p:sldId id="349" r:id="rId44"/>
    <p:sldId id="345" r:id="rId45"/>
    <p:sldId id="344" r:id="rId46"/>
    <p:sldId id="343" r:id="rId47"/>
    <p:sldId id="350" r:id="rId48"/>
    <p:sldId id="322" r:id="rId49"/>
    <p:sldId id="339" r:id="rId50"/>
    <p:sldId id="340" r:id="rId51"/>
    <p:sldId id="323" r:id="rId52"/>
    <p:sldId id="336" r:id="rId53"/>
    <p:sldId id="324" r:id="rId54"/>
    <p:sldId id="325" r:id="rId55"/>
    <p:sldId id="330" r:id="rId56"/>
    <p:sldId id="346" r:id="rId57"/>
    <p:sldId id="337" r:id="rId58"/>
    <p:sldId id="359" r:id="rId5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83" d="100"/>
          <a:sy n="83" d="100"/>
        </p:scale>
        <p:origin x="13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93C97-B1E7-48F5-B9B2-7716D9652135}" type="datetimeFigureOut">
              <a:rPr lang="tr-TR" smtClean="0"/>
              <a:pPr/>
              <a:t>10.12.2019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E369B-61C5-4BE5-A37C-3F639D8CB76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4812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808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02.01.2018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5170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02.01.2018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1308922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02.01.2018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0121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02.01.2018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70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02.01.2018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5599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02.01.2018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4958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02.01.2018</a:t>
            </a:r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6656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02.01.2018</a:t>
            </a:r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4286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02.01.2018</a:t>
            </a:r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1549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02.01.2018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2575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02.01.2018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1686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02.01.2018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337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push dir="u"/>
  </p:transition>
  <p:timing>
    <p:tnLst>
      <p:par>
        <p:cTn id="1" dur="indefinite" restart="never" nodeType="tmRoot"/>
      </p:par>
    </p:tnLst>
  </p:timing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si.saglik.gov.tr/asi-takvimi/" TargetMode="External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3356992"/>
            <a:ext cx="7774632" cy="1800200"/>
          </a:xfrm>
        </p:spPr>
        <p:txBody>
          <a:bodyPr>
            <a:normAutofit/>
          </a:bodyPr>
          <a:lstStyle/>
          <a:p>
            <a:r>
              <a:rPr lang="tr-TR" sz="4000" smtClean="0">
                <a:solidFill>
                  <a:schemeClr val="tx1"/>
                </a:solidFill>
              </a:rPr>
              <a:t>ÇOCUKLUK </a:t>
            </a:r>
            <a:r>
              <a:rPr lang="tr-TR" sz="4000" smtClean="0"/>
              <a:t>DÖNEMİ</a:t>
            </a:r>
            <a:r>
              <a:rPr lang="tr-TR" sz="4000" smtClean="0">
                <a:solidFill>
                  <a:schemeClr val="tx1"/>
                </a:solidFill>
              </a:rPr>
              <a:t> </a:t>
            </a:r>
            <a:r>
              <a:rPr lang="tr-TR" sz="4000" dirty="0" smtClean="0">
                <a:solidFill>
                  <a:schemeClr val="tx1"/>
                </a:solidFill>
              </a:rPr>
              <a:t>AŞILARI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397793" y="5839615"/>
            <a:ext cx="4032448" cy="720080"/>
          </a:xfrm>
        </p:spPr>
        <p:txBody>
          <a:bodyPr>
            <a:normAutofit fontScale="70000" lnSpcReduction="20000"/>
          </a:bodyPr>
          <a:lstStyle/>
          <a:p>
            <a:r>
              <a:rPr lang="tr-TR" b="1" dirty="0" smtClean="0">
                <a:cs typeface="Times New Roman" panose="02020603050405020304" pitchFamily="18" charset="0"/>
              </a:rPr>
              <a:t>Arş. Gör. Dr. Havva Şen</a:t>
            </a:r>
            <a:endParaRPr lang="tr-TR" sz="18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tr-TR" sz="1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KTÜ </a:t>
            </a:r>
            <a:r>
              <a:rPr lang="tr-TR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Aile Hekimliği Anabilim </a:t>
            </a:r>
            <a:r>
              <a:rPr lang="tr-TR" sz="1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Dalı</a:t>
            </a:r>
          </a:p>
          <a:p>
            <a:r>
              <a:rPr lang="tr-TR" b="1" dirty="0" smtClean="0">
                <a:cs typeface="Times New Roman" panose="02020603050405020304" pitchFamily="18" charset="0"/>
              </a:rPr>
              <a:t>10.12.2019</a:t>
            </a:r>
            <a:endParaRPr lang="tr-TR" sz="1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tr-TR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54" y="0"/>
            <a:ext cx="775526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52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Aşıların içinde ne var?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/>
              <a:t>Tiyomersal</a:t>
            </a:r>
            <a:r>
              <a:rPr lang="tr-TR" sz="2400" dirty="0" smtClean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latin typeface="+mj-lt"/>
              </a:rPr>
              <a:t>E</a:t>
            </a:r>
            <a:r>
              <a:rPr lang="tr-TR" dirty="0" smtClean="0">
                <a:latin typeface="+mj-lt"/>
              </a:rPr>
              <a:t>til </a:t>
            </a:r>
            <a:r>
              <a:rPr lang="tr-TR" dirty="0">
                <a:latin typeface="+mj-lt"/>
              </a:rPr>
              <a:t>cıvalı bir </a:t>
            </a:r>
            <a:r>
              <a:rPr lang="tr-TR" dirty="0" smtClean="0">
                <a:latin typeface="+mj-lt"/>
              </a:rPr>
              <a:t>maddedir.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+mj-lt"/>
              </a:rPr>
              <a:t>Temel </a:t>
            </a:r>
            <a:r>
              <a:rPr lang="tr-TR" dirty="0">
                <a:latin typeface="+mj-lt"/>
              </a:rPr>
              <a:t>işlevi, aşıda mikrop üremesini </a:t>
            </a:r>
            <a:r>
              <a:rPr lang="tr-TR" dirty="0" smtClean="0">
                <a:latin typeface="+mj-lt"/>
              </a:rPr>
              <a:t>engellemektir.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err="1" smtClean="0">
                <a:latin typeface="+mj-lt"/>
              </a:rPr>
              <a:t>Tiyomersalin</a:t>
            </a:r>
            <a:r>
              <a:rPr lang="tr-TR" dirty="0" smtClean="0">
                <a:latin typeface="+mj-lt"/>
              </a:rPr>
              <a:t> </a:t>
            </a:r>
            <a:r>
              <a:rPr lang="tr-TR" dirty="0">
                <a:latin typeface="+mj-lt"/>
              </a:rPr>
              <a:t>otizm ile ilişkili olduğuna dair çeşitli iddialar olmasına karşın, buna dair bilimsel kanıt yoktur. </a:t>
            </a:r>
            <a:endParaRPr lang="tr-TR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+mj-lt"/>
              </a:rPr>
              <a:t>Aşılar </a:t>
            </a:r>
            <a:r>
              <a:rPr lang="tr-TR" dirty="0">
                <a:latin typeface="+mj-lt"/>
              </a:rPr>
              <a:t>ve otizm arasında ilişki olduğunu iddia eden ve 12 vaka üzerinde yapılan bir çalışma, yayımlandığı dergi olan </a:t>
            </a:r>
            <a:r>
              <a:rPr lang="tr-TR" dirty="0" err="1">
                <a:latin typeface="+mj-lt"/>
              </a:rPr>
              <a:t>Lancet</a:t>
            </a:r>
            <a:r>
              <a:rPr lang="tr-TR" dirty="0">
                <a:latin typeface="+mj-lt"/>
              </a:rPr>
              <a:t> tarafından “etik dışı uygulamalar ve sonuçların çarptırılması” nedeniyle geri çekilerek yayından kaldırılmıştır. </a:t>
            </a:r>
            <a:endParaRPr lang="tr-TR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+mj-lt"/>
              </a:rPr>
              <a:t>Avustralya’da </a:t>
            </a:r>
            <a:r>
              <a:rPr lang="tr-TR" dirty="0">
                <a:latin typeface="+mj-lt"/>
              </a:rPr>
              <a:t>bir milyondan fazla çocuğu kapsayan çalışmanın sonuçları, aşılama ile otizm ya da otizm spektrum bozukluları arasında ilişki olmadığını göstermiştir. 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990600" y="6176963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Taylor, Luke E., Amy L. </a:t>
            </a:r>
            <a:r>
              <a:rPr lang="en-US" sz="1200" dirty="0" err="1"/>
              <a:t>Swerdfeger</a:t>
            </a:r>
            <a:r>
              <a:rPr lang="en-US" sz="1200" dirty="0"/>
              <a:t>, and Guy D. </a:t>
            </a:r>
            <a:r>
              <a:rPr lang="en-US" sz="1200" dirty="0" err="1"/>
              <a:t>Eslick</a:t>
            </a:r>
            <a:r>
              <a:rPr lang="en-US" sz="1200" dirty="0"/>
              <a:t>. “Vaccines are not associated with autism: an evidence-based meta-analysis of case-control and cohort studies.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30809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Aşı Uygulama Yolları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tr-TR" sz="2400" dirty="0" err="1" smtClean="0"/>
              <a:t>Intramuskuler</a:t>
            </a:r>
            <a:endParaRPr lang="tr-TR" sz="2400" dirty="0" smtClean="0"/>
          </a:p>
          <a:p>
            <a:pPr>
              <a:buFont typeface="Wingdings" pitchFamily="2" charset="2"/>
              <a:buChar char="§"/>
            </a:pPr>
            <a:endParaRPr lang="tr-TR" sz="2400" dirty="0" smtClean="0"/>
          </a:p>
          <a:p>
            <a:pPr>
              <a:buFont typeface="Wingdings" pitchFamily="2" charset="2"/>
              <a:buChar char="§"/>
            </a:pPr>
            <a:r>
              <a:rPr lang="tr-TR" sz="2400" dirty="0" err="1" smtClean="0"/>
              <a:t>Intradermal</a:t>
            </a:r>
            <a:endParaRPr lang="tr-TR" sz="2400" dirty="0" smtClean="0"/>
          </a:p>
          <a:p>
            <a:pPr>
              <a:buFont typeface="Wingdings" pitchFamily="2" charset="2"/>
              <a:buChar char="§"/>
            </a:pPr>
            <a:endParaRPr lang="tr-TR" sz="2400" dirty="0" smtClean="0"/>
          </a:p>
          <a:p>
            <a:pPr>
              <a:buFont typeface="Wingdings" pitchFamily="2" charset="2"/>
              <a:buChar char="§"/>
            </a:pPr>
            <a:r>
              <a:rPr lang="tr-TR" sz="2400" dirty="0" err="1" smtClean="0"/>
              <a:t>Subkutan</a:t>
            </a:r>
            <a:endParaRPr lang="tr-TR" sz="2400" dirty="0" smtClean="0"/>
          </a:p>
          <a:p>
            <a:pPr>
              <a:buFont typeface="Wingdings" pitchFamily="2" charset="2"/>
              <a:buChar char="§"/>
            </a:pPr>
            <a:endParaRPr lang="tr-TR" sz="2400" dirty="0" smtClean="0"/>
          </a:p>
          <a:p>
            <a:pPr>
              <a:buFont typeface="Wingdings" pitchFamily="2" charset="2"/>
              <a:buChar char="§"/>
            </a:pPr>
            <a:r>
              <a:rPr lang="tr-TR" sz="2400" dirty="0" smtClean="0"/>
              <a:t>Oral</a:t>
            </a:r>
            <a:endParaRPr lang="tr-TR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5" r="11281" b="23103"/>
          <a:stretch/>
        </p:blipFill>
        <p:spPr bwMode="auto">
          <a:xfrm>
            <a:off x="2819401" y="1981200"/>
            <a:ext cx="6324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Aşı Uygulama Kuralları</a:t>
            </a:r>
            <a:endParaRPr lang="tr-TR" sz="4000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953000"/>
          </a:xfrm>
        </p:spPr>
        <p:txBody>
          <a:bodyPr>
            <a:noAutofit/>
          </a:bodyPr>
          <a:lstStyle/>
          <a:p>
            <a:r>
              <a:rPr lang="tr-TR" sz="2400" dirty="0" smtClean="0"/>
              <a:t>Her aşı öncesi ve sonrası eller yıkanmalıdır.</a:t>
            </a:r>
          </a:p>
          <a:p>
            <a:pPr>
              <a:buNone/>
            </a:pPr>
            <a:endParaRPr lang="tr-TR" sz="2400" dirty="0" smtClean="0"/>
          </a:p>
          <a:p>
            <a:r>
              <a:rPr lang="tr-TR" sz="2400" dirty="0" smtClean="0"/>
              <a:t>Aşının son kullanma tarihi ve homojenliği kontrol edilmelidir.</a:t>
            </a:r>
          </a:p>
          <a:p>
            <a:endParaRPr lang="tr-TR" sz="2400" dirty="0" smtClean="0"/>
          </a:p>
          <a:p>
            <a:r>
              <a:rPr lang="tr-TR" sz="2400" dirty="0" smtClean="0"/>
              <a:t>Aşılama öncesi aşı </a:t>
            </a:r>
            <a:r>
              <a:rPr lang="tr-TR" sz="2400" dirty="0" err="1" smtClean="0"/>
              <a:t>kontrendikasyonları</a:t>
            </a:r>
            <a:r>
              <a:rPr lang="tr-TR" sz="2400" dirty="0" smtClean="0"/>
              <a:t> mutlaka sorgulanmalıdır. </a:t>
            </a:r>
          </a:p>
          <a:p>
            <a:endParaRPr lang="tr-TR" sz="2400" dirty="0" smtClean="0"/>
          </a:p>
          <a:p>
            <a:r>
              <a:rPr lang="tr-TR" sz="2400" dirty="0" smtClean="0"/>
              <a:t>Kullanılacak iğne ve enjektör tek kullanımlık olmalıdır.</a:t>
            </a:r>
          </a:p>
          <a:p>
            <a:endParaRPr lang="tr-TR" sz="2400" dirty="0" smtClean="0"/>
          </a:p>
          <a:p>
            <a:r>
              <a:rPr lang="tr-TR" sz="2400" dirty="0" smtClean="0"/>
              <a:t>Farklı aşılar aynı enjektör içinde karıştırılarak uygulanmamalıdır.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Aşı Uygulama Kuralları</a:t>
            </a:r>
            <a:endParaRPr lang="tr-TR" sz="4000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Farklı aşılar aynı anda uygulanabilir. 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tr-TR" sz="2200" dirty="0" smtClean="0"/>
              <a:t>Aynı anda birden fazla aşı uygulamasında ayrı </a:t>
            </a:r>
            <a:r>
              <a:rPr lang="tr-TR" sz="2200" dirty="0" err="1" smtClean="0"/>
              <a:t>ekstremite</a:t>
            </a:r>
            <a:r>
              <a:rPr lang="tr-TR" sz="2200" dirty="0" smtClean="0"/>
              <a:t> kullanılmalı, </a:t>
            </a:r>
          </a:p>
          <a:p>
            <a:pPr marL="685800" lvl="2" indent="0">
              <a:buNone/>
            </a:pPr>
            <a:r>
              <a:rPr lang="tr-TR" sz="2000" dirty="0" smtClean="0"/>
              <a:t>Aynı </a:t>
            </a:r>
            <a:r>
              <a:rPr lang="tr-TR" sz="2000" dirty="0" err="1" smtClean="0"/>
              <a:t>ekstremite</a:t>
            </a:r>
            <a:r>
              <a:rPr lang="tr-TR" sz="2000" dirty="0" smtClean="0"/>
              <a:t> kullanılacaksa minimum 2 cm aralık olmalıdır.</a:t>
            </a:r>
          </a:p>
          <a:p>
            <a:endParaRPr lang="tr-TR" sz="2400" dirty="0" smtClean="0"/>
          </a:p>
          <a:p>
            <a:r>
              <a:rPr lang="tr-TR" sz="2400" dirty="0" smtClean="0"/>
              <a:t>Canlı aşılar uygulanırken ya aynı anda uygulanmalı ya da aralarında en az 1 ay süre olmalıdır.</a:t>
            </a:r>
          </a:p>
          <a:p>
            <a:endParaRPr lang="tr-TR" sz="2400" dirty="0" smtClean="0"/>
          </a:p>
          <a:p>
            <a:r>
              <a:rPr lang="tr-TR" sz="2400" dirty="0" smtClean="0"/>
              <a:t>Gecikmiş aşı zamanlarında yeniden başlangıç yapılmaz.</a:t>
            </a:r>
          </a:p>
          <a:p>
            <a:endParaRPr lang="tr-TR" sz="2400" dirty="0" smtClean="0"/>
          </a:p>
          <a:p>
            <a:r>
              <a:rPr lang="tr-TR" sz="2400" dirty="0" smtClean="0"/>
              <a:t>Aşı yan etkileri hakkında aileler bilgilendirilmelidir.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Aşıların Saklanması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 smtClean="0"/>
              <a:t>Aşıların soğuk zincir ile taşınıp, uygun ortam ve sıcaklıkta muhafaza edilmesi hayati önem taşımaktadır.</a:t>
            </a:r>
          </a:p>
          <a:p>
            <a:pPr marL="0" indent="0" algn="just">
              <a:buNone/>
            </a:pPr>
            <a:endParaRPr lang="tr-TR" altLang="tr-TR" sz="2400" dirty="0"/>
          </a:p>
          <a:p>
            <a:pPr algn="just"/>
            <a:r>
              <a:rPr lang="tr-TR" altLang="tr-TR" sz="2400" dirty="0" smtClean="0"/>
              <a:t>Soğuk </a:t>
            </a:r>
            <a:r>
              <a:rPr lang="tr-TR" altLang="tr-TR" sz="2400" dirty="0"/>
              <a:t>zincir; </a:t>
            </a:r>
            <a:r>
              <a:rPr lang="tr-TR" altLang="tr-TR" sz="2400" dirty="0" smtClean="0"/>
              <a:t>Aşıları </a:t>
            </a:r>
            <a:r>
              <a:rPr lang="tr-TR" altLang="tr-TR" sz="2400" dirty="0"/>
              <a:t>üretildiği andan </a:t>
            </a:r>
            <a:r>
              <a:rPr lang="tr-TR" altLang="tr-TR" sz="2400" dirty="0" smtClean="0"/>
              <a:t>aşılama yapılana kadar </a:t>
            </a:r>
            <a:r>
              <a:rPr lang="tr-TR" altLang="tr-TR" sz="2400" dirty="0"/>
              <a:t>kabul edilebilir ısı </a:t>
            </a:r>
            <a:r>
              <a:rPr lang="tr-TR" altLang="tr-TR" sz="2400" dirty="0" smtClean="0"/>
              <a:t>aralığında tutmak </a:t>
            </a:r>
            <a:r>
              <a:rPr lang="tr-TR" altLang="tr-TR" sz="2400" dirty="0"/>
              <a:t>üzere düzenlenmiş  bir seri depolama ve nakil basamağından oluşur.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Aşıların sürekli sıcaklık takibi yapılan buzdolaplarında uygun bölümlerde, uygun istiflenmiş şekilde saklanması gerekir.</a:t>
            </a:r>
            <a:endParaRPr lang="tr-TR" sz="24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9861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15</a:t>
            </a:fld>
            <a:endParaRPr lang="tr-TR"/>
          </a:p>
        </p:txBody>
      </p: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0"/>
            <a:ext cx="4953000" cy="6858000"/>
          </a:xfrm>
          <a:prstGeom prst="rect">
            <a:avLst/>
          </a:prstGeom>
        </p:spPr>
      </p:pic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1956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Aşıların Saklanması</a:t>
            </a:r>
            <a:endParaRPr lang="tr-TR" sz="4000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b="1" dirty="0" smtClean="0"/>
              <a:t>Üst rafına: </a:t>
            </a:r>
            <a:r>
              <a:rPr lang="tr-TR" sz="2400" dirty="0" smtClean="0"/>
              <a:t>OPA, sulandırıcıları ayrı olmak üzere </a:t>
            </a:r>
            <a:r>
              <a:rPr lang="tr-TR" sz="2400" dirty="0" err="1" smtClean="0"/>
              <a:t>Hib</a:t>
            </a:r>
            <a:r>
              <a:rPr lang="tr-TR" sz="2400" dirty="0" smtClean="0"/>
              <a:t>, BCG, KKK, </a:t>
            </a:r>
            <a:r>
              <a:rPr lang="tr-TR" sz="2400" dirty="0" err="1" smtClean="0"/>
              <a:t>meningokok</a:t>
            </a:r>
            <a:r>
              <a:rPr lang="tr-TR" sz="2400" dirty="0" smtClean="0"/>
              <a:t> aşısı</a:t>
            </a:r>
          </a:p>
          <a:p>
            <a:endParaRPr lang="tr-TR" sz="2400" dirty="0" smtClean="0"/>
          </a:p>
          <a:p>
            <a:r>
              <a:rPr lang="tr-TR" sz="2400" b="1" dirty="0" smtClean="0"/>
              <a:t>Orta rafına: </a:t>
            </a:r>
            <a:r>
              <a:rPr lang="tr-TR" sz="2400" dirty="0" err="1" smtClean="0"/>
              <a:t>DaBT</a:t>
            </a:r>
            <a:r>
              <a:rPr lang="tr-TR" sz="2400" dirty="0" smtClean="0"/>
              <a:t>-İPA-</a:t>
            </a:r>
            <a:r>
              <a:rPr lang="tr-TR" sz="2400" dirty="0" err="1" smtClean="0"/>
              <a:t>Hib</a:t>
            </a:r>
            <a:r>
              <a:rPr lang="tr-TR" sz="2400" dirty="0" smtClean="0"/>
              <a:t>, kuduz aşısı </a:t>
            </a:r>
          </a:p>
          <a:p>
            <a:endParaRPr lang="tr-TR" sz="2400" dirty="0" smtClean="0"/>
          </a:p>
          <a:p>
            <a:r>
              <a:rPr lang="tr-TR" sz="2400" b="1" dirty="0" smtClean="0"/>
              <a:t>Alt rafına: </a:t>
            </a:r>
            <a:r>
              <a:rPr lang="tr-TR" sz="2400" dirty="0" smtClean="0"/>
              <a:t>Hep B, </a:t>
            </a:r>
            <a:r>
              <a:rPr lang="tr-TR" sz="2400" dirty="0" err="1" smtClean="0"/>
              <a:t>Td</a:t>
            </a:r>
            <a:r>
              <a:rPr lang="tr-TR" sz="2400" dirty="0" smtClean="0"/>
              <a:t>, DT, PPD solüsyonu, aşı sulandırıcıları ve tüm </a:t>
            </a:r>
            <a:r>
              <a:rPr lang="tr-TR" sz="2400" dirty="0" err="1" smtClean="0"/>
              <a:t>antiserumlar</a:t>
            </a:r>
            <a:r>
              <a:rPr lang="tr-TR" sz="2400" dirty="0" smtClean="0"/>
              <a:t>, grip aşısı yerleştirilmelidir.</a:t>
            </a:r>
          </a:p>
          <a:p>
            <a:endParaRPr lang="tr-TR" sz="2400" dirty="0" smtClean="0"/>
          </a:p>
          <a:p>
            <a:r>
              <a:rPr lang="tr-TR" sz="2400" b="1" dirty="0" smtClean="0"/>
              <a:t>En alt kısma (sebzelik): </a:t>
            </a:r>
            <a:r>
              <a:rPr lang="tr-TR" sz="2400" dirty="0"/>
              <a:t>D</a:t>
            </a:r>
            <a:r>
              <a:rPr lang="tr-TR" sz="2400" dirty="0" smtClean="0"/>
              <a:t>olap ısısının sabit tutulmasına yardımcı olmak üzere su  şişeleri  yerleştirilmelidir. </a:t>
            </a:r>
            <a:endParaRPr lang="tr-TR" sz="24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solidFill>
                  <a:schemeClr val="tx1"/>
                </a:solidFill>
              </a:rPr>
              <a:t>Aşıların </a:t>
            </a:r>
            <a:r>
              <a:rPr lang="tr-TR" sz="4000" dirty="0" smtClean="0">
                <a:solidFill>
                  <a:schemeClr val="tx1"/>
                </a:solidFill>
              </a:rPr>
              <a:t>Saklanması</a:t>
            </a:r>
            <a:endParaRPr lang="tr-TR" sz="4000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tr-TR" sz="2400" dirty="0" smtClean="0"/>
              <a:t>Buzdolabı </a:t>
            </a:r>
            <a:r>
              <a:rPr lang="tr-TR" sz="2400" dirty="0"/>
              <a:t>kapağında ısı izlem çizelgesi bulundurulmalıdır</a:t>
            </a:r>
            <a:r>
              <a:rPr lang="tr-TR" sz="2400" dirty="0" smtClean="0"/>
              <a:t>.</a:t>
            </a:r>
          </a:p>
          <a:p>
            <a:pPr>
              <a:buFont typeface="Wingdings" pitchFamily="2" charset="2"/>
              <a:buChar char="q"/>
            </a:pPr>
            <a:endParaRPr lang="tr-TR" sz="2400" dirty="0"/>
          </a:p>
          <a:p>
            <a:pPr>
              <a:buFont typeface="Wingdings" pitchFamily="2" charset="2"/>
              <a:buChar char="q"/>
            </a:pPr>
            <a:r>
              <a:rPr lang="tr-TR" sz="2400" dirty="0"/>
              <a:t>Buzdolabının orta bölmesinde termometre bulunmalı, alt ve üst dereceleri olmalı, günde iki kez ısı kontrolü yapılarak kayıt formu tutulmalıdır. </a:t>
            </a:r>
            <a:endParaRPr lang="tr-TR" sz="2400" dirty="0" smtClean="0"/>
          </a:p>
          <a:p>
            <a:pPr>
              <a:buFont typeface="Wingdings" pitchFamily="2" charset="2"/>
              <a:buChar char="q"/>
            </a:pPr>
            <a:endParaRPr lang="tr-TR" sz="2400" dirty="0" smtClean="0"/>
          </a:p>
          <a:p>
            <a:pPr>
              <a:buFont typeface="Wingdings" pitchFamily="2" charset="2"/>
              <a:buChar char="q"/>
            </a:pPr>
            <a:r>
              <a:rPr lang="tr-TR" sz="2400" dirty="0" smtClean="0"/>
              <a:t>Aşılar buzluğa ve kapağa konulmamalıdır. </a:t>
            </a:r>
          </a:p>
          <a:p>
            <a:pPr>
              <a:buNone/>
            </a:pPr>
            <a:endParaRPr lang="tr-TR" sz="2400" dirty="0"/>
          </a:p>
          <a:p>
            <a:pPr>
              <a:buFont typeface="Wingdings" pitchFamily="2" charset="2"/>
              <a:buChar char="q"/>
            </a:pPr>
            <a:r>
              <a:rPr lang="tr-TR" sz="2400" dirty="0"/>
              <a:t>Buzdolabı ısısı +2  ile +8 derece </a:t>
            </a:r>
            <a:r>
              <a:rPr lang="tr-TR" sz="2400" dirty="0" smtClean="0"/>
              <a:t>arasında, </a:t>
            </a:r>
            <a:r>
              <a:rPr lang="tr-TR" sz="2400" dirty="0"/>
              <a:t>özellikle +4 derecede korunmalıdır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2482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Aşıların Saklanması</a:t>
            </a:r>
            <a:endParaRPr lang="tr-TR" sz="4000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tr-TR" sz="2400" dirty="0" smtClean="0"/>
              <a:t>Isı değişimlerini önlemek için aşılar, rafların orta kısmına yerleştirilmelidir. </a:t>
            </a:r>
          </a:p>
          <a:p>
            <a:pPr>
              <a:buFont typeface="Wingdings" pitchFamily="2" charset="2"/>
              <a:buChar char="q"/>
            </a:pPr>
            <a:endParaRPr lang="tr-TR" sz="2400" dirty="0" smtClean="0"/>
          </a:p>
          <a:p>
            <a:pPr>
              <a:buFont typeface="Wingdings" pitchFamily="2" charset="2"/>
              <a:buChar char="q"/>
            </a:pPr>
            <a:r>
              <a:rPr lang="tr-TR" sz="2400" dirty="0" smtClean="0"/>
              <a:t>Buzdolabı çalışır durumda olmalı, prizden kolayca çıkmamalıdır. </a:t>
            </a:r>
          </a:p>
          <a:p>
            <a:pPr>
              <a:buFont typeface="Wingdings" pitchFamily="2" charset="2"/>
              <a:buChar char="q"/>
            </a:pPr>
            <a:endParaRPr lang="tr-TR" sz="2400" dirty="0" smtClean="0"/>
          </a:p>
          <a:p>
            <a:pPr>
              <a:buFont typeface="Wingdings" pitchFamily="2" charset="2"/>
              <a:buChar char="q"/>
            </a:pPr>
            <a:r>
              <a:rPr lang="tr-TR" sz="2400" dirty="0" smtClean="0"/>
              <a:t>Ayrıca buzdolabı güneş ışığından uzak serin bir yerde bulunmalı, duvardan en az 20 cm uzakta bulunmalıdır.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Aşı </a:t>
            </a:r>
            <a:r>
              <a:rPr lang="tr-TR" sz="4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Kontrendikasyonları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Aşı ve içeriğine karşı </a:t>
            </a:r>
            <a:r>
              <a:rPr lang="tr-TR" sz="2400" dirty="0" err="1"/>
              <a:t>anaflaksi</a:t>
            </a:r>
            <a:r>
              <a:rPr lang="tr-TR" sz="2400" dirty="0"/>
              <a:t> ve benzeri tablo </a:t>
            </a:r>
            <a:endParaRPr lang="tr-TR" sz="2400" dirty="0" smtClean="0"/>
          </a:p>
          <a:p>
            <a:endParaRPr lang="tr-TR" sz="2400" dirty="0"/>
          </a:p>
          <a:p>
            <a:r>
              <a:rPr lang="tr-TR" sz="2400" dirty="0" err="1"/>
              <a:t>İmmun</a:t>
            </a:r>
            <a:r>
              <a:rPr lang="tr-TR" sz="2400" dirty="0"/>
              <a:t> </a:t>
            </a:r>
            <a:r>
              <a:rPr lang="tr-TR" sz="2400" dirty="0" err="1"/>
              <a:t>suprese</a:t>
            </a:r>
            <a:r>
              <a:rPr lang="tr-TR" sz="2400" dirty="0"/>
              <a:t> ilaç alanlarda canlı aşı </a:t>
            </a:r>
            <a:endParaRPr lang="tr-TR" sz="2400" dirty="0" smtClean="0"/>
          </a:p>
          <a:p>
            <a:endParaRPr lang="tr-TR" sz="2400" dirty="0"/>
          </a:p>
          <a:p>
            <a:r>
              <a:rPr lang="tr-TR" sz="2400" dirty="0" err="1"/>
              <a:t>İmmun</a:t>
            </a:r>
            <a:r>
              <a:rPr lang="tr-TR" sz="2400" dirty="0"/>
              <a:t> yetmezlikte canlı aşı 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/>
              <a:t>İlerleyici Nörolojik </a:t>
            </a:r>
            <a:r>
              <a:rPr lang="tr-TR" sz="2400" dirty="0" smtClean="0"/>
              <a:t>bozukluklarda aşılama</a:t>
            </a:r>
          </a:p>
          <a:p>
            <a:endParaRPr lang="tr-TR" sz="2400" dirty="0"/>
          </a:p>
          <a:p>
            <a:r>
              <a:rPr lang="tr-TR" sz="2400" dirty="0"/>
              <a:t>Hamilelerde canlı aşılar 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8823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Sunum </a:t>
            </a:r>
            <a:r>
              <a:rPr lang="tr-TR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Planı</a:t>
            </a:r>
            <a:endParaRPr lang="tr-TR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Amaç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Aşı Tipleri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tr-TR" sz="2400" dirty="0" smtClean="0">
                <a:cs typeface="Times New Roman" panose="02020603050405020304" pitchFamily="18" charset="0"/>
              </a:rPr>
              <a:t>Aşı Uygulama Kuralları</a:t>
            </a:r>
            <a:endParaRPr lang="tr-TR" sz="24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Aşıların Saklanması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Aşı </a:t>
            </a:r>
            <a:r>
              <a:rPr lang="tr-TR" sz="24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Kontrendikasyonları</a:t>
            </a:r>
            <a:endParaRPr lang="tr-TR" sz="24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Ulusal Aşı Takvimi 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Aşılar Hakkında Genel Bilgiler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cs typeface="Times New Roman" panose="02020603050405020304" pitchFamily="18" charset="0"/>
              </a:rPr>
              <a:t>Ulusal Aşı </a:t>
            </a:r>
            <a:r>
              <a:rPr lang="tr-TR" sz="2400" dirty="0" smtClean="0">
                <a:cs typeface="Times New Roman" panose="02020603050405020304" pitchFamily="18" charset="0"/>
              </a:rPr>
              <a:t>Takviminde Olmayan </a:t>
            </a:r>
            <a:r>
              <a:rPr lang="tr-TR" sz="2400" dirty="0">
                <a:cs typeface="Times New Roman" panose="02020603050405020304" pitchFamily="18" charset="0"/>
              </a:rPr>
              <a:t>A</a:t>
            </a:r>
            <a:r>
              <a:rPr lang="tr-TR" sz="2400" dirty="0" smtClean="0">
                <a:cs typeface="Times New Roman" panose="02020603050405020304" pitchFamily="18" charset="0"/>
              </a:rPr>
              <a:t>şılar</a:t>
            </a:r>
            <a:endParaRPr lang="tr-TR" sz="24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Aşılamada Özel Durumlar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tr-T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861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tx1"/>
                </a:solidFill>
                <a:cs typeface="Times New Roman" panose="02020603050405020304" pitchFamily="18" charset="0"/>
              </a:rPr>
              <a:t>Aşı </a:t>
            </a:r>
            <a:r>
              <a:rPr lang="tr-TR" sz="36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Kontrendikasyonları</a:t>
            </a:r>
            <a:endParaRPr lang="tr-TR" sz="3600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Ateşli/ateşsiz ağır ve orta şiddette enfeksiyon varlığı </a:t>
            </a:r>
          </a:p>
          <a:p>
            <a:endParaRPr lang="tr-TR" sz="2800" dirty="0" smtClean="0"/>
          </a:p>
          <a:p>
            <a:r>
              <a:rPr lang="tr-TR" sz="2800" dirty="0" smtClean="0"/>
              <a:t>72 </a:t>
            </a:r>
            <a:r>
              <a:rPr lang="tr-TR" sz="2800" dirty="0"/>
              <a:t>ay  üzerindekilere boğmaca aşısı </a:t>
            </a:r>
          </a:p>
          <a:p>
            <a:endParaRPr lang="tr-TR" sz="2600" dirty="0" smtClean="0"/>
          </a:p>
          <a:p>
            <a:r>
              <a:rPr lang="tr-TR" sz="2600" dirty="0" smtClean="0"/>
              <a:t>DBT </a:t>
            </a:r>
            <a:r>
              <a:rPr lang="tr-TR" sz="2600" dirty="0"/>
              <a:t>sonrası 7 gün içinde ortaya çıkan </a:t>
            </a:r>
            <a:r>
              <a:rPr lang="tr-TR" sz="2600" dirty="0" err="1"/>
              <a:t>ensefalopatide</a:t>
            </a:r>
            <a:r>
              <a:rPr lang="tr-TR" sz="2600" dirty="0"/>
              <a:t> boğmaca aşısı </a:t>
            </a:r>
          </a:p>
          <a:p>
            <a:endParaRPr lang="tr-TR" sz="2600" dirty="0"/>
          </a:p>
          <a:p>
            <a:r>
              <a:rPr lang="tr-TR" sz="2600" dirty="0" err="1"/>
              <a:t>İmmun</a:t>
            </a:r>
            <a:r>
              <a:rPr lang="tr-TR" sz="2600" dirty="0"/>
              <a:t> yetmezliği olan çocukla teması olanlarda oral </a:t>
            </a:r>
            <a:r>
              <a:rPr lang="tr-TR" sz="2600" dirty="0" err="1" smtClean="0"/>
              <a:t>polio</a:t>
            </a:r>
            <a:endParaRPr lang="tr-TR" sz="260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244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chemeClr val="tx1"/>
                </a:solidFill>
              </a:rPr>
              <a:t>Yanlış Bilinen </a:t>
            </a:r>
            <a:r>
              <a:rPr lang="tr-TR" sz="36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Kontrendikasyonlar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dirty="0" smtClean="0"/>
              <a:t>Prematüre doğmuş olması</a:t>
            </a:r>
          </a:p>
          <a:p>
            <a:endParaRPr lang="tr-TR" sz="2400" dirty="0"/>
          </a:p>
          <a:p>
            <a:r>
              <a:rPr lang="tr-TR" sz="2400" dirty="0" smtClean="0"/>
              <a:t>Anne </a:t>
            </a:r>
            <a:r>
              <a:rPr lang="tr-TR" sz="2400" dirty="0"/>
              <a:t>sütü alıyor </a:t>
            </a:r>
            <a:r>
              <a:rPr lang="tr-TR" sz="2400" dirty="0" smtClean="0"/>
              <a:t>olması</a:t>
            </a:r>
          </a:p>
          <a:p>
            <a:endParaRPr lang="tr-TR" sz="2400" dirty="0"/>
          </a:p>
          <a:p>
            <a:r>
              <a:rPr lang="tr-TR" sz="2400" dirty="0" smtClean="0"/>
              <a:t>Hafif </a:t>
            </a:r>
            <a:r>
              <a:rPr lang="tr-TR" sz="2400" dirty="0"/>
              <a:t>ateşli enfeksiyonlar </a:t>
            </a:r>
            <a:r>
              <a:rPr lang="tr-TR" sz="2400" dirty="0" smtClean="0"/>
              <a:t>olması (38.5 C</a:t>
            </a:r>
            <a:r>
              <a:rPr lang="tr-TR" sz="2400" dirty="0"/>
              <a:t> </a:t>
            </a:r>
            <a:r>
              <a:rPr lang="tr-TR" sz="2400" dirty="0" smtClean="0"/>
              <a:t>° altında)</a:t>
            </a:r>
          </a:p>
          <a:p>
            <a:endParaRPr lang="tr-TR" sz="2400" dirty="0"/>
          </a:p>
          <a:p>
            <a:r>
              <a:rPr lang="tr-TR" sz="2400" dirty="0" smtClean="0"/>
              <a:t>Başka </a:t>
            </a:r>
            <a:r>
              <a:rPr lang="tr-TR" sz="2400" dirty="0"/>
              <a:t>bir nedenle antibiyotik </a:t>
            </a:r>
            <a:r>
              <a:rPr lang="tr-TR" sz="2400" dirty="0" smtClean="0"/>
              <a:t>kullanıyor olması</a:t>
            </a:r>
          </a:p>
          <a:p>
            <a:pPr>
              <a:buNone/>
            </a:pPr>
            <a:r>
              <a:rPr lang="tr-TR" sz="2400" dirty="0" smtClean="0"/>
              <a:t> </a:t>
            </a:r>
            <a:endParaRPr lang="tr-TR" sz="2400" dirty="0"/>
          </a:p>
          <a:p>
            <a:r>
              <a:rPr lang="tr-TR" sz="2400" dirty="0" smtClean="0"/>
              <a:t>Ailede </a:t>
            </a:r>
            <a:r>
              <a:rPr lang="tr-TR" sz="2400" dirty="0"/>
              <a:t>aşıya bağlı </a:t>
            </a:r>
            <a:r>
              <a:rPr lang="tr-TR" sz="2400" dirty="0" err="1"/>
              <a:t>konvülsiyon</a:t>
            </a:r>
            <a:r>
              <a:rPr lang="tr-TR" sz="2400" dirty="0"/>
              <a:t> öyküsü </a:t>
            </a:r>
            <a:r>
              <a:rPr lang="tr-TR" sz="2400" dirty="0" smtClean="0"/>
              <a:t>olması</a:t>
            </a:r>
          </a:p>
          <a:p>
            <a:endParaRPr lang="tr-TR" sz="2400" dirty="0"/>
          </a:p>
          <a:p>
            <a:r>
              <a:rPr lang="tr-TR" sz="2400" dirty="0" err="1" smtClean="0"/>
              <a:t>Nonspesifik</a:t>
            </a:r>
            <a:r>
              <a:rPr lang="tr-TR" sz="2400" dirty="0" smtClean="0"/>
              <a:t> </a:t>
            </a:r>
            <a:r>
              <a:rPr lang="tr-TR" sz="2400" dirty="0" err="1"/>
              <a:t>allerjik</a:t>
            </a:r>
            <a:r>
              <a:rPr lang="tr-TR" sz="2400" dirty="0"/>
              <a:t> hastalık öyküsü </a:t>
            </a:r>
            <a:r>
              <a:rPr lang="tr-TR" sz="2400" dirty="0" smtClean="0"/>
              <a:t>olması</a:t>
            </a:r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40244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tx1"/>
                </a:solidFill>
              </a:rPr>
              <a:t>Yanlış Bilinen </a:t>
            </a:r>
            <a:r>
              <a:rPr lang="tr-TR" sz="36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Kontrendikasyonlar</a:t>
            </a:r>
            <a:endParaRPr lang="tr-TR" sz="3600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55000" lnSpcReduction="20000"/>
          </a:bodyPr>
          <a:lstStyle/>
          <a:p>
            <a:r>
              <a:rPr lang="tr-TR" sz="4400" dirty="0"/>
              <a:t>Annenin gebe olması </a:t>
            </a:r>
            <a:endParaRPr lang="tr-TR" sz="4400" dirty="0" smtClean="0"/>
          </a:p>
          <a:p>
            <a:endParaRPr lang="tr-TR" sz="4400" dirty="0"/>
          </a:p>
          <a:p>
            <a:r>
              <a:rPr lang="tr-TR" sz="4400" dirty="0"/>
              <a:t>Daha önceki </a:t>
            </a:r>
            <a:r>
              <a:rPr lang="tr-TR" sz="4400" dirty="0" smtClean="0"/>
              <a:t>DBT </a:t>
            </a:r>
            <a:r>
              <a:rPr lang="tr-TR" sz="4400" dirty="0"/>
              <a:t>aşısından sonra lokal reaksiyon öyküsü </a:t>
            </a:r>
            <a:r>
              <a:rPr lang="tr-TR" sz="4400" dirty="0" smtClean="0"/>
              <a:t>olması</a:t>
            </a:r>
          </a:p>
          <a:p>
            <a:endParaRPr lang="tr-TR" sz="4400" dirty="0"/>
          </a:p>
          <a:p>
            <a:r>
              <a:rPr lang="tr-TR" sz="4400" dirty="0"/>
              <a:t>Penisilin </a:t>
            </a:r>
            <a:r>
              <a:rPr lang="tr-TR" sz="4400" dirty="0" err="1"/>
              <a:t>allerjisi</a:t>
            </a:r>
            <a:r>
              <a:rPr lang="tr-TR" sz="4400" dirty="0"/>
              <a:t> </a:t>
            </a:r>
            <a:r>
              <a:rPr lang="tr-TR" sz="4400" dirty="0" smtClean="0"/>
              <a:t>olması</a:t>
            </a:r>
          </a:p>
          <a:p>
            <a:endParaRPr lang="tr-TR" sz="4400" dirty="0"/>
          </a:p>
          <a:p>
            <a:r>
              <a:rPr lang="tr-TR" sz="4400" dirty="0"/>
              <a:t>Kronik seyreden kalp, </a:t>
            </a:r>
            <a:r>
              <a:rPr lang="tr-TR" sz="4400" dirty="0" smtClean="0"/>
              <a:t>akciğer, </a:t>
            </a:r>
            <a:r>
              <a:rPr lang="tr-TR" sz="4400" dirty="0"/>
              <a:t>böbrek, </a:t>
            </a:r>
            <a:r>
              <a:rPr lang="tr-TR" sz="4400" dirty="0" smtClean="0"/>
              <a:t>karaciğer  hastalıklarının olması</a:t>
            </a:r>
          </a:p>
          <a:p>
            <a:endParaRPr lang="tr-TR" sz="4400" dirty="0" smtClean="0"/>
          </a:p>
          <a:p>
            <a:r>
              <a:rPr lang="tr-TR" sz="4400" dirty="0" err="1"/>
              <a:t>Konvülsiyon</a:t>
            </a:r>
            <a:r>
              <a:rPr lang="tr-TR" sz="4400" dirty="0"/>
              <a:t> </a:t>
            </a:r>
            <a:r>
              <a:rPr lang="tr-TR" sz="4400" dirty="0" smtClean="0"/>
              <a:t>öyküsü olması</a:t>
            </a:r>
          </a:p>
          <a:p>
            <a:endParaRPr lang="tr-TR" sz="4400" dirty="0" smtClean="0"/>
          </a:p>
          <a:p>
            <a:r>
              <a:rPr lang="tr-TR" sz="4400" dirty="0" err="1" smtClean="0"/>
              <a:t>Malnütrisyonu</a:t>
            </a:r>
            <a:r>
              <a:rPr lang="tr-TR" sz="4400" dirty="0" smtClean="0"/>
              <a:t> olması</a:t>
            </a:r>
            <a:endParaRPr lang="tr-TR" sz="3200" dirty="0"/>
          </a:p>
          <a:p>
            <a:endParaRPr lang="tr-TR" sz="3200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244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2362200" y="6349424"/>
            <a:ext cx="5029200" cy="365125"/>
          </a:xfrm>
        </p:spPr>
        <p:txBody>
          <a:bodyPr/>
          <a:lstStyle/>
          <a:p>
            <a:r>
              <a:rPr lang="tr-TR" sz="1050" dirty="0" smtClean="0"/>
              <a:t>Halk sağlığı genel müdürlüğü, Aşı ile önlenebilir hastalıklar daire başkanlığı</a:t>
            </a:r>
            <a:endParaRPr lang="tr-TR" sz="105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" name="İçerik Yer Tutucusu 7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63" y="838200"/>
            <a:ext cx="7459674" cy="5100925"/>
          </a:xfrm>
        </p:spPr>
      </p:pic>
    </p:spTree>
    <p:extLst>
      <p:ext uri="{BB962C8B-B14F-4D97-AF65-F5344CB8AC3E}">
        <p14:creationId xmlns:p14="http://schemas.microsoft.com/office/powerpoint/2010/main" val="2696178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90600"/>
            <a:ext cx="7315200" cy="5029200"/>
          </a:xfr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24</a:t>
            </a:fld>
            <a:endParaRPr lang="tr-TR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>
          <a:xfrm>
            <a:off x="2286000" y="6328642"/>
            <a:ext cx="4572000" cy="365125"/>
          </a:xfrm>
        </p:spPr>
        <p:txBody>
          <a:bodyPr/>
          <a:lstStyle/>
          <a:p>
            <a:r>
              <a:rPr lang="tr-TR" sz="1050" dirty="0"/>
              <a:t>Halk sağlığı genel müdürlüğü, Aşı ile önlenebilir hastalıklar daire başkanlığı</a:t>
            </a:r>
          </a:p>
          <a:p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1137781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66800"/>
            <a:ext cx="7467600" cy="5289551"/>
          </a:xfr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25</a:t>
            </a:fld>
            <a:endParaRPr lang="tr-TR"/>
          </a:p>
        </p:txBody>
      </p:sp>
      <p:sp>
        <p:nvSpPr>
          <p:cNvPr id="7" name="Veri Yer Tutucusu 3"/>
          <p:cNvSpPr txBox="1">
            <a:spLocks/>
          </p:cNvSpPr>
          <p:nvPr/>
        </p:nvSpPr>
        <p:spPr>
          <a:xfrm>
            <a:off x="2286000" y="6328642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50" smtClean="0"/>
              <a:t>Halk sağlığı genel müdürlüğü, Aşı ile önlenebilir hastalıklar daire başkanlığı</a:t>
            </a:r>
          </a:p>
          <a:p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40076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90600"/>
            <a:ext cx="7315200" cy="5029200"/>
          </a:xfr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26</a:t>
            </a:fld>
            <a:endParaRPr lang="tr-TR"/>
          </a:p>
        </p:txBody>
      </p:sp>
      <p:sp>
        <p:nvSpPr>
          <p:cNvPr id="7" name="Veri Yer Tutucusu 3"/>
          <p:cNvSpPr txBox="1">
            <a:spLocks/>
          </p:cNvSpPr>
          <p:nvPr/>
        </p:nvSpPr>
        <p:spPr>
          <a:xfrm>
            <a:off x="2286000" y="6328642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50" smtClean="0"/>
              <a:t>Halk sağlığı genel müdürlüğü, Aşı ile önlenebilir hastalıklar daire başkanlığı</a:t>
            </a:r>
          </a:p>
          <a:p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3163800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7086600" cy="4724400"/>
          </a:xfr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27</a:t>
            </a:fld>
            <a:endParaRPr lang="tr-TR"/>
          </a:p>
        </p:txBody>
      </p:sp>
      <p:sp>
        <p:nvSpPr>
          <p:cNvPr id="7" name="Veri Yer Tutucusu 3"/>
          <p:cNvSpPr txBox="1">
            <a:spLocks/>
          </p:cNvSpPr>
          <p:nvPr/>
        </p:nvSpPr>
        <p:spPr>
          <a:xfrm>
            <a:off x="2286000" y="6328642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50" smtClean="0"/>
              <a:t>Halk sağlığı genel müdürlüğü, Aşı ile önlenebilir hastalıklar daire başkanlığı</a:t>
            </a:r>
          </a:p>
          <a:p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371151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" name="İçerik Yer Tutucusu 7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8763000" cy="4876800"/>
          </a:xfrm>
        </p:spPr>
      </p:pic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5817177" y="6173788"/>
            <a:ext cx="3105150" cy="365125"/>
          </a:xfrm>
        </p:spPr>
        <p:txBody>
          <a:bodyPr/>
          <a:lstStyle/>
          <a:p>
            <a:r>
              <a:rPr lang="tr-TR" sz="1200" dirty="0">
                <a:hlinkClick r:id="rId3"/>
              </a:rPr>
              <a:t>https://asi.saglik.gov.tr/asi-takvimi</a:t>
            </a:r>
            <a:r>
              <a:rPr lang="tr-TR" dirty="0">
                <a:hlinkClick r:id="rId3"/>
              </a:rPr>
              <a:t>/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244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Hepatit </a:t>
            </a:r>
            <a:r>
              <a:rPr lang="tr-TR" sz="4000" dirty="0">
                <a:solidFill>
                  <a:schemeClr val="tx1"/>
                </a:solidFill>
              </a:rPr>
              <a:t>B </a:t>
            </a:r>
            <a:r>
              <a:rPr lang="tr-TR" sz="4000" dirty="0" smtClean="0">
                <a:solidFill>
                  <a:schemeClr val="tx1"/>
                </a:solidFill>
              </a:rPr>
              <a:t>Aşısı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724400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pitchFamily="2" charset="2"/>
              <a:buChar char="q"/>
            </a:pPr>
            <a:r>
              <a:rPr lang="tr-TR" sz="2400" dirty="0" err="1" smtClean="0"/>
              <a:t>Rekombinant</a:t>
            </a:r>
            <a:r>
              <a:rPr lang="tr-TR" sz="2400" dirty="0" smtClean="0"/>
              <a:t> aşıdır.</a:t>
            </a:r>
          </a:p>
          <a:p>
            <a:pPr marL="0" indent="0">
              <a:buFont typeface="Wingdings" pitchFamily="2" charset="2"/>
              <a:buChar char="q"/>
            </a:pPr>
            <a:r>
              <a:rPr lang="tr-TR" sz="2400" dirty="0" smtClean="0"/>
              <a:t>Aşılama doğumdan hemen sonra(0. ay), 1. ay ve 6. ay olmak üzere 3 doz yapılır.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Anne </a:t>
            </a:r>
            <a:r>
              <a:rPr lang="tr-TR" sz="2400" dirty="0" err="1"/>
              <a:t>HBsAg</a:t>
            </a:r>
            <a:r>
              <a:rPr lang="tr-TR" sz="2400" dirty="0"/>
              <a:t> (+)  </a:t>
            </a:r>
            <a:r>
              <a:rPr lang="tr-TR" sz="2400" dirty="0" smtClean="0"/>
              <a:t>ise; </a:t>
            </a:r>
          </a:p>
          <a:p>
            <a:pPr marL="320040" lvl="1" indent="0">
              <a:buClr>
                <a:schemeClr val="accent2"/>
              </a:buClr>
              <a:buFont typeface="Wingdings" pitchFamily="2" charset="2"/>
              <a:buChar char="q"/>
            </a:pPr>
            <a:r>
              <a:rPr lang="tr-TR" sz="2200" dirty="0" smtClean="0"/>
              <a:t>doğumda </a:t>
            </a:r>
            <a:r>
              <a:rPr lang="tr-TR" sz="2200" dirty="0"/>
              <a:t>hepatit </a:t>
            </a:r>
            <a:r>
              <a:rPr lang="tr-TR" sz="2200" dirty="0" err="1" smtClean="0"/>
              <a:t>immünoglobulini</a:t>
            </a:r>
            <a:r>
              <a:rPr lang="tr-TR" sz="2200" dirty="0" smtClean="0"/>
              <a:t> (HBIG) ve </a:t>
            </a:r>
            <a:r>
              <a:rPr lang="tr-TR" sz="2200" dirty="0"/>
              <a:t>hepatit B aşısı yapılır.</a:t>
            </a:r>
            <a:endParaRPr lang="tr-TR" sz="2200" dirty="0" smtClean="0"/>
          </a:p>
          <a:p>
            <a:pPr marL="320040" lvl="1" indent="0">
              <a:buClr>
                <a:schemeClr val="accent2"/>
              </a:buClr>
              <a:buFont typeface="Wingdings" pitchFamily="2" charset="2"/>
              <a:buChar char="q"/>
            </a:pPr>
            <a:r>
              <a:rPr lang="tr-TR" sz="2200" dirty="0" smtClean="0"/>
              <a:t>daha sonra 1. ayda , 6.ayda yapılır.</a:t>
            </a:r>
          </a:p>
          <a:p>
            <a:pPr marL="0" indent="0">
              <a:buFont typeface="Wingdings" pitchFamily="2" charset="2"/>
              <a:buChar char="q"/>
            </a:pPr>
            <a:endParaRPr lang="tr-TR" sz="2400" dirty="0" smtClean="0"/>
          </a:p>
          <a:p>
            <a:pPr marL="0" lvl="1" indent="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tr-TR" sz="2400" dirty="0" smtClean="0"/>
              <a:t>Annenin </a:t>
            </a:r>
            <a:r>
              <a:rPr lang="tr-TR" sz="2400" dirty="0" err="1" smtClean="0"/>
              <a:t>HBsAg</a:t>
            </a:r>
            <a:r>
              <a:rPr lang="tr-TR" sz="2400" dirty="0" smtClean="0"/>
              <a:t> durumu bilinmiyorsa;</a:t>
            </a:r>
          </a:p>
          <a:p>
            <a:pPr marL="274320" lvl="2" indent="0">
              <a:spcBef>
                <a:spcPts val="700"/>
              </a:spcBef>
              <a:buSzPct val="60000"/>
              <a:buFont typeface="Wingdings" pitchFamily="2" charset="2"/>
              <a:buChar char="q"/>
            </a:pPr>
            <a:r>
              <a:rPr lang="tr-TR" sz="2100" dirty="0" smtClean="0"/>
              <a:t> </a:t>
            </a:r>
            <a:r>
              <a:rPr lang="tr-TR" sz="2200" dirty="0" smtClean="0"/>
              <a:t>12 saat içinde hepatit B aşısı yapılır. </a:t>
            </a:r>
          </a:p>
          <a:p>
            <a:pPr marL="274320" lvl="2" indent="0">
              <a:spcBef>
                <a:spcPts val="700"/>
              </a:spcBef>
              <a:buSzPct val="60000"/>
              <a:buFont typeface="Wingdings" pitchFamily="2" charset="2"/>
              <a:buChar char="q"/>
            </a:pPr>
            <a:r>
              <a:rPr lang="tr-TR" sz="2200" dirty="0" smtClean="0"/>
              <a:t>Anneden </a:t>
            </a:r>
            <a:r>
              <a:rPr lang="tr-TR" sz="2200" dirty="0" err="1" smtClean="0"/>
              <a:t>HBsAg</a:t>
            </a:r>
            <a:r>
              <a:rPr lang="tr-TR" sz="2200" dirty="0" smtClean="0"/>
              <a:t> bakılır ve </a:t>
            </a:r>
            <a:r>
              <a:rPr lang="tr-TR" sz="2200" dirty="0"/>
              <a:t>anne </a:t>
            </a:r>
            <a:r>
              <a:rPr lang="tr-TR" sz="2200" dirty="0" err="1" smtClean="0"/>
              <a:t>HBsAg</a:t>
            </a:r>
            <a:r>
              <a:rPr lang="tr-TR" sz="2200" dirty="0" smtClean="0"/>
              <a:t> </a:t>
            </a:r>
            <a:r>
              <a:rPr lang="tr-TR" sz="2200" dirty="0"/>
              <a:t>(+) bulunursa HBIG ilk bir hafta içinde </a:t>
            </a:r>
            <a:r>
              <a:rPr lang="tr-TR" sz="2200" dirty="0" smtClean="0"/>
              <a:t>yapılır.</a:t>
            </a:r>
            <a:endParaRPr lang="tr-TR" sz="2200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244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Amaç</a:t>
            </a:r>
            <a:endParaRPr lang="tr-TR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endParaRPr lang="tr-TR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Aşılama, aşı takvimi ve aşılar hakkında bilgi vermek.</a:t>
            </a:r>
            <a:endParaRPr lang="tr-TR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861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BCG Aşısı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dirty="0" smtClean="0"/>
              <a:t>Canlı bakteri aşısıdır.</a:t>
            </a:r>
          </a:p>
          <a:p>
            <a:r>
              <a:rPr lang="tr-TR" sz="2400" dirty="0" err="1" smtClean="0"/>
              <a:t>İntradermal</a:t>
            </a:r>
            <a:r>
              <a:rPr lang="tr-TR" sz="2400" dirty="0" smtClean="0"/>
              <a:t> uygulanır.</a:t>
            </a:r>
          </a:p>
          <a:p>
            <a:r>
              <a:rPr lang="tr-TR" sz="2400" dirty="0" smtClean="0"/>
              <a:t>2. ayda tek doz uygulanır.</a:t>
            </a:r>
          </a:p>
          <a:p>
            <a:endParaRPr lang="tr-TR" sz="2400" dirty="0" smtClean="0"/>
          </a:p>
          <a:p>
            <a:r>
              <a:rPr lang="tr-TR" sz="2400" dirty="0" smtClean="0"/>
              <a:t>BCG aşısı, 3. aydan sonra yapılacaksa;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tr-TR" sz="2200" dirty="0" err="1"/>
              <a:t>Pürified</a:t>
            </a:r>
            <a:r>
              <a:rPr lang="tr-TR" sz="2200" dirty="0"/>
              <a:t> Protein </a:t>
            </a:r>
            <a:r>
              <a:rPr lang="tr-TR" sz="2200" dirty="0" err="1" smtClean="0"/>
              <a:t>Derivative</a:t>
            </a:r>
            <a:r>
              <a:rPr lang="tr-TR" sz="2200" dirty="0" smtClean="0"/>
              <a:t> (PPD) ile </a:t>
            </a:r>
            <a:r>
              <a:rPr lang="tr-TR" altLang="tr-TR" sz="2200" dirty="0" smtClean="0">
                <a:cs typeface="Times New Roman" pitchFamily="18" charset="0"/>
              </a:rPr>
              <a:t>tüberkülin cilt testi (</a:t>
            </a:r>
            <a:r>
              <a:rPr lang="tr-TR" sz="2200" dirty="0" smtClean="0"/>
              <a:t>TCT)</a:t>
            </a:r>
            <a:r>
              <a:rPr lang="tr-TR" altLang="tr-TR" sz="2200" dirty="0" smtClean="0">
                <a:cs typeface="Times New Roman" pitchFamily="18" charset="0"/>
              </a:rPr>
              <a:t> </a:t>
            </a:r>
            <a:r>
              <a:rPr lang="tr-TR" sz="2200" dirty="0" smtClean="0"/>
              <a:t>yapıldıktan sonra sonucuna göre uygulanır. </a:t>
            </a:r>
          </a:p>
          <a:p>
            <a:endParaRPr lang="tr-TR" sz="2200" dirty="0" smtClean="0"/>
          </a:p>
          <a:p>
            <a:r>
              <a:rPr lang="tr-TR" sz="2400" dirty="0" smtClean="0"/>
              <a:t>Kayıtlara göre BCG yapıldığı bilinen çocuklarda ve BCG </a:t>
            </a:r>
            <a:r>
              <a:rPr lang="tr-TR" sz="2400" dirty="0" err="1" smtClean="0"/>
              <a:t>skarı</a:t>
            </a:r>
            <a:r>
              <a:rPr lang="tr-TR" sz="2400" dirty="0" smtClean="0"/>
              <a:t> bulunan çocuklarda herhangi bir yaşta kontrol amacıyla TCT yapılmasına gerek yoktur.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244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BCG Aşısı</a:t>
            </a:r>
            <a:endParaRPr lang="tr-TR" sz="4000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2400" dirty="0" smtClean="0"/>
          </a:p>
          <a:p>
            <a:r>
              <a:rPr lang="tr-TR" sz="2400" dirty="0" smtClean="0"/>
              <a:t>6 yaş üzerinde hiç aşılanmamış çocukta BCG gerekli değildir. </a:t>
            </a:r>
          </a:p>
          <a:p>
            <a:endParaRPr lang="tr-TR" sz="2400" dirty="0" smtClean="0"/>
          </a:p>
          <a:p>
            <a:r>
              <a:rPr lang="tr-TR" sz="2400" dirty="0" smtClean="0"/>
              <a:t>6 yaş altında BCG yapılmamış olan çocukta TCT sonucuna göre gerekiyorsa BCG  uygulanır.</a:t>
            </a:r>
          </a:p>
          <a:p>
            <a:endParaRPr lang="tr-TR" sz="2400" dirty="0" smtClean="0"/>
          </a:p>
          <a:p>
            <a:r>
              <a:rPr lang="tr-TR" sz="2400" dirty="0" smtClean="0"/>
              <a:t>Aşının yan etkileri: Yerel ülser, </a:t>
            </a:r>
            <a:r>
              <a:rPr lang="tr-TR" sz="2400" dirty="0" err="1" smtClean="0"/>
              <a:t>lenfadenit</a:t>
            </a:r>
            <a:r>
              <a:rPr lang="tr-TR" sz="2400" dirty="0" smtClean="0"/>
              <a:t>, nadir olarak </a:t>
            </a:r>
            <a:r>
              <a:rPr lang="tr-TR" sz="2400" dirty="0" err="1" smtClean="0"/>
              <a:t>osteit</a:t>
            </a:r>
            <a:r>
              <a:rPr lang="tr-TR" sz="2400" dirty="0" smtClean="0"/>
              <a:t>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244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3276" y="593292"/>
            <a:ext cx="8537448" cy="9906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Difteri‐</a:t>
            </a:r>
            <a:r>
              <a:rPr lang="tr-TR" sz="4000" dirty="0" err="1" smtClean="0">
                <a:solidFill>
                  <a:schemeClr val="tx1"/>
                </a:solidFill>
              </a:rPr>
              <a:t>Aselüler</a:t>
            </a:r>
            <a:r>
              <a:rPr lang="tr-TR" sz="4000" dirty="0" smtClean="0">
                <a:solidFill>
                  <a:schemeClr val="tx1"/>
                </a:solidFill>
              </a:rPr>
              <a:t> Boğmaca‐</a:t>
            </a:r>
            <a:r>
              <a:rPr lang="tr-TR" sz="4000" dirty="0" err="1" smtClean="0">
                <a:solidFill>
                  <a:schemeClr val="tx1"/>
                </a:solidFill>
              </a:rPr>
              <a:t>Tetanoz</a:t>
            </a:r>
            <a:r>
              <a:rPr lang="tr-TR" sz="4000" dirty="0" smtClean="0">
                <a:solidFill>
                  <a:schemeClr val="tx1"/>
                </a:solidFill>
              </a:rPr>
              <a:t> Aşısı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r>
              <a:rPr lang="tr-TR" sz="2400" dirty="0" err="1" smtClean="0"/>
              <a:t>DaBT</a:t>
            </a:r>
            <a:r>
              <a:rPr lang="tr-TR" sz="2400" dirty="0" smtClean="0"/>
              <a:t>‐IPA‐</a:t>
            </a:r>
            <a:r>
              <a:rPr lang="tr-TR" sz="2400" dirty="0" err="1" smtClean="0"/>
              <a:t>Hib</a:t>
            </a:r>
            <a:r>
              <a:rPr lang="tr-TR" sz="2400" dirty="0" smtClean="0"/>
              <a:t> 5’li  karma aşısı içerisinde 2., 4., 6., 18.aylarda uygulanır.</a:t>
            </a:r>
          </a:p>
          <a:p>
            <a:pPr marL="0" indent="0">
              <a:buNone/>
            </a:pPr>
            <a:endParaRPr lang="tr-TR" sz="2400" dirty="0" smtClean="0"/>
          </a:p>
          <a:p>
            <a:r>
              <a:rPr lang="tr-TR" sz="2400" dirty="0" smtClean="0"/>
              <a:t>Ayrıca </a:t>
            </a:r>
            <a:r>
              <a:rPr lang="tr-TR" sz="2400" dirty="0" err="1" smtClean="0"/>
              <a:t>DaBT</a:t>
            </a:r>
            <a:r>
              <a:rPr lang="tr-TR" sz="2400" dirty="0" smtClean="0"/>
              <a:t>‐IPA 4’lü karma aşısı içerisinde 1. sınıfta uygulanır.</a:t>
            </a:r>
          </a:p>
          <a:p>
            <a:endParaRPr lang="tr-TR" sz="2400" dirty="0" smtClean="0"/>
          </a:p>
          <a:p>
            <a:r>
              <a:rPr lang="tr-TR" sz="2400" dirty="0" smtClean="0"/>
              <a:t>Aşı </a:t>
            </a:r>
            <a:r>
              <a:rPr lang="tr-TR" sz="2400" dirty="0"/>
              <a:t>yapılan yerde kızarıklık, şişlik, </a:t>
            </a:r>
            <a:r>
              <a:rPr lang="tr-TR" sz="2400" dirty="0" smtClean="0"/>
              <a:t>ağrı, aşı sonrası yüksek ateş, uzamış </a:t>
            </a:r>
            <a:r>
              <a:rPr lang="tr-TR" sz="2400" dirty="0"/>
              <a:t>ve durdurulamayan </a:t>
            </a:r>
            <a:r>
              <a:rPr lang="tr-TR" sz="2400" dirty="0" smtClean="0"/>
              <a:t>ağlama, </a:t>
            </a:r>
            <a:r>
              <a:rPr lang="tr-TR" sz="2400" dirty="0" err="1" smtClean="0"/>
              <a:t>konvülsiyon</a:t>
            </a:r>
            <a:r>
              <a:rPr lang="tr-TR" sz="2400" dirty="0" smtClean="0"/>
              <a:t>, </a:t>
            </a:r>
            <a:r>
              <a:rPr lang="tr-TR" sz="2400" dirty="0" err="1" smtClean="0"/>
              <a:t>ensefalit</a:t>
            </a:r>
            <a:r>
              <a:rPr lang="tr-TR" sz="2400" dirty="0" smtClean="0"/>
              <a:t> gelişebilir.</a:t>
            </a:r>
            <a:endParaRPr lang="tr-TR" sz="2400" dirty="0"/>
          </a:p>
          <a:p>
            <a:endParaRPr lang="tr-TR" sz="2400" dirty="0" smtClean="0"/>
          </a:p>
          <a:p>
            <a:endParaRPr lang="tr-TR" sz="240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244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err="1" smtClean="0">
                <a:solidFill>
                  <a:schemeClr val="tx1"/>
                </a:solidFill>
              </a:rPr>
              <a:t>Pnömokok</a:t>
            </a:r>
            <a:r>
              <a:rPr lang="tr-TR" sz="4000" dirty="0" smtClean="0">
                <a:solidFill>
                  <a:schemeClr val="tx1"/>
                </a:solidFill>
              </a:rPr>
              <a:t> Aşısı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err="1" smtClean="0"/>
              <a:t>Polisakkarit</a:t>
            </a:r>
            <a:r>
              <a:rPr lang="tr-TR" sz="2400" dirty="0" smtClean="0"/>
              <a:t> aşıdır.</a:t>
            </a:r>
          </a:p>
          <a:p>
            <a:endParaRPr lang="tr-TR" sz="2400" dirty="0" smtClean="0"/>
          </a:p>
          <a:p>
            <a:r>
              <a:rPr lang="tr-TR" sz="2400" dirty="0" smtClean="0"/>
              <a:t>2., 4., ve 12. aylarda </a:t>
            </a:r>
            <a:r>
              <a:rPr lang="tr-TR" sz="2400" smtClean="0"/>
              <a:t>toplamda 3 </a:t>
            </a:r>
            <a:r>
              <a:rPr lang="tr-TR" sz="2400" dirty="0" smtClean="0"/>
              <a:t>doz yapılır.</a:t>
            </a:r>
          </a:p>
          <a:p>
            <a:endParaRPr lang="tr-TR" sz="2400" dirty="0" smtClean="0"/>
          </a:p>
          <a:p>
            <a:r>
              <a:rPr lang="tr-TR" sz="2400" dirty="0" smtClean="0"/>
              <a:t>2 yaşından büyük çocuklarda tek doz uygulanır.</a:t>
            </a:r>
          </a:p>
          <a:p>
            <a:endParaRPr lang="tr-TR" sz="2400" dirty="0" smtClean="0"/>
          </a:p>
          <a:p>
            <a:r>
              <a:rPr lang="tr-TR" sz="2400" dirty="0" smtClean="0"/>
              <a:t>Aşı sonrası ateş, kızarıklık, ağrı, şişlik olabilir.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244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6552" y="621001"/>
            <a:ext cx="8537448" cy="990600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chemeClr val="tx1"/>
                </a:solidFill>
              </a:rPr>
              <a:t>Kızamık-</a:t>
            </a:r>
            <a:r>
              <a:rPr lang="tr-TR" sz="3600" dirty="0" err="1" smtClean="0">
                <a:solidFill>
                  <a:schemeClr val="tx1"/>
                </a:solidFill>
              </a:rPr>
              <a:t>Kızamıkcık</a:t>
            </a:r>
            <a:r>
              <a:rPr lang="tr-TR" sz="3600" dirty="0" smtClean="0">
                <a:solidFill>
                  <a:schemeClr val="tx1"/>
                </a:solidFill>
              </a:rPr>
              <a:t>-Kabakulak(KKK)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400" dirty="0" smtClean="0"/>
              <a:t>Canlı aşıdır.</a:t>
            </a:r>
          </a:p>
          <a:p>
            <a:r>
              <a:rPr lang="tr-TR" sz="2400" dirty="0" err="1" smtClean="0"/>
              <a:t>Subkutan</a:t>
            </a:r>
            <a:r>
              <a:rPr lang="tr-TR" sz="2400" dirty="0" smtClean="0"/>
              <a:t> uygulanır.</a:t>
            </a:r>
          </a:p>
          <a:p>
            <a:endParaRPr lang="tr-TR" sz="2400" dirty="0" smtClean="0"/>
          </a:p>
          <a:p>
            <a:r>
              <a:rPr lang="tr-TR" sz="2400" dirty="0" smtClean="0"/>
              <a:t>12. ay ve ilkokul 1. sınıfta olmak üzere 2 doz uygulanır.</a:t>
            </a:r>
          </a:p>
          <a:p>
            <a:endParaRPr lang="tr-TR" sz="2400" dirty="0" smtClean="0"/>
          </a:p>
          <a:p>
            <a:r>
              <a:rPr lang="tr-TR" sz="2400" dirty="0" smtClean="0"/>
              <a:t>Neomisin ve jelatin alerjisi olanlarda, </a:t>
            </a:r>
            <a:r>
              <a:rPr lang="tr-TR" sz="2400" dirty="0" err="1" smtClean="0"/>
              <a:t>immün</a:t>
            </a:r>
            <a:r>
              <a:rPr lang="tr-TR" sz="2400" dirty="0" smtClean="0"/>
              <a:t> yetmezliği olanlarda ve </a:t>
            </a:r>
            <a:r>
              <a:rPr lang="tr-TR" sz="2400" dirty="0"/>
              <a:t>y</a:t>
            </a:r>
            <a:r>
              <a:rPr lang="tr-TR" sz="2400" dirty="0" smtClean="0"/>
              <a:t>umurtaya </a:t>
            </a:r>
            <a:r>
              <a:rPr lang="tr-TR" sz="2400" dirty="0"/>
              <a:t>karsı </a:t>
            </a:r>
            <a:r>
              <a:rPr lang="tr-TR" sz="2400" dirty="0" err="1"/>
              <a:t>anafilaktik</a:t>
            </a:r>
            <a:r>
              <a:rPr lang="tr-TR" sz="2400" dirty="0"/>
              <a:t> </a:t>
            </a:r>
            <a:r>
              <a:rPr lang="tr-TR" sz="2400" dirty="0" smtClean="0"/>
              <a:t>reaksiyon gelişenlerde </a:t>
            </a:r>
            <a:r>
              <a:rPr lang="tr-TR" sz="2400" dirty="0" err="1" smtClean="0"/>
              <a:t>kontrendikedir</a:t>
            </a:r>
            <a:r>
              <a:rPr lang="tr-TR" sz="2400" dirty="0" smtClean="0"/>
              <a:t>.</a:t>
            </a:r>
          </a:p>
          <a:p>
            <a:endParaRPr lang="tr-TR" sz="2400" dirty="0" smtClean="0"/>
          </a:p>
          <a:p>
            <a:r>
              <a:rPr lang="tr-TR" sz="2400" dirty="0" smtClean="0"/>
              <a:t>Aşı sonrası 4-14 gün içerisinde ateş görülebilir. Bazı olgularda </a:t>
            </a:r>
            <a:r>
              <a:rPr lang="tr-TR" sz="2400" dirty="0" err="1" smtClean="0"/>
              <a:t>febril</a:t>
            </a:r>
            <a:r>
              <a:rPr lang="tr-TR" sz="2400" dirty="0" smtClean="0"/>
              <a:t> </a:t>
            </a:r>
            <a:r>
              <a:rPr lang="tr-TR" sz="2400" dirty="0" err="1" smtClean="0"/>
              <a:t>konvülziyon</a:t>
            </a:r>
            <a:r>
              <a:rPr lang="tr-TR" sz="2400" dirty="0" smtClean="0"/>
              <a:t>, </a:t>
            </a:r>
            <a:r>
              <a:rPr lang="tr-TR" sz="2400" dirty="0" err="1" smtClean="0"/>
              <a:t>trombositopeni</a:t>
            </a:r>
            <a:r>
              <a:rPr lang="tr-TR" sz="2400" dirty="0" smtClean="0"/>
              <a:t>, </a:t>
            </a:r>
            <a:r>
              <a:rPr lang="tr-TR" sz="2400" dirty="0" err="1" smtClean="0"/>
              <a:t>ensefalit</a:t>
            </a:r>
            <a:r>
              <a:rPr lang="tr-TR" sz="2400" dirty="0" smtClean="0"/>
              <a:t>, eklem ağrısı, </a:t>
            </a:r>
            <a:r>
              <a:rPr lang="tr-TR" sz="2400" dirty="0" err="1" smtClean="0"/>
              <a:t>artrit</a:t>
            </a:r>
            <a:r>
              <a:rPr lang="tr-TR" sz="2400" dirty="0" smtClean="0"/>
              <a:t> olabilir.</a:t>
            </a:r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244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Oral </a:t>
            </a:r>
            <a:r>
              <a:rPr lang="tr-TR" sz="4000" dirty="0" err="1" smtClean="0">
                <a:solidFill>
                  <a:schemeClr val="tx1"/>
                </a:solidFill>
              </a:rPr>
              <a:t>Polio</a:t>
            </a:r>
            <a:r>
              <a:rPr lang="tr-TR" sz="4000" dirty="0" smtClean="0">
                <a:solidFill>
                  <a:schemeClr val="tx1"/>
                </a:solidFill>
              </a:rPr>
              <a:t> – </a:t>
            </a:r>
            <a:r>
              <a:rPr lang="tr-TR" sz="4000" dirty="0" err="1" smtClean="0">
                <a:solidFill>
                  <a:schemeClr val="tx1"/>
                </a:solidFill>
              </a:rPr>
              <a:t>İnaktif</a:t>
            </a:r>
            <a:r>
              <a:rPr lang="tr-TR" sz="4000" dirty="0">
                <a:solidFill>
                  <a:schemeClr val="tx1"/>
                </a:solidFill>
              </a:rPr>
              <a:t> </a:t>
            </a:r>
            <a:r>
              <a:rPr lang="tr-TR" sz="4000" dirty="0" err="1" smtClean="0">
                <a:solidFill>
                  <a:schemeClr val="tx1"/>
                </a:solidFill>
              </a:rPr>
              <a:t>Polio</a:t>
            </a:r>
            <a:r>
              <a:rPr lang="tr-TR" sz="4000" dirty="0" smtClean="0">
                <a:solidFill>
                  <a:schemeClr val="tx1"/>
                </a:solidFill>
              </a:rPr>
              <a:t> Aşısı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/>
              <a:t>Oral </a:t>
            </a:r>
            <a:r>
              <a:rPr lang="tr-TR" sz="2400" dirty="0" err="1" smtClean="0"/>
              <a:t>polio</a:t>
            </a:r>
            <a:r>
              <a:rPr lang="tr-TR" sz="2400" dirty="0" smtClean="0"/>
              <a:t> aşısı canlı aşıdır.</a:t>
            </a:r>
          </a:p>
          <a:p>
            <a:r>
              <a:rPr lang="tr-TR" sz="2400" dirty="0"/>
              <a:t>Oral </a:t>
            </a:r>
            <a:r>
              <a:rPr lang="tr-TR" sz="2400" dirty="0" err="1"/>
              <a:t>polio</a:t>
            </a:r>
            <a:r>
              <a:rPr lang="tr-TR" sz="2400" dirty="0"/>
              <a:t> </a:t>
            </a:r>
            <a:r>
              <a:rPr lang="tr-TR" sz="2400" dirty="0" smtClean="0"/>
              <a:t>aşısı 6. ay ve 18. ayda 2 doz uygulanır.</a:t>
            </a:r>
          </a:p>
          <a:p>
            <a:r>
              <a:rPr lang="tr-TR" sz="2400" dirty="0"/>
              <a:t>Oral </a:t>
            </a:r>
            <a:r>
              <a:rPr lang="tr-TR" sz="2400" dirty="0" err="1"/>
              <a:t>polio</a:t>
            </a:r>
            <a:r>
              <a:rPr lang="tr-TR" sz="2400" dirty="0"/>
              <a:t> </a:t>
            </a:r>
            <a:r>
              <a:rPr lang="tr-TR" sz="2400" dirty="0" smtClean="0"/>
              <a:t>aşısı neomisin ve streptomisin alerjisi olanlarda ve </a:t>
            </a:r>
            <a:r>
              <a:rPr lang="tr-TR" sz="2400" dirty="0" err="1" smtClean="0"/>
              <a:t>immün</a:t>
            </a:r>
            <a:r>
              <a:rPr lang="tr-TR" sz="2400" dirty="0" smtClean="0"/>
              <a:t> </a:t>
            </a:r>
            <a:r>
              <a:rPr lang="tr-TR" sz="2400" dirty="0" err="1" smtClean="0"/>
              <a:t>yetmezlerde</a:t>
            </a:r>
            <a:r>
              <a:rPr lang="tr-TR" sz="2400" dirty="0" smtClean="0"/>
              <a:t> </a:t>
            </a:r>
            <a:r>
              <a:rPr lang="tr-TR" sz="2400" dirty="0" err="1" smtClean="0"/>
              <a:t>kontrendikedir</a:t>
            </a:r>
            <a:r>
              <a:rPr lang="tr-TR" sz="2400" dirty="0" smtClean="0"/>
              <a:t>.</a:t>
            </a:r>
          </a:p>
          <a:p>
            <a:endParaRPr lang="tr-TR" sz="2400" dirty="0" smtClean="0"/>
          </a:p>
          <a:p>
            <a:r>
              <a:rPr lang="tr-TR" sz="2400" dirty="0" err="1"/>
              <a:t>İnaktif</a:t>
            </a:r>
            <a:r>
              <a:rPr lang="tr-TR" sz="2400" dirty="0"/>
              <a:t> </a:t>
            </a:r>
            <a:r>
              <a:rPr lang="tr-TR" sz="2400" dirty="0" err="1" smtClean="0"/>
              <a:t>polio</a:t>
            </a:r>
            <a:r>
              <a:rPr lang="tr-TR" sz="2400" dirty="0" smtClean="0"/>
              <a:t> aşısı 5’li karma aşı içerisinde </a:t>
            </a:r>
            <a:r>
              <a:rPr lang="tr-TR" sz="2400" dirty="0"/>
              <a:t>2., 4. , 6. , 18.aylarda </a:t>
            </a:r>
            <a:r>
              <a:rPr lang="tr-TR" sz="2400" dirty="0" smtClean="0"/>
              <a:t>ve 4’lü karma aşı içerisinde ilkokul 1. sınıfta uygulanır.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244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 smtClean="0">
                <a:solidFill>
                  <a:schemeClr val="tx1"/>
                </a:solidFill>
              </a:rPr>
              <a:t>Hemofilus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</a:rPr>
              <a:t>İnfluenza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</a:rPr>
              <a:t>TipB</a:t>
            </a:r>
            <a:r>
              <a:rPr lang="tr-TR" sz="3600" dirty="0" smtClean="0">
                <a:solidFill>
                  <a:schemeClr val="tx1"/>
                </a:solidFill>
              </a:rPr>
              <a:t> (</a:t>
            </a:r>
            <a:r>
              <a:rPr lang="tr-TR" sz="3600" dirty="0" err="1" smtClean="0">
                <a:solidFill>
                  <a:schemeClr val="tx1"/>
                </a:solidFill>
              </a:rPr>
              <a:t>Hib</a:t>
            </a:r>
            <a:r>
              <a:rPr lang="tr-TR" sz="3600" dirty="0" smtClean="0">
                <a:solidFill>
                  <a:schemeClr val="tx1"/>
                </a:solidFill>
              </a:rPr>
              <a:t>) Aşısı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/>
              <a:t>Polisakkarit</a:t>
            </a:r>
            <a:r>
              <a:rPr lang="tr-TR" sz="2400" dirty="0" smtClean="0"/>
              <a:t> aşıdır.</a:t>
            </a:r>
          </a:p>
          <a:p>
            <a:r>
              <a:rPr lang="tr-TR" sz="2400" dirty="0" smtClean="0"/>
              <a:t>5’li </a:t>
            </a:r>
            <a:r>
              <a:rPr lang="tr-TR" sz="2400" dirty="0"/>
              <a:t>karma aşı içerisinde 2., 4. , 6. , </a:t>
            </a:r>
            <a:r>
              <a:rPr lang="tr-TR" sz="2400" dirty="0" smtClean="0"/>
              <a:t>18.aylarda uygulanır.</a:t>
            </a:r>
          </a:p>
          <a:p>
            <a:r>
              <a:rPr lang="tr-TR" sz="2400" dirty="0"/>
              <a:t>5 yaş sonrası yalnız riskli gruplara uygulanır</a:t>
            </a:r>
            <a:r>
              <a:rPr lang="tr-TR" sz="2400" dirty="0" smtClean="0"/>
              <a:t>.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tr-TR" sz="2200" dirty="0"/>
              <a:t>Riskli gruplar: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2200" dirty="0"/>
              <a:t>Orak hücre hastalığı olanlar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2200" dirty="0" err="1"/>
              <a:t>Splenektomili</a:t>
            </a:r>
            <a:r>
              <a:rPr lang="tr-TR" sz="2200" dirty="0"/>
              <a:t> hastalar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2200" dirty="0"/>
              <a:t>Kemoterapi alanlar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2200" dirty="0"/>
              <a:t>HIV enfeksiyonu olanlar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2200" dirty="0" err="1"/>
              <a:t>Konjenital</a:t>
            </a:r>
            <a:r>
              <a:rPr lang="tr-TR" sz="2200" dirty="0"/>
              <a:t> </a:t>
            </a:r>
            <a:r>
              <a:rPr lang="tr-TR" sz="2200" dirty="0" err="1"/>
              <a:t>immün</a:t>
            </a:r>
            <a:r>
              <a:rPr lang="tr-TR" sz="2200" dirty="0"/>
              <a:t> </a:t>
            </a:r>
            <a:r>
              <a:rPr lang="tr-TR" sz="2200" dirty="0" err="1" smtClean="0"/>
              <a:t>yetmezlikliler</a:t>
            </a:r>
            <a:endParaRPr lang="tr-TR" sz="2200" dirty="0"/>
          </a:p>
          <a:p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244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chemeClr val="tx1"/>
                </a:solidFill>
              </a:rPr>
              <a:t>Hepatit A Aşısı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/>
              <a:t>İnaktive</a:t>
            </a:r>
            <a:r>
              <a:rPr lang="tr-TR" sz="2400" dirty="0" smtClean="0"/>
              <a:t> virüs aşısıdır.</a:t>
            </a:r>
          </a:p>
          <a:p>
            <a:endParaRPr lang="tr-TR" sz="2400" dirty="0" smtClean="0"/>
          </a:p>
          <a:p>
            <a:r>
              <a:rPr lang="tr-TR" sz="2400" dirty="0" smtClean="0"/>
              <a:t>18. ay ve 24. ay olmak üzere 2 doz uygulanır.</a:t>
            </a:r>
          </a:p>
          <a:p>
            <a:endParaRPr lang="tr-TR" sz="2400" dirty="0" smtClean="0"/>
          </a:p>
          <a:p>
            <a:r>
              <a:rPr lang="tr-TR" sz="2400" dirty="0" smtClean="0"/>
              <a:t>Aşı sonrası aşı yerinde ağrı, </a:t>
            </a:r>
            <a:r>
              <a:rPr lang="tr-TR" sz="2400" dirty="0" err="1" smtClean="0"/>
              <a:t>eritem</a:t>
            </a:r>
            <a:r>
              <a:rPr lang="tr-TR" sz="2400" dirty="0" smtClean="0"/>
              <a:t>, halsizlik ve ateş olabilir.</a:t>
            </a:r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244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Su Çiçeği Aşısı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Canlı virüs aşısıdır.</a:t>
            </a:r>
          </a:p>
          <a:p>
            <a:r>
              <a:rPr lang="tr-TR" sz="2400" dirty="0" err="1" smtClean="0"/>
              <a:t>Subkutan</a:t>
            </a:r>
            <a:r>
              <a:rPr lang="tr-TR" sz="2400" dirty="0" smtClean="0"/>
              <a:t> uygulanır.</a:t>
            </a:r>
          </a:p>
          <a:p>
            <a:endParaRPr lang="tr-TR" sz="2400" dirty="0" smtClean="0"/>
          </a:p>
          <a:p>
            <a:r>
              <a:rPr lang="tr-TR" sz="2400" dirty="0" smtClean="0"/>
              <a:t>12. ayda tek doz uygulanır.</a:t>
            </a:r>
          </a:p>
          <a:p>
            <a:endParaRPr lang="tr-TR" sz="2400" dirty="0" smtClean="0"/>
          </a:p>
          <a:p>
            <a:r>
              <a:rPr lang="tr-TR" sz="2400" dirty="0" smtClean="0"/>
              <a:t>Canlı aşı olmasına rağmen HIV </a:t>
            </a:r>
            <a:r>
              <a:rPr lang="tr-TR" sz="2400" dirty="0" err="1" smtClean="0"/>
              <a:t>enfekte</a:t>
            </a:r>
            <a:r>
              <a:rPr lang="tr-TR" sz="2400" dirty="0" smtClean="0"/>
              <a:t> çocuklara</a:t>
            </a:r>
          </a:p>
          <a:p>
            <a:pPr marL="0" indent="0">
              <a:buNone/>
            </a:pPr>
            <a:r>
              <a:rPr lang="tr-TR" sz="2400" dirty="0" smtClean="0"/>
              <a:t>    </a:t>
            </a:r>
            <a:r>
              <a:rPr lang="tr-TR" sz="2400" dirty="0" err="1" smtClean="0"/>
              <a:t>uygulabilir</a:t>
            </a:r>
            <a:r>
              <a:rPr lang="tr-TR" sz="2400" dirty="0" smtClean="0"/>
              <a:t>. </a:t>
            </a:r>
          </a:p>
          <a:p>
            <a:pPr marL="0" indent="0">
              <a:buNone/>
            </a:pPr>
            <a:endParaRPr lang="tr-TR" sz="2400" dirty="0" smtClean="0"/>
          </a:p>
          <a:p>
            <a:r>
              <a:rPr lang="tr-TR" sz="2400" dirty="0" smtClean="0"/>
              <a:t>Aşı sonrası ağrı, kızarıklık, ateş, hafif döküntü, hafif düzeyde su çiçeği lezyonları gelişebilir.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244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altLang="tr-TR" sz="2400" b="1" dirty="0">
                <a:solidFill>
                  <a:schemeClr val="tx1"/>
                </a:solidFill>
                <a:cs typeface="Times New Roman" pitchFamily="18" charset="0"/>
              </a:rPr>
              <a:t>6 yaşından küçük ve yaşamının ilk yılında hiç aşılanmamış </a:t>
            </a:r>
            <a:r>
              <a:rPr lang="tr-TR" altLang="tr-TR" sz="2400" b="1" dirty="0">
                <a:solidFill>
                  <a:schemeClr val="tx1"/>
                </a:solidFill>
              </a:rPr>
              <a:t/>
            </a:r>
            <a:br>
              <a:rPr lang="tr-TR" altLang="tr-TR" sz="2400" b="1" dirty="0">
                <a:solidFill>
                  <a:schemeClr val="tx1"/>
                </a:solidFill>
              </a:rPr>
            </a:br>
            <a:r>
              <a:rPr lang="tr-TR" altLang="tr-TR" sz="2400" b="1" dirty="0">
                <a:solidFill>
                  <a:schemeClr val="tx1"/>
                </a:solidFill>
                <a:cs typeface="Times New Roman" pitchFamily="18" charset="0"/>
              </a:rPr>
              <a:t>çocuklarda aşılama şeması (12-71 ay) (1-5 yaş)</a:t>
            </a:r>
            <a:br>
              <a:rPr lang="tr-TR" altLang="tr-TR" sz="2400" b="1" dirty="0">
                <a:solidFill>
                  <a:schemeClr val="tx1"/>
                </a:solidFill>
                <a:cs typeface="Times New Roman" pitchFamily="18" charset="0"/>
              </a:rPr>
            </a:br>
            <a:endParaRPr lang="tr-TR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662148"/>
              </p:ext>
            </p:extLst>
          </p:nvPr>
        </p:nvGraphicFramePr>
        <p:xfrm>
          <a:off x="609600" y="1635926"/>
          <a:ext cx="8153400" cy="3707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32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501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084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altLang="tr-TR" sz="18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İlk karşılaşma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b="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KPA </a:t>
                      </a:r>
                      <a:r>
                        <a:rPr lang="tr-TR" altLang="tr-TR" sz="1800" b="0" baseline="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*</a:t>
                      </a:r>
                      <a:r>
                        <a:rPr lang="tr-TR" altLang="tr-TR" sz="1800" b="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, </a:t>
                      </a:r>
                      <a:r>
                        <a:rPr lang="tr-TR" altLang="tr-TR" sz="1800" b="0" dirty="0" err="1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DaBT</a:t>
                      </a:r>
                      <a:r>
                        <a:rPr lang="tr-TR" altLang="tr-TR" sz="1800" b="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-İPA-</a:t>
                      </a:r>
                      <a:r>
                        <a:rPr lang="tr-TR" altLang="tr-TR" sz="1800" b="0" dirty="0" err="1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Hib</a:t>
                      </a:r>
                      <a:r>
                        <a:rPr lang="tr-TR" altLang="tr-TR" sz="1800" b="0" baseline="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 * *</a:t>
                      </a:r>
                      <a:r>
                        <a:rPr lang="tr-TR" altLang="tr-TR" sz="1800" b="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, Hep B, </a:t>
                      </a:r>
                      <a:r>
                        <a:rPr lang="tr-TR" altLang="tr-TR" sz="1800" b="0" dirty="0" err="1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HepA</a:t>
                      </a:r>
                      <a:r>
                        <a:rPr lang="tr-TR" altLang="tr-TR" sz="1800" b="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b="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TCT(</a:t>
                      </a:r>
                      <a:r>
                        <a:rPr lang="tr-TR" altLang="tr-TR" sz="1800" b="0" dirty="0" err="1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tübercülin</a:t>
                      </a:r>
                      <a:r>
                        <a:rPr lang="tr-TR" altLang="tr-TR" sz="1800" b="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 cilt testi) </a:t>
                      </a:r>
                      <a:endParaRPr lang="tr-TR" altLang="tr-TR" sz="1400" b="0" dirty="0" smtClean="0">
                        <a:solidFill>
                          <a:schemeClr val="tx1"/>
                        </a:solidFill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b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8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İlk karşılaşmadan 2 gün sonra</a:t>
                      </a:r>
                      <a:endParaRPr lang="tr-TR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KKK, TCT sonucuna göre BCG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809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altLang="tr-TR" sz="18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İlk karşılaşmadan 2 ay sonra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dirty="0" err="1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DaBT</a:t>
                      </a:r>
                      <a:r>
                        <a:rPr lang="tr-TR" altLang="tr-TR" sz="180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-İPA-</a:t>
                      </a:r>
                      <a:r>
                        <a:rPr lang="tr-TR" altLang="tr-TR" sz="1800" dirty="0" err="1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Hib</a:t>
                      </a:r>
                      <a:r>
                        <a:rPr lang="tr-TR" altLang="tr-TR" sz="180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/</a:t>
                      </a:r>
                      <a:r>
                        <a:rPr lang="tr-TR" altLang="tr-TR" sz="1800" dirty="0" err="1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DaBT</a:t>
                      </a:r>
                      <a:r>
                        <a:rPr lang="tr-TR" altLang="tr-TR" sz="180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-İPA, Hep B, OPA, KPA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tr-TR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58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altLang="tr-TR" sz="18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İlk karşılaşmadan 8 ay sonra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dirty="0" err="1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DaBT</a:t>
                      </a:r>
                      <a:r>
                        <a:rPr lang="tr-TR" altLang="tr-TR" sz="180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-İPA, Hep B, </a:t>
                      </a:r>
                      <a:r>
                        <a:rPr lang="tr-TR" altLang="tr-TR" sz="180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OPA, Hep</a:t>
                      </a:r>
                      <a:r>
                        <a:rPr lang="tr-TR" altLang="tr-TR" sz="1800" baseline="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 A</a:t>
                      </a:r>
                      <a:endParaRPr lang="tr-TR" altLang="tr-TR" sz="1800" dirty="0" smtClean="0">
                        <a:solidFill>
                          <a:schemeClr val="tx1"/>
                        </a:solidFill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39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457200" y="528834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tr-TR" b="1" dirty="0">
                <a:cs typeface="Times New Roman" pitchFamily="18" charset="0"/>
              </a:rPr>
              <a:t>Çocukluk çağı aşılama takvimine okul aşıları ile devam </a:t>
            </a:r>
            <a:r>
              <a:rPr lang="tr-TR" altLang="tr-TR" b="1" dirty="0" err="1">
                <a:cs typeface="Times New Roman" pitchFamily="18" charset="0"/>
              </a:rPr>
              <a:t>edil</a:t>
            </a:r>
            <a:r>
              <a:rPr lang="tr-TR" altLang="tr-TR" b="1" dirty="0" err="1"/>
              <a:t>lir</a:t>
            </a:r>
            <a:endParaRPr lang="tr-TR" altLang="tr-TR" b="1" dirty="0"/>
          </a:p>
          <a:p>
            <a:r>
              <a:rPr lang="tr-TR" altLang="tr-TR" b="1" dirty="0"/>
              <a:t>KPA *: </a:t>
            </a:r>
            <a:r>
              <a:rPr lang="tr-TR" altLang="tr-TR" dirty="0"/>
              <a:t>12-23 AY arası 2 doz, &gt;2 yaşta tek doz yapılır</a:t>
            </a:r>
            <a:r>
              <a:rPr lang="tr-TR" altLang="tr-TR" dirty="0" smtClean="0"/>
              <a:t>.</a:t>
            </a:r>
            <a:endParaRPr lang="tr-TR" altLang="tr-TR" b="1" dirty="0" smtClean="0"/>
          </a:p>
          <a:p>
            <a:r>
              <a:rPr lang="tr-TR" altLang="tr-TR" b="1" dirty="0" err="1" smtClean="0"/>
              <a:t>Hib</a:t>
            </a:r>
            <a:r>
              <a:rPr lang="tr-TR" altLang="tr-TR" b="1" dirty="0" smtClean="0"/>
              <a:t> * *:  </a:t>
            </a:r>
            <a:r>
              <a:rPr lang="tr-TR" altLang="tr-TR" dirty="0"/>
              <a:t>59 ay üstü yapılmaz, 12-14 aylıklara 2 </a:t>
            </a:r>
            <a:r>
              <a:rPr lang="tr-TR" altLang="tr-TR" dirty="0" smtClean="0"/>
              <a:t>doz </a:t>
            </a:r>
            <a:r>
              <a:rPr lang="tr-TR" altLang="tr-TR" dirty="0"/>
              <a:t>yapılır, 15-59 ayda tek doz </a:t>
            </a:r>
            <a:r>
              <a:rPr lang="tr-TR" altLang="tr-TR" dirty="0" smtClean="0"/>
              <a:t>yapılır.</a:t>
            </a:r>
            <a:endParaRPr lang="tr-TR" alt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471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Hedefler</a:t>
            </a:r>
            <a:endParaRPr lang="tr-TR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Aşıların ulusal bağışıklama takvimine göre hangi aylarda/yaşlarda yapılacağını sayabilmek.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Aşılamada </a:t>
            </a:r>
            <a:r>
              <a:rPr lang="tr-TR" sz="24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kontrendikasyonları</a:t>
            </a:r>
            <a:r>
              <a:rPr lang="tr-TR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sayabilmek.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Aşılamada yanlış bilinen </a:t>
            </a:r>
            <a:r>
              <a:rPr lang="tr-TR" sz="24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kontrendikasyonları</a:t>
            </a:r>
            <a:r>
              <a:rPr lang="tr-TR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tr-TR" sz="2400" dirty="0">
                <a:solidFill>
                  <a:schemeClr val="tx1"/>
                </a:solidFill>
                <a:cs typeface="Times New Roman" panose="02020603050405020304" pitchFamily="18" charset="0"/>
              </a:rPr>
              <a:t>sayabilmek</a:t>
            </a:r>
            <a:r>
              <a:rPr lang="tr-TR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Aşıların yan etkilerini sayabilmek.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cs typeface="Times New Roman" panose="02020603050405020304" pitchFamily="18" charset="0"/>
              </a:rPr>
              <a:t>İlk </a:t>
            </a:r>
            <a:r>
              <a:rPr lang="tr-TR" sz="2400" dirty="0">
                <a:cs typeface="Times New Roman" panose="02020603050405020304" pitchFamily="18" charset="0"/>
              </a:rPr>
              <a:t>karşılaşmada aşı planlaması yapabilmek</a:t>
            </a:r>
            <a:r>
              <a:rPr lang="tr-TR" sz="2400" dirty="0" smtClean="0">
                <a:cs typeface="Times New Roman" panose="02020603050405020304" pitchFamily="18" charset="0"/>
              </a:rPr>
              <a:t>.</a:t>
            </a:r>
            <a:endParaRPr lang="tr-TR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861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altLang="tr-TR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tr-TR" altLang="tr-TR" sz="2400" b="1" dirty="0" smtClean="0">
                <a:solidFill>
                  <a:schemeClr val="tx1"/>
                </a:solidFill>
                <a:cs typeface="Times New Roman" pitchFamily="18" charset="0"/>
              </a:rPr>
              <a:t>6-13 yaş </a:t>
            </a:r>
            <a:r>
              <a:rPr lang="tr-TR" altLang="tr-TR" sz="2400" b="1" dirty="0">
                <a:solidFill>
                  <a:schemeClr val="tx1"/>
                </a:solidFill>
                <a:cs typeface="Times New Roman" pitchFamily="18" charset="0"/>
              </a:rPr>
              <a:t>daha önce hiç aşılanmamış çocuklarda </a:t>
            </a:r>
            <a:r>
              <a:rPr lang="tr-TR" altLang="tr-TR" sz="2400" b="1" dirty="0">
                <a:solidFill>
                  <a:schemeClr val="tx1"/>
                </a:solidFill>
              </a:rPr>
              <a:t>a</a:t>
            </a:r>
            <a:r>
              <a:rPr lang="tr-TR" altLang="tr-TR" sz="2400" b="1" dirty="0">
                <a:solidFill>
                  <a:schemeClr val="tx1"/>
                </a:solidFill>
                <a:cs typeface="Times New Roman" pitchFamily="18" charset="0"/>
              </a:rPr>
              <a:t>şılama</a:t>
            </a:r>
            <a:r>
              <a:rPr lang="tr-TR" altLang="tr-TR" sz="2400" b="1" dirty="0">
                <a:solidFill>
                  <a:schemeClr val="tx1"/>
                </a:solidFill>
              </a:rPr>
              <a:t> </a:t>
            </a:r>
            <a:r>
              <a:rPr lang="tr-TR" altLang="tr-TR" sz="2400" b="1" dirty="0">
                <a:solidFill>
                  <a:schemeClr val="tx1"/>
                </a:solidFill>
                <a:cs typeface="Times New Roman" pitchFamily="18" charset="0"/>
              </a:rPr>
              <a:t>şeması </a:t>
            </a:r>
            <a:br>
              <a:rPr lang="tr-TR" altLang="tr-TR" sz="2400" b="1" dirty="0">
                <a:solidFill>
                  <a:schemeClr val="tx1"/>
                </a:solidFill>
                <a:cs typeface="Times New Roman" pitchFamily="18" charset="0"/>
              </a:rPr>
            </a:br>
            <a:endParaRPr lang="tr-TR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6188085"/>
              </p:ext>
            </p:extLst>
          </p:nvPr>
        </p:nvGraphicFramePr>
        <p:xfrm>
          <a:off x="609600" y="1828800"/>
          <a:ext cx="8153400" cy="3486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r>
                        <a:rPr lang="tr-TR" altLang="tr-TR" sz="18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İlk karşılaşma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altLang="tr-TR" sz="1800" b="0" dirty="0" err="1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DaBT</a:t>
                      </a:r>
                      <a:r>
                        <a:rPr lang="tr-TR" altLang="tr-TR" sz="1800" b="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/İPA, Hep B, KKK,</a:t>
                      </a:r>
                      <a:r>
                        <a:rPr lang="tr-TR" altLang="tr-TR" sz="1800" b="0" baseline="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 Hep A</a:t>
                      </a:r>
                      <a:endParaRPr lang="tr-T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6915">
                <a:tc>
                  <a:txBody>
                    <a:bodyPr/>
                    <a:lstStyle/>
                    <a:p>
                      <a:r>
                        <a:rPr lang="tr-TR" altLang="tr-TR" sz="18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İlk karşılaşmadan 2 ay sonra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dirty="0" err="1" smtClean="0">
                          <a:cs typeface="Times New Roman" pitchFamily="18" charset="0"/>
                        </a:rPr>
                        <a:t>DaBT</a:t>
                      </a:r>
                      <a:r>
                        <a:rPr lang="tr-TR" altLang="tr-TR" sz="1800" dirty="0" smtClean="0">
                          <a:cs typeface="Times New Roman" pitchFamily="18" charset="0"/>
                        </a:rPr>
                        <a:t>/İPA, OPA, Hep B, KKK</a:t>
                      </a:r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0830">
                <a:tc>
                  <a:txBody>
                    <a:bodyPr/>
                    <a:lstStyle/>
                    <a:p>
                      <a:r>
                        <a:rPr lang="tr-TR" altLang="tr-TR" sz="18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İlk karşılaşmadan 8 ay sonra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dirty="0" err="1" smtClean="0">
                          <a:cs typeface="Times New Roman" pitchFamily="18" charset="0"/>
                        </a:rPr>
                        <a:t>DaBT</a:t>
                      </a:r>
                      <a:r>
                        <a:rPr lang="tr-TR" altLang="tr-TR" sz="1800" dirty="0" smtClean="0">
                          <a:cs typeface="Times New Roman" pitchFamily="18" charset="0"/>
                        </a:rPr>
                        <a:t>/İPA, OPA, Hep B,</a:t>
                      </a:r>
                      <a:r>
                        <a:rPr lang="tr-TR" altLang="tr-TR" sz="1800" b="0" baseline="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 Hep A</a:t>
                      </a:r>
                      <a:endParaRPr lang="tr-TR" altLang="tr-TR" sz="1800" dirty="0" smtClean="0">
                        <a:cs typeface="Times New Roman" pitchFamily="18" charset="0"/>
                      </a:endParaRPr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244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dirty="0">
                <a:solidFill>
                  <a:schemeClr val="tx1"/>
                </a:solidFill>
              </a:rPr>
              <a:t/>
            </a:r>
            <a:br>
              <a:rPr lang="tr-TR" sz="2400" dirty="0">
                <a:solidFill>
                  <a:schemeClr val="tx1"/>
                </a:solidFill>
              </a:rPr>
            </a:br>
            <a:r>
              <a:rPr lang="tr-TR" sz="2400" b="1" dirty="0">
                <a:solidFill>
                  <a:schemeClr val="tx1"/>
                </a:solidFill>
              </a:rPr>
              <a:t>14 yaş </a:t>
            </a:r>
            <a:r>
              <a:rPr lang="tr-TR" sz="2400" b="1" dirty="0" smtClean="0">
                <a:solidFill>
                  <a:schemeClr val="tx1"/>
                </a:solidFill>
              </a:rPr>
              <a:t>üzerinde </a:t>
            </a:r>
            <a:r>
              <a:rPr lang="tr-TR" sz="2400" b="1" dirty="0">
                <a:solidFill>
                  <a:schemeClr val="tx1"/>
                </a:solidFill>
              </a:rPr>
              <a:t>daha önce hiç aşılanmamış çocuklarda aşılama şeması</a:t>
            </a:r>
            <a:endParaRPr lang="tr-TR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0095174"/>
              </p:ext>
            </p:extLst>
          </p:nvPr>
        </p:nvGraphicFramePr>
        <p:xfrm>
          <a:off x="609600" y="1905000"/>
          <a:ext cx="81534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İlk karşılaşma</a:t>
                      </a:r>
                      <a:endParaRPr lang="tr-TR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b="0" dirty="0" err="1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Td</a:t>
                      </a:r>
                      <a:r>
                        <a:rPr lang="tr-TR" altLang="tr-TR" sz="1800" b="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, OPA, Hep-B, KKK,</a:t>
                      </a:r>
                      <a:r>
                        <a:rPr lang="tr-TR" altLang="tr-TR" sz="2000" b="0" baseline="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 Hep A</a:t>
                      </a:r>
                      <a:r>
                        <a:rPr lang="tr-TR" altLang="tr-TR" sz="1800" b="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/>
                      </a:r>
                      <a:br>
                        <a:rPr lang="tr-TR" altLang="tr-TR" sz="1800" b="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</a:br>
                      <a:endParaRPr lang="tr-TR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İlk karşılaşmadan 2 ay sonra</a:t>
                      </a:r>
                      <a:endParaRPr lang="tr-TR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dirty="0" err="1" smtClean="0">
                          <a:cs typeface="Times New Roman" pitchFamily="18" charset="0"/>
                        </a:rPr>
                        <a:t>Td</a:t>
                      </a:r>
                      <a:r>
                        <a:rPr lang="tr-TR" altLang="tr-TR" sz="1800" dirty="0" smtClean="0">
                          <a:cs typeface="Times New Roman" pitchFamily="18" charset="0"/>
                        </a:rPr>
                        <a:t>, OPA, Hep-B,  KKK</a:t>
                      </a:r>
                      <a:br>
                        <a:rPr lang="tr-TR" altLang="tr-TR" sz="1800" dirty="0" smtClean="0">
                          <a:cs typeface="Times New Roman" pitchFamily="18" charset="0"/>
                        </a:rPr>
                      </a:br>
                      <a:endParaRPr lang="tr-TR" sz="1800" dirty="0" smtClean="0"/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İlk karşılaşmadan 8 ay sonra</a:t>
                      </a:r>
                      <a:endParaRPr lang="tr-TR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dirty="0" err="1" smtClean="0">
                          <a:cs typeface="Times New Roman" pitchFamily="18" charset="0"/>
                        </a:rPr>
                        <a:t>Td</a:t>
                      </a:r>
                      <a:r>
                        <a:rPr lang="tr-TR" altLang="tr-TR" sz="1800" dirty="0" smtClean="0">
                          <a:cs typeface="Times New Roman" pitchFamily="18" charset="0"/>
                        </a:rPr>
                        <a:t>, OPA, Hep-B,</a:t>
                      </a:r>
                      <a:r>
                        <a:rPr lang="tr-TR" altLang="tr-TR" sz="2000" b="0" baseline="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 Hep A</a:t>
                      </a:r>
                      <a:r>
                        <a:rPr lang="tr-TR" altLang="tr-TR" dirty="0" smtClean="0">
                          <a:cs typeface="Times New Roman" pitchFamily="18" charset="0"/>
                        </a:rPr>
                        <a:t/>
                      </a:r>
                      <a:br>
                        <a:rPr lang="tr-TR" altLang="tr-TR" dirty="0" smtClean="0">
                          <a:cs typeface="Times New Roman" pitchFamily="18" charset="0"/>
                        </a:rPr>
                      </a:br>
                      <a:endParaRPr lang="tr-TR" dirty="0" smtClean="0"/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012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Aşı Takviminde Olmayan Aşılar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/>
              <a:t>Rotavirüs</a:t>
            </a:r>
            <a:r>
              <a:rPr lang="tr-TR" sz="2400" dirty="0" smtClean="0"/>
              <a:t> aşısı</a:t>
            </a:r>
          </a:p>
          <a:p>
            <a:endParaRPr lang="tr-TR" sz="2400" dirty="0" smtClean="0"/>
          </a:p>
          <a:p>
            <a:r>
              <a:rPr lang="tr-TR" sz="2400" dirty="0" err="1" smtClean="0"/>
              <a:t>İnfluenza</a:t>
            </a:r>
            <a:r>
              <a:rPr lang="tr-TR" sz="2400" dirty="0" smtClean="0"/>
              <a:t> aşısı</a:t>
            </a:r>
          </a:p>
          <a:p>
            <a:endParaRPr lang="tr-TR" sz="2400" dirty="0" smtClean="0"/>
          </a:p>
          <a:p>
            <a:r>
              <a:rPr lang="tr-TR" sz="2400" dirty="0" err="1" smtClean="0"/>
              <a:t>Meningokok</a:t>
            </a:r>
            <a:r>
              <a:rPr lang="tr-TR" sz="2400" dirty="0" smtClean="0"/>
              <a:t> aşısı</a:t>
            </a:r>
          </a:p>
          <a:p>
            <a:endParaRPr lang="tr-TR" sz="2400" dirty="0" smtClean="0"/>
          </a:p>
          <a:p>
            <a:r>
              <a:rPr lang="tr-TR" sz="2400" dirty="0" smtClean="0"/>
              <a:t>Human </a:t>
            </a:r>
            <a:r>
              <a:rPr lang="tr-TR" sz="2400" dirty="0" err="1" smtClean="0"/>
              <a:t>papilloma</a:t>
            </a:r>
            <a:r>
              <a:rPr lang="tr-TR" sz="2400" dirty="0" smtClean="0"/>
              <a:t> virüs aşısı</a:t>
            </a:r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244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209800"/>
            <a:ext cx="7886700" cy="3249252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3280388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err="1"/>
              <a:t>Rotavirüs</a:t>
            </a:r>
            <a:r>
              <a:rPr lang="tr-TR" sz="3600" dirty="0"/>
              <a:t> aşısı</a:t>
            </a:r>
            <a:br>
              <a:rPr lang="tr-TR" sz="3600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/>
              <a:t>RV1 VE RV5 olmak üzere 2 tip aşı var.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RV1: 2. ve 4. aylarda 2 doz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RV5: 2. 4. 6. aylarda 3 doz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Aralarında en az 4 hafta olmalıdır.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İlk RVA: 6-15 hafta arasında uygulanmalıdır.</a:t>
            </a:r>
            <a:endParaRPr lang="tr-TR" sz="24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0010893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err="1"/>
              <a:t>İnfluenza</a:t>
            </a:r>
            <a:r>
              <a:rPr lang="tr-TR" sz="3600" dirty="0"/>
              <a:t> aşısı</a:t>
            </a:r>
            <a:br>
              <a:rPr lang="tr-TR" sz="3600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/>
              <a:t>6. aydan sonra uygulanabilir.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Her yıl grip sezonunda tekrarlanmalıdır.</a:t>
            </a:r>
            <a:endParaRPr lang="tr-TR" sz="24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690770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err="1"/>
              <a:t>Meningokok</a:t>
            </a:r>
            <a:r>
              <a:rPr lang="tr-TR" sz="3600" dirty="0"/>
              <a:t> aşısı</a:t>
            </a:r>
            <a:br>
              <a:rPr lang="tr-TR" sz="3600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/>
              <a:t>İlk doz 11-12 yaş arası öneriliyor.</a:t>
            </a:r>
          </a:p>
          <a:p>
            <a:pPr>
              <a:lnSpc>
                <a:spcPct val="150000"/>
              </a:lnSpc>
            </a:pPr>
            <a:r>
              <a:rPr lang="tr-TR" sz="2400" dirty="0" err="1" smtClean="0"/>
              <a:t>Rapel</a:t>
            </a:r>
            <a:r>
              <a:rPr lang="tr-TR" sz="2400" dirty="0" smtClean="0"/>
              <a:t> doz 16-18 yaş arası öneriliyor.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2 yaş altında etkisizdir.</a:t>
            </a:r>
            <a:endParaRPr lang="tr-TR" sz="24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1185625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1325563"/>
          </a:xfrm>
        </p:spPr>
        <p:txBody>
          <a:bodyPr/>
          <a:lstStyle/>
          <a:p>
            <a:r>
              <a:rPr lang="tr-TR" dirty="0" smtClean="0"/>
              <a:t>HPV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Amerikan Pediatri </a:t>
            </a:r>
            <a:r>
              <a:rPr lang="tr-TR" sz="2400" dirty="0" smtClean="0"/>
              <a:t>Akademisi: 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HPV </a:t>
            </a:r>
            <a:r>
              <a:rPr lang="tr-TR" sz="2400" dirty="0"/>
              <a:t>aşı uygulamasını 11 ile 12 yaş aralığında rutin olarak 3 doz, 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Daha </a:t>
            </a:r>
            <a:r>
              <a:rPr lang="tr-TR" sz="2400" dirty="0"/>
              <a:t>önce bağışıklığı olmayan veya dozlarını tamamlamayan 13 ile 26 yaş aralığında olanların ise dozlarını tamamlayarak aşılanmasını önermektedir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7524750" cy="365125"/>
          </a:xfrm>
        </p:spPr>
        <p:txBody>
          <a:bodyPr/>
          <a:lstStyle/>
          <a:p>
            <a:r>
              <a:rPr lang="en-US" sz="1100" dirty="0"/>
              <a:t>American Academy of Pediatrics. Committee On Infectious Diseases. HPV Vaccine Recommendations. Pediatrics. 2012; 129(3): 602-5. </a:t>
            </a:r>
            <a:endParaRPr lang="tr-TR" sz="11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55914341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Aşılamada Özel Durumlar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tr-TR" sz="2400" dirty="0" smtClean="0"/>
              <a:t>Aşılama durumunu bilmeyenler</a:t>
            </a:r>
          </a:p>
          <a:p>
            <a:pPr marL="457200" indent="-457200">
              <a:buFont typeface="+mj-lt"/>
              <a:buAutoNum type="arabicParenR"/>
            </a:pPr>
            <a:r>
              <a:rPr lang="tr-TR" sz="2400" dirty="0" smtClean="0"/>
              <a:t>Aşılamada gecikme olması</a:t>
            </a:r>
          </a:p>
          <a:p>
            <a:pPr marL="457200" indent="-457200">
              <a:buFont typeface="+mj-lt"/>
              <a:buAutoNum type="arabicParenR"/>
            </a:pPr>
            <a:r>
              <a:rPr lang="tr-TR" sz="2400" dirty="0" err="1"/>
              <a:t>İmmünsupresif</a:t>
            </a:r>
            <a:r>
              <a:rPr lang="tr-TR" sz="2400" dirty="0"/>
              <a:t> Tedavi </a:t>
            </a:r>
            <a:r>
              <a:rPr lang="tr-TR" sz="2400" dirty="0" smtClean="0"/>
              <a:t>Alanlar</a:t>
            </a:r>
          </a:p>
          <a:p>
            <a:pPr marL="457200" indent="-457200">
              <a:buFont typeface="+mj-lt"/>
              <a:buAutoNum type="arabicParenR"/>
            </a:pPr>
            <a:r>
              <a:rPr lang="tr-TR" sz="2400" dirty="0" err="1" smtClean="0"/>
              <a:t>Steroid</a:t>
            </a:r>
            <a:r>
              <a:rPr lang="tr-TR" sz="2400" dirty="0" smtClean="0"/>
              <a:t> </a:t>
            </a:r>
            <a:r>
              <a:rPr lang="tr-TR" sz="2400" dirty="0"/>
              <a:t>Tedavisinde </a:t>
            </a:r>
            <a:r>
              <a:rPr lang="tr-TR" sz="2400" dirty="0" smtClean="0"/>
              <a:t>Aşılama</a:t>
            </a:r>
          </a:p>
          <a:p>
            <a:pPr marL="457200" indent="-457200">
              <a:buFont typeface="+mj-lt"/>
              <a:buAutoNum type="arabicParenR"/>
            </a:pPr>
            <a:r>
              <a:rPr lang="tr-TR" sz="2400" dirty="0" err="1"/>
              <a:t>İmmün</a:t>
            </a:r>
            <a:r>
              <a:rPr lang="tr-TR" sz="2400" dirty="0"/>
              <a:t> Yetmezlikte </a:t>
            </a:r>
            <a:r>
              <a:rPr lang="tr-TR" sz="2400" dirty="0" smtClean="0"/>
              <a:t>Aşılama</a:t>
            </a:r>
          </a:p>
          <a:p>
            <a:pPr marL="457200" indent="-457200">
              <a:buFont typeface="+mj-lt"/>
              <a:buAutoNum type="arabicParenR"/>
            </a:pPr>
            <a:r>
              <a:rPr lang="tr-TR" sz="2400" dirty="0" err="1"/>
              <a:t>Premature</a:t>
            </a:r>
            <a:r>
              <a:rPr lang="tr-TR" sz="2400" dirty="0"/>
              <a:t> ve Aşılama</a:t>
            </a:r>
            <a:endParaRPr lang="tr-TR" sz="2400" dirty="0" smtClean="0"/>
          </a:p>
          <a:p>
            <a:pPr marL="457200" indent="-457200">
              <a:buFont typeface="+mj-lt"/>
              <a:buAutoNum type="arabicParenR"/>
            </a:pPr>
            <a:endParaRPr lang="tr-TR" sz="2400" dirty="0" smtClean="0"/>
          </a:p>
          <a:p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244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1) Aşılama </a:t>
            </a:r>
            <a:r>
              <a:rPr lang="tr-TR" sz="4000" dirty="0">
                <a:solidFill>
                  <a:schemeClr val="tx1"/>
                </a:solidFill>
              </a:rPr>
              <a:t>durumunu bilmeyenler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r>
              <a:rPr lang="tr-TR" sz="2400" dirty="0" smtClean="0"/>
              <a:t>Hiç aşılama yapılmamış gibi kabul edilerek aşı programına alınır.</a:t>
            </a:r>
          </a:p>
          <a:p>
            <a:endParaRPr lang="tr-TR" sz="240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1574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sz="3600" dirty="0" smtClean="0"/>
          </a:p>
          <a:p>
            <a:pPr marL="0" indent="0">
              <a:buNone/>
            </a:pPr>
            <a:endParaRPr lang="tr-TR" sz="3600" dirty="0"/>
          </a:p>
          <a:p>
            <a:pPr marL="0" indent="0" algn="ctr">
              <a:buNone/>
            </a:pPr>
            <a:r>
              <a:rPr lang="tr-TR" sz="3600" dirty="0" smtClean="0"/>
              <a:t>«</a:t>
            </a:r>
            <a:r>
              <a:rPr lang="en-US" sz="3600" dirty="0" smtClean="0"/>
              <a:t>Vaccine </a:t>
            </a:r>
            <a:r>
              <a:rPr lang="en-US" sz="3600" dirty="0"/>
              <a:t>decision-making begins in </a:t>
            </a:r>
            <a:r>
              <a:rPr lang="en-US" sz="3600" dirty="0" smtClean="0"/>
              <a:t>pregnancy</a:t>
            </a:r>
            <a:r>
              <a:rPr lang="tr-TR" sz="3600" dirty="0" smtClean="0"/>
              <a:t>»</a:t>
            </a:r>
            <a:endParaRPr lang="en-US" sz="3600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2971800" y="6356351"/>
            <a:ext cx="5924550" cy="365125"/>
          </a:xfrm>
        </p:spPr>
        <p:txBody>
          <a:bodyPr/>
          <a:lstStyle/>
          <a:p>
            <a:r>
              <a:rPr lang="fr-FR" sz="1100" dirty="0"/>
              <a:t>M.H. </a:t>
            </a:r>
            <a:r>
              <a:rPr lang="fr-FR" sz="1100" dirty="0" err="1"/>
              <a:t>Danchin</a:t>
            </a:r>
            <a:r>
              <a:rPr lang="fr-FR" sz="1100" dirty="0"/>
              <a:t> et al. / Vaccine xxx (2017) </a:t>
            </a:r>
            <a:r>
              <a:rPr lang="fr-FR" sz="1100" dirty="0" smtClean="0"/>
              <a:t>xxx–xxx</a:t>
            </a:r>
            <a:r>
              <a:rPr lang="tr-TR" sz="1100" dirty="0" smtClean="0"/>
              <a:t>, </a:t>
            </a:r>
            <a:r>
              <a:rPr lang="tr-TR" sz="1100" dirty="0" err="1"/>
              <a:t>E</a:t>
            </a:r>
            <a:r>
              <a:rPr lang="tr-TR" sz="1100" dirty="0" err="1" smtClean="0"/>
              <a:t>lsevier</a:t>
            </a:r>
            <a:endParaRPr lang="tr-TR" sz="11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6745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2</a:t>
            </a:r>
            <a:r>
              <a:rPr lang="tr-TR" sz="4000" dirty="0">
                <a:solidFill>
                  <a:schemeClr val="tx1"/>
                </a:solidFill>
              </a:rPr>
              <a:t>) Aşılamada gecikme </a:t>
            </a:r>
            <a:r>
              <a:rPr lang="tr-TR" sz="4000" dirty="0" smtClean="0">
                <a:solidFill>
                  <a:schemeClr val="tx1"/>
                </a:solidFill>
              </a:rPr>
              <a:t>olması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r>
              <a:rPr lang="tr-TR" sz="2400" dirty="0" smtClean="0"/>
              <a:t>Aşılamada gecikme olursa, aşılamaya kalındığı yerden devam edilir.</a:t>
            </a:r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494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Tedaviden en az 3 ay sonra aşı yaptırabilirler. </a:t>
            </a:r>
          </a:p>
          <a:p>
            <a:endParaRPr lang="tr-TR" sz="2400" dirty="0" smtClean="0"/>
          </a:p>
          <a:p>
            <a:r>
              <a:rPr lang="tr-TR" sz="2400" dirty="0" smtClean="0"/>
              <a:t>Canlı aşılar; </a:t>
            </a:r>
            <a:r>
              <a:rPr lang="tr-TR" sz="2400" dirty="0" err="1" smtClean="0"/>
              <a:t>immünglobülin</a:t>
            </a:r>
            <a:r>
              <a:rPr lang="tr-TR" sz="2400" dirty="0" smtClean="0"/>
              <a:t> veya kan transfüzyonundan en az 3 ay sonra yapılmalıdır.</a:t>
            </a:r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51</a:t>
            </a:fld>
            <a:endParaRPr lang="tr-TR"/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228600" y="533400"/>
            <a:ext cx="91440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dirty="0" smtClean="0">
                <a:solidFill>
                  <a:schemeClr val="tx1"/>
                </a:solidFill>
              </a:rPr>
              <a:t>3) </a:t>
            </a:r>
            <a:r>
              <a:rPr lang="tr-TR" sz="3600" dirty="0" err="1">
                <a:solidFill>
                  <a:schemeClr val="tx1"/>
                </a:solidFill>
              </a:rPr>
              <a:t>İmmünsupresif</a:t>
            </a:r>
            <a:r>
              <a:rPr lang="tr-TR" sz="3600" dirty="0">
                <a:solidFill>
                  <a:schemeClr val="tx1"/>
                </a:solidFill>
              </a:rPr>
              <a:t> Tedavi Alanlarda Aşılama</a:t>
            </a:r>
          </a:p>
        </p:txBody>
      </p:sp>
    </p:spTree>
    <p:extLst>
      <p:ext uri="{BB962C8B-B14F-4D97-AF65-F5344CB8AC3E}">
        <p14:creationId xmlns:p14="http://schemas.microsoft.com/office/powerpoint/2010/main" val="240244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4) </a:t>
            </a:r>
            <a:r>
              <a:rPr lang="tr-TR" sz="4000" dirty="0" err="1" smtClean="0">
                <a:solidFill>
                  <a:schemeClr val="tx1"/>
                </a:solidFill>
              </a:rPr>
              <a:t>Steroid</a:t>
            </a:r>
            <a:r>
              <a:rPr lang="tr-TR" sz="4000" dirty="0" smtClean="0">
                <a:solidFill>
                  <a:schemeClr val="tx1"/>
                </a:solidFill>
              </a:rPr>
              <a:t> Tedavisinde Aşılama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/>
              <a:t>14 gün veya daha uzun süre 2mg/kg/gün </a:t>
            </a:r>
            <a:r>
              <a:rPr lang="tr-TR" sz="2400" dirty="0" err="1" smtClean="0"/>
              <a:t>prednizon</a:t>
            </a:r>
            <a:r>
              <a:rPr lang="tr-TR" sz="2400" dirty="0" smtClean="0"/>
              <a:t> veya eşdeğeri </a:t>
            </a:r>
            <a:r>
              <a:rPr lang="tr-TR" sz="2400" dirty="0" err="1" smtClean="0"/>
              <a:t>kortikosteroid</a:t>
            </a:r>
            <a:r>
              <a:rPr lang="tr-TR" sz="2400" dirty="0" smtClean="0"/>
              <a:t> alacak olanlara tedavi kesildikten en az 1 ay sonra canlı aşı yapılabilir.</a:t>
            </a:r>
          </a:p>
          <a:p>
            <a:endParaRPr lang="tr-TR" sz="2400" dirty="0" smtClean="0"/>
          </a:p>
          <a:p>
            <a:r>
              <a:rPr lang="tr-TR" sz="2400" dirty="0" smtClean="0"/>
              <a:t>Ancak belirtilen dozlarda tedavi süresi 14 günden az ise canlı aşı tedavi bitiminden hemen sonra </a:t>
            </a:r>
            <a:r>
              <a:rPr lang="tr-TR" sz="2400" dirty="0"/>
              <a:t>yapılabilir</a:t>
            </a:r>
            <a:r>
              <a:rPr lang="tr-TR" sz="2400" dirty="0" smtClean="0"/>
              <a:t>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6325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5) </a:t>
            </a:r>
            <a:r>
              <a:rPr lang="tr-TR" sz="4000" dirty="0" err="1" smtClean="0">
                <a:solidFill>
                  <a:schemeClr val="tx1"/>
                </a:solidFill>
              </a:rPr>
              <a:t>İmmün</a:t>
            </a:r>
            <a:r>
              <a:rPr lang="tr-TR" sz="4000" dirty="0" smtClean="0">
                <a:solidFill>
                  <a:schemeClr val="tx1"/>
                </a:solidFill>
              </a:rPr>
              <a:t> Yetmezlikte Aşılama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tr-TR" sz="2400" dirty="0" err="1" smtClean="0"/>
              <a:t>İmmun</a:t>
            </a:r>
            <a:r>
              <a:rPr lang="tr-TR" sz="2400" dirty="0" smtClean="0"/>
              <a:t> yetmezliği olan çocuklar;</a:t>
            </a:r>
          </a:p>
          <a:p>
            <a:pPr lvl="1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tr-TR" sz="2400" dirty="0">
                <a:latin typeface="+mj-lt"/>
              </a:rPr>
              <a:t>C</a:t>
            </a:r>
            <a:r>
              <a:rPr lang="tr-TR" sz="2400" dirty="0" smtClean="0">
                <a:latin typeface="+mj-lt"/>
              </a:rPr>
              <a:t>anlı olmayan aşılar güvenle uygulanabilir. 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tr-TR" sz="2400" dirty="0" smtClean="0">
                <a:latin typeface="+mj-lt"/>
              </a:rPr>
              <a:t>Yeterli </a:t>
            </a:r>
            <a:r>
              <a:rPr lang="tr-TR" sz="2400" dirty="0" err="1" smtClean="0">
                <a:latin typeface="+mj-lt"/>
              </a:rPr>
              <a:t>immün</a:t>
            </a:r>
            <a:r>
              <a:rPr lang="tr-TR" sz="2400" dirty="0" smtClean="0">
                <a:latin typeface="+mj-lt"/>
              </a:rPr>
              <a:t> yanıt oluşturabilmek için daha yüksek dozlarda aşılama gerekebilir.</a:t>
            </a:r>
          </a:p>
          <a:p>
            <a:pPr lvl="1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tr-TR" sz="2400" dirty="0" smtClean="0">
                <a:latin typeface="+mj-lt"/>
              </a:rPr>
              <a:t>Canlı aşılar uygulanmaz. 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tr-TR" sz="2400" dirty="0" smtClean="0">
                <a:latin typeface="+mj-lt"/>
              </a:rPr>
              <a:t>İstisna olarak HIV enfeksiyonu bulunan </a:t>
            </a:r>
            <a:r>
              <a:rPr lang="tr-TR" sz="2400" dirty="0" err="1" smtClean="0">
                <a:latin typeface="+mj-lt"/>
              </a:rPr>
              <a:t>immün</a:t>
            </a:r>
            <a:r>
              <a:rPr lang="tr-TR" sz="2400" dirty="0" smtClean="0">
                <a:latin typeface="+mj-lt"/>
              </a:rPr>
              <a:t> yetmezlikli çocuklara, canlı aşılardan KKK ve suçiçeği aşıları uygulanabilir</a:t>
            </a:r>
            <a:r>
              <a:rPr lang="tr-TR" sz="2000" dirty="0" smtClean="0">
                <a:latin typeface="+mj-lt"/>
              </a:rPr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244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dirty="0" smtClean="0">
                <a:solidFill>
                  <a:schemeClr val="tx1"/>
                </a:solidFill>
              </a:rPr>
              <a:t/>
            </a:r>
            <a:br>
              <a:rPr lang="tr-TR" sz="3600" dirty="0" smtClean="0">
                <a:solidFill>
                  <a:schemeClr val="tx1"/>
                </a:solidFill>
              </a:rPr>
            </a:br>
            <a:r>
              <a:rPr lang="tr-TR" sz="4000" dirty="0" smtClean="0">
                <a:solidFill>
                  <a:schemeClr val="tx1"/>
                </a:solidFill>
              </a:rPr>
              <a:t>6) Prematüre </a:t>
            </a:r>
            <a:r>
              <a:rPr lang="tr-TR" sz="4000" dirty="0">
                <a:solidFill>
                  <a:schemeClr val="tx1"/>
                </a:solidFill>
              </a:rPr>
              <a:t>ve </a:t>
            </a:r>
            <a:r>
              <a:rPr lang="tr-TR" sz="4000" dirty="0" smtClean="0">
                <a:solidFill>
                  <a:schemeClr val="tx1"/>
                </a:solidFill>
              </a:rPr>
              <a:t>Aşılama</a:t>
            </a:r>
            <a:r>
              <a:rPr lang="tr-TR" dirty="0">
                <a:solidFill>
                  <a:schemeClr val="tx1"/>
                </a:solidFill>
              </a:rPr>
              <a:t/>
            </a:r>
            <a:br>
              <a:rPr lang="tr-TR" dirty="0">
                <a:solidFill>
                  <a:schemeClr val="tx1"/>
                </a:solidFill>
              </a:rPr>
            </a:b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2400" dirty="0" smtClean="0">
              <a:cs typeface="Arial" charset="0"/>
            </a:endParaRPr>
          </a:p>
          <a:p>
            <a:r>
              <a:rPr lang="tr-TR" sz="2400" dirty="0" smtClean="0">
                <a:cs typeface="Arial" charset="0"/>
              </a:rPr>
              <a:t>Zamanında</a:t>
            </a:r>
            <a:r>
              <a:rPr lang="tr-TR" sz="2400" dirty="0" smtClean="0"/>
              <a:t> </a:t>
            </a:r>
            <a:r>
              <a:rPr lang="tr-TR" sz="2400" dirty="0"/>
              <a:t>doğan çocuklarda olduğu gibi prematüre çocuklara da </a:t>
            </a:r>
            <a:r>
              <a:rPr lang="tr-TR" sz="2400" dirty="0" smtClean="0"/>
              <a:t>aşılar </a:t>
            </a:r>
            <a:r>
              <a:rPr lang="tr-TR" sz="2400" dirty="0"/>
              <a:t>aynı şemaya göre yapılmalıdır</a:t>
            </a:r>
            <a:r>
              <a:rPr lang="tr-TR" sz="2400" dirty="0" smtClean="0"/>
              <a:t>.</a:t>
            </a:r>
          </a:p>
          <a:p>
            <a:endParaRPr lang="tr-TR" sz="2400" dirty="0"/>
          </a:p>
          <a:p>
            <a:r>
              <a:rPr lang="tr-TR" sz="2400" dirty="0"/>
              <a:t>Prematüre </a:t>
            </a:r>
            <a:r>
              <a:rPr lang="tr-TR" sz="2400" dirty="0" smtClean="0"/>
              <a:t>bebekler, </a:t>
            </a:r>
            <a:r>
              <a:rPr lang="tr-TR" sz="2400" dirty="0"/>
              <a:t>aşılara karşı yeterli </a:t>
            </a:r>
            <a:r>
              <a:rPr lang="tr-TR" sz="2400" dirty="0" err="1" smtClean="0"/>
              <a:t>immün</a:t>
            </a:r>
            <a:r>
              <a:rPr lang="tr-TR" sz="2400" dirty="0" smtClean="0"/>
              <a:t> </a:t>
            </a:r>
            <a:r>
              <a:rPr lang="tr-TR" sz="2400" dirty="0"/>
              <a:t>yanıt gösterirler.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244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dirty="0" smtClean="0">
                <a:solidFill>
                  <a:schemeClr val="tx1"/>
                </a:solidFill>
              </a:rPr>
              <a:t/>
            </a:r>
            <a:br>
              <a:rPr lang="tr-TR" sz="3600" dirty="0" smtClean="0">
                <a:solidFill>
                  <a:schemeClr val="tx1"/>
                </a:solidFill>
              </a:rPr>
            </a:br>
            <a:r>
              <a:rPr lang="tr-TR" sz="4000" dirty="0" smtClean="0">
                <a:solidFill>
                  <a:schemeClr val="tx1"/>
                </a:solidFill>
              </a:rPr>
              <a:t>6) Prematüre </a:t>
            </a:r>
            <a:r>
              <a:rPr lang="tr-TR" sz="4000" dirty="0">
                <a:solidFill>
                  <a:schemeClr val="tx1"/>
                </a:solidFill>
              </a:rPr>
              <a:t>ve </a:t>
            </a:r>
            <a:r>
              <a:rPr lang="tr-TR" sz="4000" dirty="0" smtClean="0">
                <a:solidFill>
                  <a:schemeClr val="tx1"/>
                </a:solidFill>
              </a:rPr>
              <a:t>Aşılama</a:t>
            </a:r>
            <a:r>
              <a:rPr lang="tr-TR" dirty="0">
                <a:solidFill>
                  <a:schemeClr val="tx1"/>
                </a:solidFill>
              </a:rPr>
              <a:t/>
            </a:r>
            <a:br>
              <a:rPr lang="tr-TR" dirty="0">
                <a:solidFill>
                  <a:schemeClr val="tx1"/>
                </a:solidFill>
              </a:rPr>
            </a:b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Anne </a:t>
            </a:r>
            <a:r>
              <a:rPr lang="tr-TR" sz="2400" dirty="0" err="1" smtClean="0"/>
              <a:t>HBsAg</a:t>
            </a:r>
            <a:r>
              <a:rPr lang="tr-TR" sz="2400" dirty="0" smtClean="0"/>
              <a:t>(-) ve </a:t>
            </a:r>
            <a:r>
              <a:rPr lang="tr-TR" sz="2400" dirty="0" err="1" smtClean="0"/>
              <a:t>yenidoğan</a:t>
            </a:r>
            <a:r>
              <a:rPr lang="tr-TR" sz="2400" dirty="0" smtClean="0"/>
              <a:t> </a:t>
            </a:r>
            <a:r>
              <a:rPr lang="en-US" sz="2400" dirty="0">
                <a:cs typeface="Arial" charset="0"/>
              </a:rPr>
              <a:t>&lt;</a:t>
            </a:r>
            <a:r>
              <a:rPr lang="tr-TR" sz="2400" dirty="0">
                <a:cs typeface="Arial" charset="0"/>
              </a:rPr>
              <a:t>2000 gr  </a:t>
            </a:r>
            <a:r>
              <a:rPr lang="tr-TR" sz="2400" dirty="0" smtClean="0">
                <a:cs typeface="Arial" charset="0"/>
              </a:rPr>
              <a:t>ise;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tr-TR" sz="2100" dirty="0" smtClean="0">
                <a:cs typeface="Arial" charset="0"/>
              </a:rPr>
              <a:t> </a:t>
            </a:r>
            <a:r>
              <a:rPr lang="tr-TR" sz="2100" dirty="0">
                <a:cs typeface="Arial" charset="0"/>
              </a:rPr>
              <a:t>1.ayda </a:t>
            </a:r>
            <a:r>
              <a:rPr lang="tr-TR" sz="2100" dirty="0" smtClean="0">
                <a:cs typeface="Arial" charset="0"/>
              </a:rPr>
              <a:t> </a:t>
            </a:r>
            <a:r>
              <a:rPr lang="tr-TR" sz="2100" dirty="0">
                <a:cs typeface="Arial" charset="0"/>
              </a:rPr>
              <a:t>ilk doz </a:t>
            </a:r>
            <a:r>
              <a:rPr lang="tr-TR" sz="2100" dirty="0" smtClean="0">
                <a:cs typeface="Arial" charset="0"/>
              </a:rPr>
              <a:t> </a:t>
            </a:r>
            <a:r>
              <a:rPr lang="tr-TR" sz="2100" dirty="0">
                <a:cs typeface="Arial" charset="0"/>
              </a:rPr>
              <a:t>2. ve 6. ayda diğer </a:t>
            </a:r>
            <a:r>
              <a:rPr lang="tr-TR" sz="2100" dirty="0" smtClean="0">
                <a:cs typeface="Arial" charset="0"/>
              </a:rPr>
              <a:t>dozlar yapılır.</a:t>
            </a:r>
          </a:p>
          <a:p>
            <a:endParaRPr lang="tr-TR" sz="2400" dirty="0" smtClean="0">
              <a:cs typeface="Arial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/>
              <a:t>Anne </a:t>
            </a:r>
            <a:r>
              <a:rPr lang="tr-TR" sz="2400" dirty="0" err="1"/>
              <a:t>HBsAg</a:t>
            </a:r>
            <a:r>
              <a:rPr lang="tr-TR" sz="2400" dirty="0" smtClean="0"/>
              <a:t>(+) </a:t>
            </a:r>
            <a:r>
              <a:rPr lang="tr-TR" sz="2400" dirty="0"/>
              <a:t>ve </a:t>
            </a:r>
            <a:r>
              <a:rPr lang="tr-TR" sz="2400" dirty="0" err="1"/>
              <a:t>yenidoğan</a:t>
            </a:r>
            <a:r>
              <a:rPr lang="tr-TR" sz="2400" dirty="0"/>
              <a:t> </a:t>
            </a:r>
            <a:r>
              <a:rPr lang="en-US" sz="2400" dirty="0">
                <a:cs typeface="Arial" charset="0"/>
              </a:rPr>
              <a:t>&lt;</a:t>
            </a:r>
            <a:r>
              <a:rPr lang="tr-TR" sz="2400" dirty="0">
                <a:cs typeface="Arial" charset="0"/>
              </a:rPr>
              <a:t>2000 gr  </a:t>
            </a:r>
            <a:r>
              <a:rPr lang="tr-TR" sz="2400" dirty="0" smtClean="0">
                <a:cs typeface="Arial" charset="0"/>
              </a:rPr>
              <a:t>ise;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tr-TR" sz="2100" dirty="0" smtClean="0">
                <a:cs typeface="Arial" charset="0"/>
              </a:rPr>
              <a:t>Doğumda </a:t>
            </a:r>
            <a:r>
              <a:rPr lang="tr-TR" sz="2100" dirty="0">
                <a:cs typeface="Arial" charset="0"/>
              </a:rPr>
              <a:t>HBIG ve bir doz </a:t>
            </a:r>
            <a:r>
              <a:rPr lang="tr-TR" sz="2100" dirty="0" smtClean="0">
                <a:cs typeface="Arial" charset="0"/>
              </a:rPr>
              <a:t>aşı (</a:t>
            </a:r>
            <a:r>
              <a:rPr lang="tr-TR" sz="2100" dirty="0">
                <a:cs typeface="Arial" charset="0"/>
              </a:rPr>
              <a:t>ilk 12 saatte) </a:t>
            </a:r>
            <a:r>
              <a:rPr lang="tr-TR" sz="2100" dirty="0" smtClean="0">
                <a:cs typeface="Arial" charset="0"/>
              </a:rPr>
              <a:t>yapılır.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tr-TR" sz="2100" dirty="0" smtClean="0">
                <a:cs typeface="Arial" charset="0"/>
              </a:rPr>
              <a:t>Daha sonra  </a:t>
            </a:r>
            <a:r>
              <a:rPr lang="tr-TR" sz="2100" dirty="0">
                <a:cs typeface="Arial" charset="0"/>
              </a:rPr>
              <a:t>1</a:t>
            </a:r>
            <a:r>
              <a:rPr lang="tr-TR" sz="2100" dirty="0" smtClean="0">
                <a:cs typeface="Arial" charset="0"/>
              </a:rPr>
              <a:t>., 2. ve 6</a:t>
            </a:r>
            <a:r>
              <a:rPr lang="tr-TR" sz="2100" dirty="0">
                <a:cs typeface="Arial" charset="0"/>
              </a:rPr>
              <a:t>. </a:t>
            </a:r>
            <a:r>
              <a:rPr lang="tr-TR" sz="2100" dirty="0" smtClean="0">
                <a:cs typeface="Arial" charset="0"/>
              </a:rPr>
              <a:t>aylarda  </a:t>
            </a:r>
            <a:r>
              <a:rPr lang="tr-TR" sz="2100" dirty="0">
                <a:cs typeface="Arial" charset="0"/>
              </a:rPr>
              <a:t>HBV </a:t>
            </a:r>
            <a:r>
              <a:rPr lang="tr-TR" sz="2100" dirty="0" smtClean="0">
                <a:cs typeface="Arial" charset="0"/>
              </a:rPr>
              <a:t>aşısı yapılır.</a:t>
            </a:r>
            <a:endParaRPr lang="en-US" sz="2100" dirty="0">
              <a:cs typeface="Arial" charset="0"/>
            </a:endParaRPr>
          </a:p>
          <a:p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55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1076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Aşılama sırasında ve sonrasında ağrı ve ateş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 smtClean="0"/>
              <a:t>Profilaktik</a:t>
            </a:r>
            <a:r>
              <a:rPr lang="tr-TR" dirty="0" smtClean="0"/>
              <a:t> </a:t>
            </a:r>
            <a:r>
              <a:rPr lang="tr-TR" dirty="0"/>
              <a:t>analjeziklerin </a:t>
            </a:r>
            <a:r>
              <a:rPr lang="tr-TR" dirty="0" smtClean="0"/>
              <a:t>aşılar </a:t>
            </a:r>
            <a:r>
              <a:rPr lang="tr-TR" dirty="0"/>
              <a:t>sonrası aşı antikor yanıtına ve ateş reaksiyonuna etkisini </a:t>
            </a:r>
            <a:r>
              <a:rPr lang="tr-TR" dirty="0" smtClean="0"/>
              <a:t>inceleyen en güncel çalışmada;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>
                <a:latin typeface="+mj-lt"/>
              </a:rPr>
              <a:t>Aşılamadan </a:t>
            </a:r>
            <a:r>
              <a:rPr lang="tr-TR" dirty="0">
                <a:latin typeface="+mj-lt"/>
              </a:rPr>
              <a:t>sonra 24 saat içinde 6-8 saat aralıklarla 3 doz olmak üzere </a:t>
            </a:r>
            <a:r>
              <a:rPr lang="tr-TR" dirty="0" err="1">
                <a:latin typeface="+mj-lt"/>
              </a:rPr>
              <a:t>asetaminofen</a:t>
            </a:r>
            <a:r>
              <a:rPr lang="tr-TR" dirty="0">
                <a:latin typeface="+mj-lt"/>
              </a:rPr>
              <a:t> verilmiş ve çalışmanın sonucunda </a:t>
            </a:r>
            <a:r>
              <a:rPr lang="tr-TR" dirty="0" err="1">
                <a:latin typeface="+mj-lt"/>
              </a:rPr>
              <a:t>asetaminofen</a:t>
            </a:r>
            <a:r>
              <a:rPr lang="tr-TR" dirty="0">
                <a:latin typeface="+mj-lt"/>
              </a:rPr>
              <a:t> alan ve almayan gruplar arasında ateş görülme sıklığı benzer </a:t>
            </a:r>
            <a:r>
              <a:rPr lang="tr-TR" dirty="0" smtClean="0">
                <a:latin typeface="+mj-lt"/>
              </a:rPr>
              <a:t>saptanmıştır. </a:t>
            </a:r>
          </a:p>
          <a:p>
            <a:r>
              <a:rPr lang="tr-TR" dirty="0" err="1">
                <a:latin typeface="+mj-lt"/>
              </a:rPr>
              <a:t>P</a:t>
            </a:r>
            <a:r>
              <a:rPr lang="tr-TR" dirty="0" err="1" smtClean="0">
                <a:latin typeface="+mj-lt"/>
              </a:rPr>
              <a:t>rofilaktik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>
                <a:latin typeface="+mj-lt"/>
              </a:rPr>
              <a:t>asetaminofen</a:t>
            </a:r>
            <a:r>
              <a:rPr lang="tr-TR" dirty="0">
                <a:latin typeface="+mj-lt"/>
              </a:rPr>
              <a:t> kullanımının rutin uygulanmaması gerektiği ve çocukluk çağı aşılamalarında yeri olmadığı </a:t>
            </a:r>
            <a:r>
              <a:rPr lang="tr-TR" dirty="0" smtClean="0">
                <a:latin typeface="+mj-lt"/>
              </a:rPr>
              <a:t>belirtilmektedir. </a:t>
            </a:r>
          </a:p>
          <a:p>
            <a:r>
              <a:rPr lang="tr-TR" dirty="0" err="1">
                <a:latin typeface="+mj-lt"/>
              </a:rPr>
              <a:t>P</a:t>
            </a:r>
            <a:r>
              <a:rPr lang="tr-TR" dirty="0" err="1" smtClean="0">
                <a:latin typeface="+mj-lt"/>
              </a:rPr>
              <a:t>rofilaktik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>
                <a:latin typeface="+mj-lt"/>
              </a:rPr>
              <a:t>asetaminofen</a:t>
            </a:r>
            <a:r>
              <a:rPr lang="tr-TR" dirty="0">
                <a:latin typeface="+mj-lt"/>
              </a:rPr>
              <a:t> kullanımı hem aşı yan etkisini hem de doktora başvuru sıklığını </a:t>
            </a:r>
            <a:r>
              <a:rPr lang="tr-TR" dirty="0" smtClean="0">
                <a:latin typeface="+mj-lt"/>
              </a:rPr>
              <a:t>etkilememekte, antikor </a:t>
            </a:r>
            <a:r>
              <a:rPr lang="tr-TR" dirty="0">
                <a:latin typeface="+mj-lt"/>
              </a:rPr>
              <a:t>yanıtında da azalmaya yol </a:t>
            </a:r>
            <a:r>
              <a:rPr lang="tr-TR" dirty="0" smtClean="0">
                <a:latin typeface="+mj-lt"/>
              </a:rPr>
              <a:t>açabilmektedir.</a:t>
            </a:r>
            <a:endParaRPr lang="tr-TR" dirty="0">
              <a:latin typeface="+mj-lt"/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28650" y="6311899"/>
            <a:ext cx="7600950" cy="409577"/>
          </a:xfrm>
        </p:spPr>
        <p:txBody>
          <a:bodyPr/>
          <a:lstStyle/>
          <a:p>
            <a:r>
              <a:rPr lang="tr-TR" sz="1000" dirty="0" err="1"/>
              <a:t>Prymulave</a:t>
            </a:r>
            <a:r>
              <a:rPr lang="tr-TR" sz="1000" dirty="0"/>
              <a:t> R, </a:t>
            </a:r>
            <a:r>
              <a:rPr lang="tr-TR" sz="1000" dirty="0" err="1"/>
              <a:t>Siegrist</a:t>
            </a:r>
            <a:r>
              <a:rPr lang="tr-TR" sz="1000" dirty="0"/>
              <a:t> CA, </a:t>
            </a:r>
            <a:r>
              <a:rPr lang="tr-TR" sz="1000" dirty="0" err="1"/>
              <a:t>Chlibek</a:t>
            </a:r>
            <a:r>
              <a:rPr lang="tr-TR" sz="1000" dirty="0"/>
              <a:t> R, </a:t>
            </a:r>
            <a:r>
              <a:rPr lang="tr-TR" sz="1000" dirty="0" err="1"/>
              <a:t>Zemlickova</a:t>
            </a:r>
            <a:r>
              <a:rPr lang="tr-TR" sz="1000" dirty="0"/>
              <a:t> H, </a:t>
            </a:r>
            <a:r>
              <a:rPr lang="tr-TR" sz="1000" dirty="0" err="1"/>
              <a:t>Vackova</a:t>
            </a:r>
            <a:r>
              <a:rPr lang="tr-TR" sz="1000" dirty="0"/>
              <a:t> M, </a:t>
            </a:r>
            <a:r>
              <a:rPr lang="tr-TR" sz="1000" dirty="0" err="1"/>
              <a:t>Smetana</a:t>
            </a:r>
            <a:r>
              <a:rPr lang="tr-TR" sz="1000" dirty="0"/>
              <a:t> J, et al. </a:t>
            </a:r>
            <a:r>
              <a:rPr lang="tr-TR" sz="1000" dirty="0" err="1"/>
              <a:t>Effect</a:t>
            </a:r>
            <a:r>
              <a:rPr lang="tr-TR" sz="1000" dirty="0"/>
              <a:t> of </a:t>
            </a:r>
            <a:r>
              <a:rPr lang="tr-TR" sz="1000" dirty="0" err="1"/>
              <a:t>prophylactic</a:t>
            </a:r>
            <a:r>
              <a:rPr lang="tr-TR" sz="1000" dirty="0"/>
              <a:t> </a:t>
            </a:r>
            <a:r>
              <a:rPr lang="tr-TR" sz="1000" dirty="0" err="1"/>
              <a:t>paracetamol</a:t>
            </a:r>
            <a:r>
              <a:rPr lang="tr-TR" sz="1000" dirty="0"/>
              <a:t> </a:t>
            </a:r>
            <a:r>
              <a:rPr lang="tr-TR" sz="1000" dirty="0" err="1"/>
              <a:t>administration</a:t>
            </a:r>
            <a:r>
              <a:rPr lang="tr-TR" sz="1000" dirty="0"/>
              <a:t> at time of </a:t>
            </a:r>
            <a:r>
              <a:rPr lang="tr-TR" sz="1000" dirty="0" err="1"/>
              <a:t>vaccination</a:t>
            </a:r>
            <a:r>
              <a:rPr lang="tr-TR" sz="1000" dirty="0"/>
              <a:t> on </a:t>
            </a:r>
            <a:r>
              <a:rPr lang="tr-TR" sz="1000" dirty="0" err="1"/>
              <a:t>febrile</a:t>
            </a:r>
            <a:r>
              <a:rPr lang="tr-TR" sz="1000" dirty="0"/>
              <a:t> </a:t>
            </a:r>
            <a:r>
              <a:rPr lang="tr-TR" sz="1000" dirty="0" err="1"/>
              <a:t>reactions</a:t>
            </a:r>
            <a:r>
              <a:rPr lang="tr-TR" sz="1000" dirty="0"/>
              <a:t> </a:t>
            </a:r>
            <a:r>
              <a:rPr lang="tr-TR" sz="1000" dirty="0" err="1"/>
              <a:t>and</a:t>
            </a:r>
            <a:r>
              <a:rPr lang="tr-TR" sz="1000" dirty="0"/>
              <a:t> </a:t>
            </a:r>
            <a:r>
              <a:rPr lang="tr-TR" sz="1000" dirty="0" err="1"/>
              <a:t>antibody</a:t>
            </a:r>
            <a:r>
              <a:rPr lang="tr-TR" sz="1000" dirty="0"/>
              <a:t> </a:t>
            </a:r>
            <a:r>
              <a:rPr lang="tr-TR" sz="1000" dirty="0" err="1"/>
              <a:t>responses</a:t>
            </a:r>
            <a:r>
              <a:rPr lang="tr-TR" sz="1000" dirty="0"/>
              <a:t> in </a:t>
            </a:r>
            <a:r>
              <a:rPr lang="tr-TR" sz="1000" dirty="0" err="1"/>
              <a:t>children</a:t>
            </a:r>
            <a:r>
              <a:rPr lang="tr-TR" sz="1000" dirty="0"/>
              <a:t>: </a:t>
            </a:r>
            <a:r>
              <a:rPr lang="tr-TR" sz="1000" dirty="0" err="1"/>
              <a:t>Two</a:t>
            </a:r>
            <a:r>
              <a:rPr lang="tr-TR" sz="1000" dirty="0"/>
              <a:t> </a:t>
            </a:r>
            <a:r>
              <a:rPr lang="tr-TR" sz="1000" dirty="0" err="1"/>
              <a:t>open-label</a:t>
            </a:r>
            <a:r>
              <a:rPr lang="tr-TR" sz="1000" dirty="0"/>
              <a:t>, </a:t>
            </a:r>
            <a:r>
              <a:rPr lang="tr-TR" sz="1000" dirty="0" err="1"/>
              <a:t>randomised</a:t>
            </a:r>
            <a:r>
              <a:rPr lang="tr-TR" sz="1000" dirty="0"/>
              <a:t> </a:t>
            </a:r>
            <a:r>
              <a:rPr lang="tr-TR" sz="1000" dirty="0" err="1"/>
              <a:t>controlled</a:t>
            </a:r>
            <a:r>
              <a:rPr lang="tr-TR" sz="1000" dirty="0"/>
              <a:t> </a:t>
            </a:r>
            <a:r>
              <a:rPr lang="tr-TR" sz="1000" dirty="0" err="1"/>
              <a:t>trials</a:t>
            </a:r>
            <a:r>
              <a:rPr lang="tr-TR" sz="1000" dirty="0"/>
              <a:t>. </a:t>
            </a:r>
            <a:r>
              <a:rPr lang="tr-TR" sz="1000" dirty="0" err="1"/>
              <a:t>Lancet</a:t>
            </a:r>
            <a:r>
              <a:rPr lang="tr-TR" sz="1000"/>
              <a:t>. </a:t>
            </a:r>
            <a:r>
              <a:rPr lang="tr-TR" sz="1000" smtClean="0"/>
              <a:t> </a:t>
            </a:r>
            <a:r>
              <a:rPr lang="tr-TR" sz="1000" dirty="0"/>
              <a:t>374(9698): 1339-50. 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09223841"/>
      </p:ext>
    </p:extLst>
  </p:cSld>
  <p:clrMapOvr>
    <a:masterClrMapping/>
  </p:clrMapOvr>
  <p:transition spd="slow">
    <p:push dir="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Kaynaklar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586854" y="1624084"/>
            <a:ext cx="8179194" cy="4471916"/>
          </a:xfrm>
        </p:spPr>
        <p:txBody>
          <a:bodyPr/>
          <a:lstStyle/>
          <a:p>
            <a:pPr marL="0" indent="0" algn="just">
              <a:buClrTx/>
              <a:buNone/>
            </a:pPr>
            <a:endParaRPr lang="tr-TR" sz="1800" dirty="0" smtClean="0"/>
          </a:p>
          <a:p>
            <a:pPr marL="342900" indent="-342900" algn="just">
              <a:buClrTx/>
              <a:buFont typeface="+mj-lt"/>
              <a:buAutoNum type="arabicPeriod"/>
            </a:pPr>
            <a:endParaRPr lang="tr-TR" sz="1800" dirty="0" smtClean="0"/>
          </a:p>
          <a:p>
            <a:pPr marL="342900" indent="-342900" algn="just">
              <a:buClrTx/>
              <a:buFont typeface="+mj-lt"/>
              <a:buAutoNum type="arabicPeriod"/>
            </a:pPr>
            <a:r>
              <a:rPr lang="tr-TR" sz="2000" dirty="0" smtClean="0"/>
              <a:t>Birinci Basamak Sağlık Çalışanları İçin Aşı Rehberi- TTB Yayınları 2019</a:t>
            </a:r>
            <a:endParaRPr lang="tr-TR" sz="2000" dirty="0"/>
          </a:p>
          <a:p>
            <a:pPr marL="342900" indent="-342900" algn="just">
              <a:buClrTx/>
              <a:buFont typeface="+mj-lt"/>
              <a:buAutoNum type="arabicPeriod"/>
            </a:pPr>
            <a:r>
              <a:rPr lang="en-US" sz="2000" dirty="0" smtClean="0"/>
              <a:t>World </a:t>
            </a:r>
            <a:r>
              <a:rPr lang="en-US" sz="2000" dirty="0"/>
              <a:t>Health Organization [Internet]. Media Centre. Immunization </a:t>
            </a:r>
            <a:r>
              <a:rPr lang="en-US" sz="2000" dirty="0" smtClean="0"/>
              <a:t>Coverage.</a:t>
            </a:r>
            <a:endParaRPr lang="tr-TR" sz="2000" dirty="0"/>
          </a:p>
          <a:p>
            <a:pPr marL="342900" indent="-342900" algn="just">
              <a:buClrTx/>
              <a:buFont typeface="+mj-lt"/>
              <a:buAutoNum type="arabicPeriod"/>
            </a:pPr>
            <a:r>
              <a:rPr lang="tr-TR" sz="2000" dirty="0" smtClean="0"/>
              <a:t>Türkiye </a:t>
            </a:r>
            <a:r>
              <a:rPr lang="tr-TR" sz="2000" dirty="0"/>
              <a:t>Halk Sağlığı Kurumu, Aşı ile Önlenebilir Hastalıklar Daire Başkanlığı </a:t>
            </a:r>
          </a:p>
          <a:p>
            <a:pPr marL="342900" indent="-342900" algn="just">
              <a:buClrTx/>
              <a:buFont typeface="+mj-lt"/>
              <a:buAutoNum type="arabicPeriod"/>
            </a:pPr>
            <a:r>
              <a:rPr lang="tr-TR" sz="2000" dirty="0" smtClean="0"/>
              <a:t>Temel </a:t>
            </a:r>
            <a:r>
              <a:rPr lang="tr-TR" sz="2000" dirty="0"/>
              <a:t>Sağlık Hizmetleri Genel Müdürlüğü. Aşı Sonrası İstenmeyen Etkiler (ASİE) </a:t>
            </a:r>
            <a:r>
              <a:rPr lang="tr-TR" sz="2000" dirty="0" smtClean="0"/>
              <a:t>Genelgesi</a:t>
            </a:r>
          </a:p>
          <a:p>
            <a:pPr marL="342900" indent="-342900" algn="just">
              <a:buClrTx/>
              <a:buFont typeface="+mj-lt"/>
              <a:buAutoNum type="arabicPeriod"/>
            </a:pPr>
            <a:r>
              <a:rPr lang="tr-TR" sz="2000" dirty="0" smtClean="0"/>
              <a:t>Aydoğan</a:t>
            </a:r>
            <a:r>
              <a:rPr lang="tr-TR" sz="2000" dirty="0"/>
              <a:t>, Ü., Koç, B., &amp; Sarı, O. (2016). TEMEL AİLE HEKİMLİĞİ. GÜNEŞ TIP KİTAPEVİ.</a:t>
            </a:r>
          </a:p>
          <a:p>
            <a:pPr marL="514350" indent="-514350" algn="just">
              <a:buFont typeface="+mj-lt"/>
              <a:buAutoNum type="arabicPeriod"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57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8986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05400" y="1524000"/>
            <a:ext cx="3409950" cy="48323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                                </a:t>
            </a:r>
          </a:p>
          <a:p>
            <a:pPr marL="0" indent="0">
              <a:buNone/>
            </a:pPr>
            <a:r>
              <a:rPr lang="tr-TR" sz="3600" dirty="0"/>
              <a:t> </a:t>
            </a:r>
            <a:r>
              <a:rPr lang="tr-TR" sz="3600" dirty="0" smtClean="0"/>
              <a:t>                                                                                      TEŞEKKÜRLER…</a:t>
            </a:r>
            <a:endParaRPr lang="tr-TR" sz="36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13518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+mn-lt"/>
              </a:rPr>
              <a:t>Aşı Nedir ?</a:t>
            </a:r>
            <a:endParaRPr lang="tr-TR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4729163"/>
          </a:xfrm>
        </p:spPr>
        <p:txBody>
          <a:bodyPr/>
          <a:lstStyle/>
          <a:p>
            <a:endParaRPr lang="tr-TR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tr-TR" dirty="0"/>
              <a:t>İnsan ve hayvanlarda hastalık yapma yeteneğinde olan virüs, bakteri </a:t>
            </a:r>
            <a:r>
              <a:rPr lang="tr-TR" dirty="0" err="1"/>
              <a:t>v.b</a:t>
            </a:r>
            <a:r>
              <a:rPr lang="tr-TR" dirty="0"/>
              <a:t>. mikropların hastalık yapma karakterlerinden arındırılarak ya da bazı mikropların salgıladığı </a:t>
            </a:r>
            <a:r>
              <a:rPr lang="tr-TR" dirty="0" smtClean="0"/>
              <a:t>toksinlerin etkilerinin </a:t>
            </a:r>
            <a:r>
              <a:rPr lang="tr-TR" dirty="0"/>
              <a:t>ortadan </a:t>
            </a:r>
            <a:r>
              <a:rPr lang="tr-TR" dirty="0" smtClean="0"/>
              <a:t>kaldırılarak </a:t>
            </a:r>
            <a:r>
              <a:rPr lang="tr-TR" dirty="0"/>
              <a:t>geliştirilen biyolojik </a:t>
            </a:r>
            <a:r>
              <a:rPr lang="tr-TR" dirty="0" smtClean="0"/>
              <a:t>maddelere aşı denir.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72334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Aşı Tipleri</a:t>
            </a:r>
            <a:endParaRPr lang="tr-TR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dirty="0" smtClean="0">
                <a:cs typeface="Times New Roman" panose="02020603050405020304" pitchFamily="18" charset="0"/>
              </a:rPr>
              <a:t>1-Canlı zayıflatılmış aşılar</a:t>
            </a:r>
          </a:p>
          <a:p>
            <a:pPr marL="0" indent="0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BCG, KKK, Su Çiçeği, Oral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Polio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Influenza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Rotavirüs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800" b="1" dirty="0" smtClean="0">
                <a:cs typeface="Times New Roman" panose="02020603050405020304" pitchFamily="18" charset="0"/>
              </a:rPr>
              <a:t>2-İnaktive aşılar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69861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Aşı </a:t>
            </a:r>
            <a:r>
              <a:rPr lang="tr-TR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Tipleri</a:t>
            </a:r>
            <a:endParaRPr lang="tr-TR" sz="4000" dirty="0"/>
          </a:p>
        </p:txBody>
      </p:sp>
      <p:sp>
        <p:nvSpPr>
          <p:cNvPr id="9" name="İçerik Yer Tutucusu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3000" b="1" dirty="0" err="1">
                <a:cs typeface="Times New Roman" panose="02020603050405020304" pitchFamily="18" charset="0"/>
              </a:rPr>
              <a:t>İnaktive</a:t>
            </a:r>
            <a:r>
              <a:rPr lang="tr-TR" sz="3000" b="1" dirty="0">
                <a:cs typeface="Times New Roman" panose="02020603050405020304" pitchFamily="18" charset="0"/>
              </a:rPr>
              <a:t> </a:t>
            </a:r>
            <a:r>
              <a:rPr lang="tr-TR" sz="3000" b="1" dirty="0" smtClean="0">
                <a:cs typeface="Times New Roman" panose="02020603050405020304" pitchFamily="18" charset="0"/>
              </a:rPr>
              <a:t>aşılar:</a:t>
            </a:r>
            <a:endParaRPr lang="tr-TR" sz="3000" b="1" dirty="0"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endPara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tr-T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Polisakkarid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aşı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Pnomokok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Haemophilus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influenza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tip b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Meningokok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Rekombinant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aşı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Hepatit B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Toksoid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aşı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Difteri,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Tetanoz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69861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Aşıların içinde ne var?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1- Aktif içerik(Aşının türüne göre değişir)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2- Alüminyum tuzları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3-</a:t>
            </a:r>
            <a:r>
              <a:rPr lang="tr-TR" u="sng" dirty="0" smtClean="0"/>
              <a:t> </a:t>
            </a:r>
            <a:r>
              <a:rPr lang="tr-TR" u="sng" dirty="0" err="1" smtClean="0"/>
              <a:t>Tiyomersal</a:t>
            </a:r>
            <a:endParaRPr lang="tr-TR" u="sng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4- İnsan ve hayvan hücre kültürleri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5- Antibiyotikler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6- Jelatin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8219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4562</TotalTime>
  <Words>2253</Words>
  <Application>Microsoft Office PowerPoint</Application>
  <PresentationFormat>Ekran Gösterisi (4:3)</PresentationFormat>
  <Paragraphs>416</Paragraphs>
  <Slides>58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58</vt:i4>
      </vt:variant>
    </vt:vector>
  </HeadingPairs>
  <TitlesOfParts>
    <vt:vector size="64" baseType="lpstr">
      <vt:lpstr>Arial</vt:lpstr>
      <vt:lpstr>Calibri</vt:lpstr>
      <vt:lpstr>Calibri Light</vt:lpstr>
      <vt:lpstr>Times New Roman</vt:lpstr>
      <vt:lpstr>Wingdings</vt:lpstr>
      <vt:lpstr>Office Teması</vt:lpstr>
      <vt:lpstr>ÇOCUKLUK DÖNEMİ AŞILARI</vt:lpstr>
      <vt:lpstr>Sunum Planı</vt:lpstr>
      <vt:lpstr>    Amaç</vt:lpstr>
      <vt:lpstr>   Hedefler</vt:lpstr>
      <vt:lpstr>PowerPoint Sunusu</vt:lpstr>
      <vt:lpstr>Aşı Nedir ?</vt:lpstr>
      <vt:lpstr>Aşı Tipleri</vt:lpstr>
      <vt:lpstr>Aşı Tipleri</vt:lpstr>
      <vt:lpstr>Aşıların içinde ne var?</vt:lpstr>
      <vt:lpstr>Aşıların içinde ne var?</vt:lpstr>
      <vt:lpstr>Aşı Uygulama Yolları</vt:lpstr>
      <vt:lpstr>Aşı Uygulama Kuralları</vt:lpstr>
      <vt:lpstr>Aşı Uygulama Kuralları</vt:lpstr>
      <vt:lpstr>Aşıların Saklanması</vt:lpstr>
      <vt:lpstr>PowerPoint Sunusu</vt:lpstr>
      <vt:lpstr>Aşıların Saklanması</vt:lpstr>
      <vt:lpstr>Aşıların Saklanması</vt:lpstr>
      <vt:lpstr>Aşıların Saklanması</vt:lpstr>
      <vt:lpstr> Aşı Kontrendikasyonları </vt:lpstr>
      <vt:lpstr>Aşı Kontrendikasyonları</vt:lpstr>
      <vt:lpstr>Yanlış Bilinen Kontrendikasyonlar</vt:lpstr>
      <vt:lpstr>Yanlış Bilinen Kontrendikasyonlar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Hepatit B Aşısı</vt:lpstr>
      <vt:lpstr>BCG Aşısı</vt:lpstr>
      <vt:lpstr>BCG Aşısı</vt:lpstr>
      <vt:lpstr>Difteri‐Aselüler Boğmaca‐Tetanoz Aşısı</vt:lpstr>
      <vt:lpstr>Pnömokok Aşısı</vt:lpstr>
      <vt:lpstr>Kızamık-Kızamıkcık-Kabakulak(KKK)</vt:lpstr>
      <vt:lpstr>Oral Polio – İnaktif Polio Aşısı</vt:lpstr>
      <vt:lpstr>Hemofilus İnfluenza TipB (Hib) Aşısı</vt:lpstr>
      <vt:lpstr>Hepatit A Aşısı</vt:lpstr>
      <vt:lpstr>Su Çiçeği Aşısı</vt:lpstr>
      <vt:lpstr>6 yaşından küçük ve yaşamının ilk yılında hiç aşılanmamış  çocuklarda aşılama şeması (12-71 ay) (1-5 yaş) </vt:lpstr>
      <vt:lpstr> 6-13 yaş daha önce hiç aşılanmamış çocuklarda aşılama şeması  </vt:lpstr>
      <vt:lpstr> 14 yaş üzerinde daha önce hiç aşılanmamış çocuklarda aşılama şeması</vt:lpstr>
      <vt:lpstr>Aşı Takviminde Olmayan Aşılar</vt:lpstr>
      <vt:lpstr>PowerPoint Sunusu</vt:lpstr>
      <vt:lpstr>Rotavirüs aşısı </vt:lpstr>
      <vt:lpstr>İnfluenza aşısı </vt:lpstr>
      <vt:lpstr>Meningokok aşısı </vt:lpstr>
      <vt:lpstr>HPV</vt:lpstr>
      <vt:lpstr>Aşılamada Özel Durumlar</vt:lpstr>
      <vt:lpstr>1) Aşılama durumunu bilmeyenler</vt:lpstr>
      <vt:lpstr>2) Aşılamada gecikme olması</vt:lpstr>
      <vt:lpstr>PowerPoint Sunusu</vt:lpstr>
      <vt:lpstr>4) Steroid Tedavisinde Aşılama</vt:lpstr>
      <vt:lpstr>5) İmmün Yetmezlikte Aşılama</vt:lpstr>
      <vt:lpstr> 6) Prematüre ve Aşılama </vt:lpstr>
      <vt:lpstr> 6) Prematüre ve Aşılama </vt:lpstr>
      <vt:lpstr>Aşılama sırasında ve sonrasında ağrı ve ateş</vt:lpstr>
      <vt:lpstr>Kaynaklar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ÇOCUKLUK DÖNEMİ AŞILARI</dc:title>
  <dc:creator>cumali</dc:creator>
  <cp:lastModifiedBy>lenovo</cp:lastModifiedBy>
  <cp:revision>196</cp:revision>
  <dcterms:created xsi:type="dcterms:W3CDTF">2017-12-26T19:54:39Z</dcterms:created>
  <dcterms:modified xsi:type="dcterms:W3CDTF">2019-12-10T08:59:46Z</dcterms:modified>
</cp:coreProperties>
</file>