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3"/>
  </p:notesMasterIdLst>
  <p:sldIdLst>
    <p:sldId id="256" r:id="rId2"/>
    <p:sldId id="307" r:id="rId3"/>
    <p:sldId id="258" r:id="rId4"/>
    <p:sldId id="263" r:id="rId5"/>
    <p:sldId id="259" r:id="rId6"/>
    <p:sldId id="277" r:id="rId7"/>
    <p:sldId id="301" r:id="rId8"/>
    <p:sldId id="302" r:id="rId9"/>
    <p:sldId id="268" r:id="rId10"/>
    <p:sldId id="267" r:id="rId11"/>
    <p:sldId id="266" r:id="rId12"/>
    <p:sldId id="305" r:id="rId13"/>
    <p:sldId id="260" r:id="rId14"/>
    <p:sldId id="261" r:id="rId15"/>
    <p:sldId id="262" r:id="rId16"/>
    <p:sldId id="264" r:id="rId17"/>
    <p:sldId id="272" r:id="rId18"/>
    <p:sldId id="271" r:id="rId19"/>
    <p:sldId id="265" r:id="rId20"/>
    <p:sldId id="270" r:id="rId21"/>
    <p:sldId id="269" r:id="rId22"/>
    <p:sldId id="276" r:id="rId23"/>
    <p:sldId id="275" r:id="rId24"/>
    <p:sldId id="274" r:id="rId25"/>
    <p:sldId id="273" r:id="rId26"/>
    <p:sldId id="283" r:id="rId27"/>
    <p:sldId id="282" r:id="rId28"/>
    <p:sldId id="281" r:id="rId29"/>
    <p:sldId id="280" r:id="rId30"/>
    <p:sldId id="279" r:id="rId31"/>
    <p:sldId id="278" r:id="rId32"/>
    <p:sldId id="289" r:id="rId33"/>
    <p:sldId id="290" r:id="rId34"/>
    <p:sldId id="306" r:id="rId35"/>
    <p:sldId id="288" r:id="rId36"/>
    <p:sldId id="286" r:id="rId37"/>
    <p:sldId id="287" r:id="rId38"/>
    <p:sldId id="285" r:id="rId39"/>
    <p:sldId id="284" r:id="rId40"/>
    <p:sldId id="294" r:id="rId41"/>
    <p:sldId id="292" r:id="rId42"/>
    <p:sldId id="293" r:id="rId43"/>
    <p:sldId id="291" r:id="rId44"/>
    <p:sldId id="300" r:id="rId45"/>
    <p:sldId id="299" r:id="rId46"/>
    <p:sldId id="298" r:id="rId47"/>
    <p:sldId id="297" r:id="rId48"/>
    <p:sldId id="303" r:id="rId49"/>
    <p:sldId id="304" r:id="rId50"/>
    <p:sldId id="295" r:id="rId51"/>
    <p:sldId id="296" r:id="rId5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C59710-5086-4483-810F-BEC356F85AC0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7BF144-EDB4-4E01-9B83-936D550FA6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928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anchor="b"/>
          <a:lstStyle>
            <a:lvl1pPr algn="l">
              <a:defRPr baseline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700808"/>
            <a:ext cx="7406640" cy="45142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tIns="0"/>
          <a:lstStyle>
            <a:lvl1pPr marL="27432" indent="0" algn="l" eaLnBrk="1" latinLnBrk="0" hangingPunct="1">
              <a:buFont typeface="Wingdings" pitchFamily="2" charset="2"/>
              <a:buChar char="Ø"/>
              <a:defRPr sz="2600" kern="1000" baseline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</a:defRPr>
            </a:lvl1pPr>
            <a:lvl2pPr marL="457200" indent="0" algn="ctr" eaLnBrk="1" latinLnBrk="0" hangingPunct="1">
              <a:buNone/>
              <a:defRPr/>
            </a:lvl2pPr>
            <a:lvl3pPr marL="914400" indent="0" algn="ctr" eaLnBrk="1" latinLnBrk="0" hangingPunct="1">
              <a:buNone/>
              <a:defRPr/>
            </a:lvl3pPr>
            <a:lvl4pPr marL="1371600" indent="0" algn="ctr" eaLnBrk="1" latinLnBrk="0" hangingPunct="1">
              <a:buNone/>
              <a:defRPr/>
            </a:lvl4pPr>
            <a:lvl5pPr marL="1828800" indent="0" algn="ctr" eaLnBrk="1" latinLnBrk="0" hangingPunct="1">
              <a:buNone/>
              <a:defRPr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lvl="0"/>
            <a:endParaRPr lang="tr-TR" dirty="0" smtClean="0"/>
          </a:p>
          <a:p>
            <a:pPr lvl="0"/>
            <a:endParaRPr lang="tr-TR" dirty="0" smtClean="0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A19C2AE6-5976-4CED-BCC9-6376A07BE590}" type="datetimeFigureOut">
              <a:rPr lang="tr-TR"/>
              <a:pPr>
                <a:defRPr/>
              </a:pPr>
              <a:t>23.12.2014</a:t>
            </a:fld>
            <a:endParaRPr lang="tr-TR"/>
          </a:p>
        </p:txBody>
      </p:sp>
      <p:sp>
        <p:nvSpPr>
          <p:cNvPr id="5" name="19 Altbilgi Yer Tutucusu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9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45E39D9B-BD75-4A6B-A5B1-326314CC0CE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Dikdörtgen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497763" cy="7921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anchor="ctr">
            <a:normAutofit/>
          </a:bodyPr>
          <a:lstStyle>
            <a:extLst/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03350" y="1412875"/>
            <a:ext cx="7497763" cy="49450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extLst/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15" name="14 Dikdörtgen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rgbClr val="00ADDC"/>
        </a:buClr>
        <a:buSzPct val="80000"/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rgbClr val="00ADDC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emedicine.com/cgi-bin/foxweb.exe/makezoom@/em/makezoom?picture=\websites\emedicine\derm\images\Large\346figure1.jpg&amp;template=izoom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03350" y="1844675"/>
            <a:ext cx="7407275" cy="1584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Birinci Basamakta </a:t>
            </a:r>
            <a:r>
              <a:rPr lang="tr-TR" dirty="0" err="1" smtClean="0"/>
              <a:t>Tiroid</a:t>
            </a:r>
            <a:r>
              <a:rPr lang="tr-TR" dirty="0" smtClean="0"/>
              <a:t> Hastalıklarına Yaklaşım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350" y="5229225"/>
            <a:ext cx="7407275" cy="503238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Dr Rahman </a:t>
            </a:r>
            <a:r>
              <a:rPr lang="tr-TR" dirty="0" err="1" smtClean="0"/>
              <a:t>Kuri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Tiroid</a:t>
            </a:r>
            <a:r>
              <a:rPr lang="tr-TR" dirty="0" smtClean="0"/>
              <a:t> Muayenesi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Boyut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Kıvam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Homojenite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Hassasiyet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Kitle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Yapışıklık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Thrill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Trakeal</a:t>
            </a:r>
            <a:r>
              <a:rPr lang="tr-TR" dirty="0" smtClean="0"/>
              <a:t> </a:t>
            </a:r>
            <a:r>
              <a:rPr lang="tr-TR" dirty="0" err="1" smtClean="0"/>
              <a:t>deviasyon</a:t>
            </a:r>
            <a:r>
              <a:rPr lang="tr-TR" dirty="0" smtClean="0"/>
              <a:t> </a:t>
            </a:r>
          </a:p>
        </p:txBody>
      </p:sp>
      <p:pic>
        <p:nvPicPr>
          <p:cNvPr id="13315" name="Picture 2" descr="C:\Users\USER\Desktop\ti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16113"/>
            <a:ext cx="3530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Malignite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989138"/>
            <a:ext cx="7407275" cy="422592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Çocukta </a:t>
            </a:r>
            <a:r>
              <a:rPr lang="tr-TR" dirty="0" err="1" smtClean="0"/>
              <a:t>nodüler</a:t>
            </a:r>
            <a:r>
              <a:rPr lang="tr-TR" dirty="0" smtClean="0"/>
              <a:t> guatr varsa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Ailede </a:t>
            </a:r>
            <a:r>
              <a:rPr lang="tr-TR" dirty="0" err="1" smtClean="0"/>
              <a:t>tiroid</a:t>
            </a:r>
            <a:r>
              <a:rPr lang="tr-TR" dirty="0" smtClean="0"/>
              <a:t> kanseri öyküsü varsa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Radyasyon hikayesi varsa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Kitle çok hızlı büyüyorsa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Sert, </a:t>
            </a:r>
            <a:r>
              <a:rPr lang="tr-TR" dirty="0" err="1" smtClean="0"/>
              <a:t>fikse</a:t>
            </a:r>
            <a:r>
              <a:rPr lang="tr-TR" dirty="0" smtClean="0"/>
              <a:t> kitle varsa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Ses kısıklığı varsa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Servikal</a:t>
            </a:r>
            <a:r>
              <a:rPr lang="tr-TR" dirty="0" smtClean="0"/>
              <a:t> lenf bezi </a:t>
            </a:r>
            <a:r>
              <a:rPr lang="tr-TR" dirty="0" err="1" smtClean="0"/>
              <a:t>palpe</a:t>
            </a:r>
            <a:r>
              <a:rPr lang="tr-TR" dirty="0" smtClean="0"/>
              <a:t> ediliyorsa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Hipotiroidi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2133600"/>
            <a:ext cx="7407275" cy="4081463"/>
          </a:xfrm>
        </p:spPr>
        <p:txBody>
          <a:bodyPr/>
          <a:lstStyle/>
          <a:p>
            <a:pPr algn="just" fontAlgn="auto">
              <a:spcAft>
                <a:spcPts val="0"/>
              </a:spcAft>
              <a:buClr>
                <a:schemeClr val="accent4"/>
              </a:buClr>
              <a:buFont typeface="Wingdings" charset="2"/>
              <a:buChar char="Ø"/>
              <a:defRPr/>
            </a:pPr>
            <a:r>
              <a:rPr lang="tr-TR" sz="2400" dirty="0" smtClean="0"/>
              <a:t>Epidemiyoloji;</a:t>
            </a:r>
          </a:p>
          <a:p>
            <a:pPr algn="just" fontAlgn="auto">
              <a:spcAft>
                <a:spcPts val="0"/>
              </a:spcAft>
              <a:buClr>
                <a:schemeClr val="accent4"/>
              </a:buClr>
              <a:buFont typeface="Wingdings" charset="2"/>
              <a:buChar char="Ø"/>
              <a:defRPr/>
            </a:pPr>
            <a:endParaRPr lang="tr-TR" sz="2400" dirty="0" smtClean="0"/>
          </a:p>
          <a:p>
            <a:pPr algn="just" fontAlgn="auto">
              <a:spcAft>
                <a:spcPts val="0"/>
              </a:spcAft>
              <a:buClr>
                <a:schemeClr val="accent4"/>
              </a:buClr>
              <a:buFont typeface="Wingdings" charset="2"/>
              <a:buChar char="Ø"/>
              <a:defRPr/>
            </a:pPr>
            <a:r>
              <a:rPr lang="en-US" sz="2400" dirty="0" err="1" smtClean="0"/>
              <a:t>Subklinik</a:t>
            </a:r>
            <a:r>
              <a:rPr lang="en-US" sz="2400" dirty="0" smtClean="0"/>
              <a:t> NHANES III % 4.3 (</a:t>
            </a:r>
            <a:r>
              <a:rPr lang="en-US" sz="2400" dirty="0" smtClean="0">
                <a:solidFill>
                  <a:srgbClr val="FF0000"/>
                </a:solidFill>
              </a:rPr>
              <a:t>TURDEP II % 3.5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pPr algn="just" fontAlgn="auto">
              <a:spcAft>
                <a:spcPts val="0"/>
              </a:spcAft>
              <a:buClr>
                <a:schemeClr val="accent4"/>
              </a:buClr>
              <a:buFont typeface="Wingdings" charset="2"/>
              <a:buChar char="Ø"/>
              <a:defRPr/>
            </a:pPr>
            <a:endParaRPr lang="tr-TR" sz="2400" dirty="0" smtClean="0"/>
          </a:p>
          <a:p>
            <a:pPr algn="just" fontAlgn="auto">
              <a:spcAft>
                <a:spcPts val="0"/>
              </a:spcAft>
              <a:buClr>
                <a:schemeClr val="accent4"/>
              </a:buClr>
              <a:buFont typeface="Wingdings" charset="2"/>
              <a:buChar char="Ø"/>
              <a:defRPr/>
            </a:pPr>
            <a:endParaRPr lang="tr-TR" sz="2400" dirty="0" smtClean="0"/>
          </a:p>
          <a:p>
            <a:pPr algn="just" fontAlgn="auto">
              <a:spcAft>
                <a:spcPts val="0"/>
              </a:spcAft>
              <a:buClr>
                <a:schemeClr val="accent4"/>
              </a:buClr>
              <a:buFont typeface="Wingdings" charset="2"/>
              <a:buChar char="Ø"/>
              <a:defRPr/>
            </a:pPr>
            <a:r>
              <a:rPr lang="en-US" sz="2400" dirty="0" err="1" smtClean="0"/>
              <a:t>Aşikar</a:t>
            </a:r>
            <a:r>
              <a:rPr lang="en-US" sz="2400" dirty="0" smtClean="0"/>
              <a:t> (</a:t>
            </a:r>
            <a:r>
              <a:rPr lang="en-US" sz="2400" dirty="0" err="1" smtClean="0"/>
              <a:t>klinik</a:t>
            </a:r>
            <a:r>
              <a:rPr lang="en-US" sz="2400" dirty="0" smtClean="0"/>
              <a:t>) % &lt;1-2, NHANES % 0.3 (</a:t>
            </a:r>
            <a:r>
              <a:rPr lang="en-US" sz="2400" dirty="0" smtClean="0">
                <a:solidFill>
                  <a:srgbClr val="FF0000"/>
                </a:solidFill>
              </a:rPr>
              <a:t>TURDEP II % 1.1</a:t>
            </a:r>
            <a:r>
              <a:rPr lang="en-US" sz="2400" dirty="0" smtClean="0"/>
              <a:t>)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Hipotiroidi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484313"/>
            <a:ext cx="7407275" cy="4730750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Primer</a:t>
            </a:r>
            <a:r>
              <a:rPr lang="tr-TR" dirty="0" smtClean="0"/>
              <a:t>;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Otoimmün</a:t>
            </a:r>
            <a:r>
              <a:rPr lang="tr-TR" dirty="0" smtClean="0"/>
              <a:t>: </a:t>
            </a:r>
            <a:r>
              <a:rPr lang="tr-TR" dirty="0" err="1" smtClean="0"/>
              <a:t>Hashimoto</a:t>
            </a:r>
            <a:r>
              <a:rPr lang="tr-TR" dirty="0" smtClean="0"/>
              <a:t> (</a:t>
            </a:r>
            <a:r>
              <a:rPr lang="tr-TR" dirty="0" err="1" smtClean="0"/>
              <a:t>atrofik</a:t>
            </a:r>
            <a:r>
              <a:rPr lang="tr-TR" dirty="0" smtClean="0"/>
              <a:t>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İyatrojenik</a:t>
            </a:r>
            <a:r>
              <a:rPr lang="tr-TR" dirty="0" smtClean="0"/>
              <a:t>: RAI, </a:t>
            </a:r>
            <a:r>
              <a:rPr lang="tr-TR" dirty="0" err="1" smtClean="0"/>
              <a:t>tiroidektomi</a:t>
            </a:r>
            <a:r>
              <a:rPr lang="tr-TR" dirty="0" smtClean="0"/>
              <a:t>, radyasyon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-İlaçlar: İyot, </a:t>
            </a:r>
            <a:r>
              <a:rPr lang="tr-TR" dirty="0" err="1" smtClean="0"/>
              <a:t>amiadaron</a:t>
            </a:r>
            <a:r>
              <a:rPr lang="tr-TR" dirty="0" smtClean="0"/>
              <a:t>, lityum, </a:t>
            </a:r>
            <a:r>
              <a:rPr lang="tr-TR" dirty="0" err="1" smtClean="0"/>
              <a:t>antitiroidler</a:t>
            </a:r>
            <a:r>
              <a:rPr lang="tr-TR" dirty="0" smtClean="0"/>
              <a:t>, interferon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Konjenital</a:t>
            </a:r>
            <a:r>
              <a:rPr lang="tr-TR" dirty="0" smtClean="0"/>
              <a:t>: </a:t>
            </a:r>
            <a:r>
              <a:rPr lang="tr-TR" dirty="0" err="1" smtClean="0"/>
              <a:t>Agenezi</a:t>
            </a:r>
            <a:r>
              <a:rPr lang="tr-TR" dirty="0" smtClean="0"/>
              <a:t>, </a:t>
            </a:r>
            <a:r>
              <a:rPr lang="tr-TR" dirty="0" err="1" smtClean="0"/>
              <a:t>dishormonogenez</a:t>
            </a:r>
            <a:r>
              <a:rPr lang="tr-TR" dirty="0" smtClean="0"/>
              <a:t>, TSHR mutasyonu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-İyot eksikliği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İnfiltratif</a:t>
            </a:r>
            <a:r>
              <a:rPr lang="tr-TR" dirty="0" smtClean="0"/>
              <a:t>: </a:t>
            </a:r>
            <a:r>
              <a:rPr lang="tr-TR" dirty="0" err="1" smtClean="0"/>
              <a:t>Amiloidoz</a:t>
            </a:r>
            <a:r>
              <a:rPr lang="tr-TR" dirty="0" smtClean="0"/>
              <a:t>, </a:t>
            </a:r>
            <a:r>
              <a:rPr lang="tr-TR" dirty="0" err="1" smtClean="0"/>
              <a:t>sarkoidoz</a:t>
            </a:r>
            <a:r>
              <a:rPr lang="tr-TR" dirty="0" smtClean="0"/>
              <a:t>, </a:t>
            </a:r>
            <a:r>
              <a:rPr lang="tr-TR" dirty="0" err="1" smtClean="0"/>
              <a:t>hemokromatozis</a:t>
            </a:r>
            <a:r>
              <a:rPr lang="tr-TR" dirty="0" smtClean="0"/>
              <a:t>, </a:t>
            </a:r>
            <a:r>
              <a:rPr lang="tr-TR" dirty="0" err="1" smtClean="0"/>
              <a:t>Riedel</a:t>
            </a:r>
            <a:r>
              <a:rPr lang="tr-TR" dirty="0" smtClean="0"/>
              <a:t> </a:t>
            </a:r>
            <a:r>
              <a:rPr lang="tr-TR" dirty="0" err="1" smtClean="0"/>
              <a:t>tiroidit</a:t>
            </a:r>
            <a:endParaRPr lang="tr-TR" dirty="0" smtClean="0"/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Geçici;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-Sessiz </a:t>
            </a:r>
            <a:r>
              <a:rPr lang="tr-TR" dirty="0" err="1" smtClean="0"/>
              <a:t>tiroidit</a:t>
            </a:r>
            <a:r>
              <a:rPr lang="tr-TR" dirty="0" smtClean="0"/>
              <a:t>, </a:t>
            </a:r>
            <a:r>
              <a:rPr lang="tr-TR" dirty="0" err="1" smtClean="0"/>
              <a:t>subakut</a:t>
            </a:r>
            <a:r>
              <a:rPr lang="tr-TR" dirty="0" smtClean="0"/>
              <a:t> </a:t>
            </a:r>
            <a:r>
              <a:rPr lang="tr-TR" dirty="0" err="1" smtClean="0"/>
              <a:t>tiroidit</a:t>
            </a:r>
            <a:r>
              <a:rPr lang="tr-TR" dirty="0" smtClean="0"/>
              <a:t>, T4 tedavisinin kesilmesi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Sekonder</a:t>
            </a:r>
            <a:r>
              <a:rPr lang="tr-TR" dirty="0" smtClean="0"/>
              <a:t>;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Hipopitüitarizm</a:t>
            </a:r>
            <a:r>
              <a:rPr lang="tr-TR" dirty="0" smtClean="0"/>
              <a:t>, Hipofiz nekrozu (</a:t>
            </a:r>
            <a:r>
              <a:rPr lang="tr-TR" dirty="0" err="1" smtClean="0"/>
              <a:t>Sheehan</a:t>
            </a:r>
            <a:r>
              <a:rPr lang="tr-TR" dirty="0" smtClean="0"/>
              <a:t> sendromu)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Bulguları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350" y="1341438"/>
            <a:ext cx="7407275" cy="5160962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Halsizlik, güçsüzlük, kolay yorulma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Üşüme, soğuğa tahammülsüzlük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Seste kısıklık ve kalınlaşma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El, yüz ve bacaklarda şişlik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Göz etrafında şişlik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Ciltte kuruma, kabalaşma veya kalınlaşma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Saçlarda dökülme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Kas krampları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Depresyon, uyku bozukluğu, uyku hali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Kabızlık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Kadınlarda adet bozukluğu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Kilo alma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Hafızanın zayıflaması, hatırlamada zorluk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Nabız sayısında azalma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Hareketlerde yavaşlama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Terlemede azalma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Fizik Muayene</a:t>
            </a:r>
            <a:endParaRPr lang="tr-TR" dirty="0"/>
          </a:p>
        </p:txBody>
      </p:sp>
      <p:pic>
        <p:nvPicPr>
          <p:cNvPr id="18434" name="Picture 2" descr="http://holisticprimarycare.net/images/stories/topics_chronic_disease/3.109_hypothyroid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77771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Fizik Muayene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557338"/>
            <a:ext cx="3527425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700213"/>
            <a:ext cx="35052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03350" y="765175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Hipotiroidi</a:t>
            </a:r>
            <a:r>
              <a:rPr lang="tr-TR" dirty="0" smtClean="0"/>
              <a:t> Tanısı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2349500"/>
            <a:ext cx="7407275" cy="3865563"/>
          </a:xfrm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/>
          <a:p>
            <a:pPr marL="26988"/>
            <a:r>
              <a:rPr lang="tr-TR" smtClean="0">
                <a:solidFill>
                  <a:srgbClr val="253143"/>
                </a:solidFill>
              </a:rPr>
              <a:t>Semptomlar özgün değildir,</a:t>
            </a:r>
          </a:p>
          <a:p>
            <a:pPr marL="26988"/>
            <a:r>
              <a:rPr lang="tr-TR" smtClean="0">
                <a:solidFill>
                  <a:srgbClr val="253143"/>
                </a:solidFill>
              </a:rPr>
              <a:t>Şüphe halinde laboratuvara başvurulmalıdır,</a:t>
            </a:r>
          </a:p>
          <a:p>
            <a:pPr marL="26988"/>
            <a:r>
              <a:rPr lang="tr-TR" smtClean="0">
                <a:solidFill>
                  <a:srgbClr val="253143"/>
                </a:solidFill>
              </a:rPr>
              <a:t>İlk istenecek tetkik </a:t>
            </a:r>
            <a:r>
              <a:rPr lang="tr-TR" u="sng" smtClean="0">
                <a:solidFill>
                  <a:srgbClr val="253143"/>
                </a:solidFill>
              </a:rPr>
              <a:t>TSH</a:t>
            </a:r>
            <a:r>
              <a:rPr lang="tr-TR" smtClean="0">
                <a:solidFill>
                  <a:srgbClr val="253143"/>
                </a:solidFill>
              </a:rPr>
              <a:t>’dır.</a:t>
            </a:r>
          </a:p>
          <a:p>
            <a:pPr marL="26988"/>
            <a:r>
              <a:rPr lang="tr-TR" smtClean="0">
                <a:solidFill>
                  <a:srgbClr val="253143"/>
                </a:solidFill>
              </a:rPr>
              <a:t>Daha sonra ise sT4 istenmelidir.</a:t>
            </a:r>
          </a:p>
          <a:p>
            <a:pPr marL="26988"/>
            <a:endParaRPr lang="tr-TR" smtClean="0">
              <a:solidFill>
                <a:schemeClr val="tx2"/>
              </a:solidFill>
            </a:endParaRPr>
          </a:p>
          <a:p>
            <a:pPr marL="26988">
              <a:buFont typeface="Wingdings" pitchFamily="2" charset="2"/>
              <a:buNone/>
            </a:pPr>
            <a:endParaRPr lang="tr-TR" smtClean="0">
              <a:solidFill>
                <a:srgbClr val="25314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76375" y="188913"/>
            <a:ext cx="7405688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TSH/sT4/sT3</a:t>
            </a:r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25538"/>
            <a:ext cx="7599362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Hipotiroidi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Aşikar </a:t>
            </a:r>
            <a:r>
              <a:rPr lang="tr-TR" dirty="0" err="1" smtClean="0"/>
              <a:t>hipotiroidi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-TSH &gt;4.0 </a:t>
            </a:r>
            <a:r>
              <a:rPr lang="tr-TR" dirty="0" err="1" smtClean="0"/>
              <a:t>mIU</a:t>
            </a:r>
            <a:r>
              <a:rPr lang="tr-TR" dirty="0" smtClean="0"/>
              <a:t>/mL, sT4 düşük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Subklinik</a:t>
            </a:r>
            <a:r>
              <a:rPr lang="tr-TR" dirty="0" smtClean="0"/>
              <a:t> </a:t>
            </a:r>
            <a:r>
              <a:rPr lang="tr-TR" dirty="0" err="1" smtClean="0"/>
              <a:t>hipotiroidi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-TSH &gt;4.0 </a:t>
            </a:r>
            <a:r>
              <a:rPr lang="tr-TR" dirty="0" err="1" smtClean="0"/>
              <a:t>mIU</a:t>
            </a:r>
            <a:r>
              <a:rPr lang="tr-TR" dirty="0" smtClean="0"/>
              <a:t>/mL, sT4 Normal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Ötiroid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-TSH 0.5-4.0 </a:t>
            </a:r>
            <a:r>
              <a:rPr lang="tr-TR" dirty="0" err="1" smtClean="0"/>
              <a:t>mIU</a:t>
            </a:r>
            <a:r>
              <a:rPr lang="tr-TR" dirty="0" smtClean="0"/>
              <a:t>/mL, sT4 Normal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Tiroid</a:t>
            </a:r>
            <a:r>
              <a:rPr lang="tr-TR" dirty="0" smtClean="0"/>
              <a:t> bezi ve hormonları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Riskli bireyler ve tarama önerisi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Tiroid</a:t>
            </a:r>
            <a:r>
              <a:rPr lang="tr-TR" dirty="0" smtClean="0"/>
              <a:t> muayenesi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Hipotiroidi</a:t>
            </a:r>
            <a:r>
              <a:rPr lang="tr-TR" dirty="0" smtClean="0"/>
              <a:t>-</a:t>
            </a:r>
            <a:r>
              <a:rPr lang="tr-TR" dirty="0" err="1" smtClean="0"/>
              <a:t>Hipertiroidi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-Nedenler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-Şikayet ve Bulgular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-Tanı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-Tedavi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-Takip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Aşikar </a:t>
            </a:r>
            <a:r>
              <a:rPr lang="tr-TR" dirty="0" err="1" smtClean="0"/>
              <a:t>Hipotiroidi</a:t>
            </a:r>
            <a:r>
              <a:rPr lang="tr-TR" dirty="0" smtClean="0"/>
              <a:t> Tedavisi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Hipotiroidide</a:t>
            </a:r>
            <a:r>
              <a:rPr lang="tr-TR" dirty="0" smtClean="0"/>
              <a:t> </a:t>
            </a:r>
            <a:r>
              <a:rPr lang="tr-TR" dirty="0" err="1" smtClean="0"/>
              <a:t>replasman</a:t>
            </a:r>
            <a:r>
              <a:rPr lang="tr-TR" dirty="0" smtClean="0"/>
              <a:t> tedavisi </a:t>
            </a:r>
            <a:r>
              <a:rPr lang="tr-TR" u="sng" dirty="0" err="1" smtClean="0"/>
              <a:t>levotiroksin</a:t>
            </a:r>
            <a:r>
              <a:rPr lang="tr-TR" dirty="0" smtClean="0"/>
              <a:t> ile yapılmalıdır. (</a:t>
            </a:r>
            <a:r>
              <a:rPr lang="tr-TR" dirty="0" err="1" smtClean="0"/>
              <a:t>Levotiron</a:t>
            </a:r>
            <a:r>
              <a:rPr lang="tr-TR" dirty="0" smtClean="0"/>
              <a:t>®, </a:t>
            </a:r>
            <a:r>
              <a:rPr lang="tr-TR" dirty="0" err="1" smtClean="0"/>
              <a:t>Tefor</a:t>
            </a:r>
            <a:r>
              <a:rPr lang="tr-TR" dirty="0" smtClean="0"/>
              <a:t>®, </a:t>
            </a:r>
            <a:r>
              <a:rPr lang="tr-TR" dirty="0" err="1" smtClean="0"/>
              <a:t>Euthyrox</a:t>
            </a:r>
            <a:r>
              <a:rPr lang="tr-TR" dirty="0" smtClean="0"/>
              <a:t>®)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Levotiroksin</a:t>
            </a:r>
            <a:r>
              <a:rPr lang="tr-TR" dirty="0" smtClean="0"/>
              <a:t> sabah aç karnına alınmalıdır.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İlaç günde tek seferde ezilmeden su ile alınmalıdır.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İlaç aç karnına alınmalı en erken 30 </a:t>
            </a:r>
            <a:r>
              <a:rPr lang="tr-TR" dirty="0" err="1" smtClean="0"/>
              <a:t>dk</a:t>
            </a:r>
            <a:r>
              <a:rPr lang="tr-TR" dirty="0" smtClean="0"/>
              <a:t> sonra yemek yenilmeli ve diğer ilaçlarla birlikte alınmamalıdır. İlaçlardan en az 4 saat sonra alınmalıdır.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Levotiroksin</a:t>
            </a:r>
            <a:r>
              <a:rPr lang="tr-TR" dirty="0" smtClean="0"/>
              <a:t> </a:t>
            </a:r>
            <a:r>
              <a:rPr lang="tr-TR" dirty="0" err="1" smtClean="0"/>
              <a:t>prepatları</a:t>
            </a:r>
            <a:r>
              <a:rPr lang="tr-TR" dirty="0" smtClean="0"/>
              <a:t> aynı dozlarda, aynı tedavi edici etkinliği göstermediği için, tedaviye aynı preparatla devam etmek önemlidir.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116013" y="404813"/>
            <a:ext cx="7405687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Takip </a:t>
            </a:r>
            <a:endParaRPr lang="tr-TR" dirty="0"/>
          </a:p>
        </p:txBody>
      </p:sp>
      <p:sp>
        <p:nvSpPr>
          <p:cNvPr id="24579" name="Line 1066"/>
          <p:cNvSpPr>
            <a:spLocks noChangeShapeType="1"/>
          </p:cNvSpPr>
          <p:nvPr/>
        </p:nvSpPr>
        <p:spPr bwMode="auto">
          <a:xfrm>
            <a:off x="7467600" y="3390900"/>
            <a:ext cx="0" cy="1238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4580" name="Line 1063"/>
          <p:cNvSpPr>
            <a:spLocks noChangeShapeType="1"/>
          </p:cNvSpPr>
          <p:nvPr/>
        </p:nvSpPr>
        <p:spPr bwMode="auto">
          <a:xfrm>
            <a:off x="1524000" y="3352800"/>
            <a:ext cx="0" cy="1257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4581" name="Line 1061"/>
          <p:cNvSpPr>
            <a:spLocks noChangeShapeType="1"/>
          </p:cNvSpPr>
          <p:nvPr/>
        </p:nvSpPr>
        <p:spPr bwMode="auto">
          <a:xfrm rot="5400000">
            <a:off x="4457700" y="1047750"/>
            <a:ext cx="0" cy="403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4582" name="Rectangle 1033"/>
          <p:cNvSpPr>
            <a:spLocks noChangeArrowheads="1"/>
          </p:cNvSpPr>
          <p:nvPr/>
        </p:nvSpPr>
        <p:spPr bwMode="auto">
          <a:xfrm>
            <a:off x="468313" y="2838450"/>
            <a:ext cx="1893887" cy="457200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TSH &gt;4 </a:t>
            </a:r>
            <a:r>
              <a:rPr lang="en-US" sz="2000">
                <a:solidFill>
                  <a:schemeClr val="tx2"/>
                </a:solidFill>
                <a:sym typeface="Symbol" pitchFamily="18" charset="2"/>
              </a:rPr>
              <a:t>IU/mL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4583" name="Rectangle 1035"/>
          <p:cNvSpPr>
            <a:spLocks noChangeArrowheads="1"/>
          </p:cNvSpPr>
          <p:nvPr/>
        </p:nvSpPr>
        <p:spPr bwMode="auto">
          <a:xfrm>
            <a:off x="6553200" y="2838450"/>
            <a:ext cx="2195513" cy="457200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TSH &lt;0</a:t>
            </a:r>
            <a:r>
              <a:rPr lang="tr-TR" sz="2000">
                <a:solidFill>
                  <a:schemeClr val="tx2"/>
                </a:solidFill>
              </a:rPr>
              <a:t>,</a:t>
            </a:r>
            <a:r>
              <a:rPr lang="en-US" sz="2000">
                <a:solidFill>
                  <a:schemeClr val="tx2"/>
                </a:solidFill>
              </a:rPr>
              <a:t>5 </a:t>
            </a:r>
            <a:r>
              <a:rPr lang="en-US" sz="2000">
                <a:solidFill>
                  <a:schemeClr val="tx2"/>
                </a:solidFill>
                <a:sym typeface="Symbol" pitchFamily="18" charset="2"/>
              </a:rPr>
              <a:t>IU/mL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4584" name="Rectangle 1036"/>
          <p:cNvSpPr>
            <a:spLocks noChangeArrowheads="1"/>
          </p:cNvSpPr>
          <p:nvPr/>
        </p:nvSpPr>
        <p:spPr bwMode="auto">
          <a:xfrm>
            <a:off x="2895600" y="1657350"/>
            <a:ext cx="3048000" cy="457200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FFFF00"/>
              </a:solidFill>
            </a:endParaRPr>
          </a:p>
        </p:txBody>
      </p:sp>
      <p:sp>
        <p:nvSpPr>
          <p:cNvPr id="24585" name="Rectangle 1037"/>
          <p:cNvSpPr>
            <a:spLocks noChangeArrowheads="1"/>
          </p:cNvSpPr>
          <p:nvPr/>
        </p:nvSpPr>
        <p:spPr bwMode="auto">
          <a:xfrm>
            <a:off x="2987675" y="1700213"/>
            <a:ext cx="2930525" cy="3984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tr-TR" sz="2000">
                <a:solidFill>
                  <a:schemeClr val="tx2"/>
                </a:solidFill>
              </a:rPr>
              <a:t>Levotiroksin başlanması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4586" name="Rectangle 1040"/>
          <p:cNvSpPr>
            <a:spLocks noChangeArrowheads="1"/>
          </p:cNvSpPr>
          <p:nvPr/>
        </p:nvSpPr>
        <p:spPr bwMode="auto">
          <a:xfrm>
            <a:off x="609600" y="4657725"/>
            <a:ext cx="1857375" cy="1271588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FFFF00"/>
              </a:solidFill>
            </a:endParaRPr>
          </a:p>
        </p:txBody>
      </p:sp>
      <p:sp>
        <p:nvSpPr>
          <p:cNvPr id="24587" name="Rectangle 1041"/>
          <p:cNvSpPr>
            <a:spLocks noChangeArrowheads="1"/>
          </p:cNvSpPr>
          <p:nvPr/>
        </p:nvSpPr>
        <p:spPr bwMode="auto">
          <a:xfrm>
            <a:off x="650875" y="4668838"/>
            <a:ext cx="17653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tr-TR" sz="2000">
                <a:solidFill>
                  <a:schemeClr val="tx2"/>
                </a:solidFill>
              </a:rPr>
              <a:t>Levotiroksin </a:t>
            </a:r>
          </a:p>
          <a:p>
            <a:pPr algn="ctr"/>
            <a:r>
              <a:rPr lang="tr-TR" sz="2000">
                <a:solidFill>
                  <a:schemeClr val="tx2"/>
                </a:solidFill>
              </a:rPr>
              <a:t>dozunu artır</a:t>
            </a:r>
            <a:endParaRPr lang="en-US" sz="2000">
              <a:solidFill>
                <a:schemeClr val="tx2"/>
              </a:solidFill>
            </a:endParaRPr>
          </a:p>
          <a:p>
            <a:pPr algn="ctr"/>
            <a:r>
              <a:rPr lang="en-US" sz="2000">
                <a:solidFill>
                  <a:schemeClr val="tx2"/>
                </a:solidFill>
              </a:rPr>
              <a:t>12.5 </a:t>
            </a:r>
            <a:r>
              <a:rPr lang="tr-TR" sz="2000">
                <a:solidFill>
                  <a:schemeClr val="tx2"/>
                </a:solidFill>
              </a:rPr>
              <a:t>-</a:t>
            </a:r>
            <a:r>
              <a:rPr lang="en-US" sz="2000">
                <a:solidFill>
                  <a:schemeClr val="tx2"/>
                </a:solidFill>
              </a:rPr>
              <a:t> 25 </a:t>
            </a:r>
            <a:r>
              <a:rPr lang="en-US" sz="2000">
                <a:solidFill>
                  <a:schemeClr val="tx2"/>
                </a:solidFill>
                <a:sym typeface="Symbol" pitchFamily="18" charset="2"/>
              </a:rPr>
              <a:t></a:t>
            </a:r>
            <a:r>
              <a:rPr lang="en-US" sz="2000">
                <a:solidFill>
                  <a:schemeClr val="tx2"/>
                </a:solidFill>
              </a:rPr>
              <a:t>g/d</a:t>
            </a:r>
          </a:p>
        </p:txBody>
      </p:sp>
      <p:sp>
        <p:nvSpPr>
          <p:cNvPr id="24588" name="Rectangle 1042"/>
          <p:cNvSpPr>
            <a:spLocks noChangeArrowheads="1"/>
          </p:cNvSpPr>
          <p:nvPr/>
        </p:nvSpPr>
        <p:spPr bwMode="auto">
          <a:xfrm>
            <a:off x="3248025" y="2838450"/>
            <a:ext cx="2162175" cy="519113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FFFF00"/>
              </a:solidFill>
            </a:endParaRPr>
          </a:p>
        </p:txBody>
      </p:sp>
      <p:sp>
        <p:nvSpPr>
          <p:cNvPr id="24589" name="Rectangle 1043"/>
          <p:cNvSpPr>
            <a:spLocks noChangeArrowheads="1"/>
          </p:cNvSpPr>
          <p:nvPr/>
        </p:nvSpPr>
        <p:spPr bwMode="auto">
          <a:xfrm>
            <a:off x="3635375" y="2924175"/>
            <a:ext cx="1492250" cy="3984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tr-TR" sz="2000">
                <a:solidFill>
                  <a:schemeClr val="tx2"/>
                </a:solidFill>
              </a:rPr>
              <a:t>TSH tekrarı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4590" name="Rectangle 1053"/>
          <p:cNvSpPr>
            <a:spLocks noChangeArrowheads="1"/>
          </p:cNvSpPr>
          <p:nvPr/>
        </p:nvSpPr>
        <p:spPr bwMode="auto">
          <a:xfrm>
            <a:off x="4384675" y="2259013"/>
            <a:ext cx="1903413" cy="396875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tr-TR" sz="2000">
                <a:solidFill>
                  <a:schemeClr val="tx2"/>
                </a:solidFill>
              </a:rPr>
              <a:t>6-8 hafta sonra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4591" name="Rectangle 1054"/>
          <p:cNvSpPr>
            <a:spLocks noChangeArrowheads="1"/>
          </p:cNvSpPr>
          <p:nvPr/>
        </p:nvSpPr>
        <p:spPr bwMode="auto">
          <a:xfrm>
            <a:off x="3132138" y="3657600"/>
            <a:ext cx="2519362" cy="838200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TSH 0</a:t>
            </a:r>
            <a:r>
              <a:rPr lang="tr-TR" sz="2000">
                <a:solidFill>
                  <a:schemeClr val="tx2"/>
                </a:solidFill>
              </a:rPr>
              <a:t>,</a:t>
            </a:r>
            <a:r>
              <a:rPr lang="en-US" sz="2000">
                <a:solidFill>
                  <a:schemeClr val="tx2"/>
                </a:solidFill>
              </a:rPr>
              <a:t>5- 2</a:t>
            </a:r>
            <a:r>
              <a:rPr lang="tr-TR" sz="2000">
                <a:solidFill>
                  <a:schemeClr val="tx2"/>
                </a:solidFill>
              </a:rPr>
              <a:t>,5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>
                <a:solidFill>
                  <a:schemeClr val="tx2"/>
                </a:solidFill>
                <a:sym typeface="Symbol" pitchFamily="18" charset="2"/>
              </a:rPr>
              <a:t>IU/mL</a:t>
            </a:r>
            <a:endParaRPr lang="en-US" sz="2000">
              <a:solidFill>
                <a:schemeClr val="tx2"/>
              </a:solidFill>
            </a:endParaRPr>
          </a:p>
          <a:p>
            <a:pPr algn="ctr"/>
            <a:r>
              <a:rPr lang="tr-TR" sz="2000">
                <a:solidFill>
                  <a:schemeClr val="tx2"/>
                </a:solidFill>
              </a:rPr>
              <a:t>Asemptomatik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4592" name="Rectangle 1056"/>
          <p:cNvSpPr>
            <a:spLocks noChangeArrowheads="1"/>
          </p:cNvSpPr>
          <p:nvPr/>
        </p:nvSpPr>
        <p:spPr bwMode="auto">
          <a:xfrm>
            <a:off x="2800350" y="5410200"/>
            <a:ext cx="2971800" cy="1143000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000">
                <a:solidFill>
                  <a:schemeClr val="tx2"/>
                </a:solidFill>
              </a:rPr>
              <a:t>6-12 ayda bir TSH kontrolü yapılmalı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4593" name="Rectangle 1057"/>
          <p:cNvSpPr>
            <a:spLocks noChangeArrowheads="1"/>
          </p:cNvSpPr>
          <p:nvPr/>
        </p:nvSpPr>
        <p:spPr bwMode="auto">
          <a:xfrm>
            <a:off x="3219450" y="4743450"/>
            <a:ext cx="2286000" cy="381000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FFFF00"/>
              </a:solidFill>
            </a:endParaRPr>
          </a:p>
        </p:txBody>
      </p:sp>
      <p:sp>
        <p:nvSpPr>
          <p:cNvPr id="24594" name="Rectangle 1058"/>
          <p:cNvSpPr>
            <a:spLocks noChangeArrowheads="1"/>
          </p:cNvSpPr>
          <p:nvPr/>
        </p:nvSpPr>
        <p:spPr bwMode="auto">
          <a:xfrm>
            <a:off x="3219450" y="4730750"/>
            <a:ext cx="21383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tr-TR" sz="2000">
                <a:solidFill>
                  <a:schemeClr val="tx2"/>
                </a:solidFill>
              </a:rPr>
              <a:t>Tedaviye devam 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24595" name="Rectangle 1067"/>
          <p:cNvSpPr>
            <a:spLocks noChangeArrowheads="1"/>
          </p:cNvSpPr>
          <p:nvPr/>
        </p:nvSpPr>
        <p:spPr bwMode="auto">
          <a:xfrm>
            <a:off x="6524625" y="4695825"/>
            <a:ext cx="1857375" cy="1271588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FFFF00"/>
              </a:solidFill>
            </a:endParaRPr>
          </a:p>
        </p:txBody>
      </p:sp>
      <p:sp>
        <p:nvSpPr>
          <p:cNvPr id="24596" name="Rectangle 1068"/>
          <p:cNvSpPr>
            <a:spLocks noChangeArrowheads="1"/>
          </p:cNvSpPr>
          <p:nvPr/>
        </p:nvSpPr>
        <p:spPr bwMode="auto">
          <a:xfrm>
            <a:off x="6588125" y="4797425"/>
            <a:ext cx="1695450" cy="1012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tr-TR" sz="2000">
                <a:solidFill>
                  <a:schemeClr val="tx2"/>
                </a:solidFill>
              </a:rPr>
              <a:t>Levotiroksin </a:t>
            </a:r>
          </a:p>
          <a:p>
            <a:pPr algn="ctr"/>
            <a:r>
              <a:rPr lang="tr-TR" sz="2000">
                <a:solidFill>
                  <a:schemeClr val="tx2"/>
                </a:solidFill>
              </a:rPr>
              <a:t>dozunu azalt</a:t>
            </a:r>
            <a:endParaRPr lang="en-US" sz="2000">
              <a:solidFill>
                <a:schemeClr val="tx2"/>
              </a:solidFill>
            </a:endParaRPr>
          </a:p>
          <a:p>
            <a:pPr algn="ctr"/>
            <a:r>
              <a:rPr lang="en-US" sz="2000">
                <a:solidFill>
                  <a:schemeClr val="tx2"/>
                </a:solidFill>
              </a:rPr>
              <a:t>12.5 </a:t>
            </a:r>
            <a:r>
              <a:rPr lang="tr-TR" sz="2000">
                <a:solidFill>
                  <a:schemeClr val="tx2"/>
                </a:solidFill>
              </a:rPr>
              <a:t>-</a:t>
            </a:r>
            <a:r>
              <a:rPr lang="en-US" sz="2000">
                <a:solidFill>
                  <a:schemeClr val="tx2"/>
                </a:solidFill>
              </a:rPr>
              <a:t>25 </a:t>
            </a:r>
            <a:r>
              <a:rPr lang="en-US" sz="2000">
                <a:solidFill>
                  <a:schemeClr val="tx2"/>
                </a:solidFill>
                <a:sym typeface="Symbol" pitchFamily="18" charset="2"/>
              </a:rPr>
              <a:t></a:t>
            </a:r>
            <a:r>
              <a:rPr lang="en-US" sz="2000">
                <a:solidFill>
                  <a:schemeClr val="tx2"/>
                </a:solidFill>
              </a:rPr>
              <a:t>g/d</a:t>
            </a:r>
          </a:p>
        </p:txBody>
      </p:sp>
      <p:sp>
        <p:nvSpPr>
          <p:cNvPr id="24597" name="Line 1069"/>
          <p:cNvSpPr>
            <a:spLocks noChangeShapeType="1"/>
          </p:cNvSpPr>
          <p:nvPr/>
        </p:nvSpPr>
        <p:spPr bwMode="auto">
          <a:xfrm>
            <a:off x="4286250" y="215265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4598" name="Line 1070"/>
          <p:cNvSpPr>
            <a:spLocks noChangeShapeType="1"/>
          </p:cNvSpPr>
          <p:nvPr/>
        </p:nvSpPr>
        <p:spPr bwMode="auto">
          <a:xfrm>
            <a:off x="4286250" y="33147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4599" name="Line 1071"/>
          <p:cNvSpPr>
            <a:spLocks noChangeShapeType="1"/>
          </p:cNvSpPr>
          <p:nvPr/>
        </p:nvSpPr>
        <p:spPr bwMode="auto">
          <a:xfrm>
            <a:off x="4286250" y="4514850"/>
            <a:ext cx="0" cy="2047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4600" name="Line 1073"/>
          <p:cNvSpPr>
            <a:spLocks noChangeShapeType="1"/>
          </p:cNvSpPr>
          <p:nvPr/>
        </p:nvSpPr>
        <p:spPr bwMode="auto">
          <a:xfrm>
            <a:off x="4286250" y="5130800"/>
            <a:ext cx="0" cy="209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TSH Hedefi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557338"/>
            <a:ext cx="7407275" cy="465772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Risk taşımayan gençlerde “0.5-2.5 </a:t>
            </a:r>
            <a:r>
              <a:rPr lang="tr-TR" dirty="0" err="1" smtClean="0"/>
              <a:t>mIU</a:t>
            </a:r>
            <a:r>
              <a:rPr lang="tr-TR" dirty="0" smtClean="0"/>
              <a:t>/L”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Kardiyovasküler</a:t>
            </a:r>
            <a:r>
              <a:rPr lang="tr-TR" dirty="0" smtClean="0"/>
              <a:t> riski yüksek olan kişilerde,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65 yaş üzerinde,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İleri osteoporozu olanlarda,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AF varlığında “ 1-4 </a:t>
            </a:r>
            <a:r>
              <a:rPr lang="tr-TR" dirty="0" err="1" smtClean="0"/>
              <a:t>mIU</a:t>
            </a:r>
            <a:r>
              <a:rPr lang="tr-TR" dirty="0" smtClean="0"/>
              <a:t>/L ”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Gebelerde TSH: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1. </a:t>
            </a:r>
            <a:r>
              <a:rPr lang="tr-TR" dirty="0" err="1" smtClean="0"/>
              <a:t>trimester</a:t>
            </a:r>
            <a:r>
              <a:rPr lang="tr-TR" dirty="0" smtClean="0"/>
              <a:t> “ 0.1- 2.5 </a:t>
            </a:r>
            <a:r>
              <a:rPr lang="tr-TR" dirty="0" err="1" smtClean="0"/>
              <a:t>mIU</a:t>
            </a:r>
            <a:r>
              <a:rPr lang="tr-TR" dirty="0" smtClean="0"/>
              <a:t>/L ”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2. </a:t>
            </a:r>
            <a:r>
              <a:rPr lang="tr-TR" dirty="0" err="1" smtClean="0"/>
              <a:t>trimester</a:t>
            </a:r>
            <a:r>
              <a:rPr lang="tr-TR" dirty="0" smtClean="0"/>
              <a:t> “ 0.2-3 </a:t>
            </a:r>
            <a:r>
              <a:rPr lang="tr-TR" dirty="0" err="1" smtClean="0"/>
              <a:t>mIU</a:t>
            </a:r>
            <a:r>
              <a:rPr lang="tr-TR" dirty="0" smtClean="0"/>
              <a:t>/L ”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3. </a:t>
            </a:r>
            <a:r>
              <a:rPr lang="tr-TR" dirty="0" err="1" smtClean="0"/>
              <a:t>trimester</a:t>
            </a:r>
            <a:r>
              <a:rPr lang="tr-TR" dirty="0" smtClean="0"/>
              <a:t> “ 0.3-3 </a:t>
            </a:r>
            <a:r>
              <a:rPr lang="tr-TR" dirty="0" err="1" smtClean="0"/>
              <a:t>mIU</a:t>
            </a:r>
            <a:r>
              <a:rPr lang="tr-TR" dirty="0" smtClean="0"/>
              <a:t>/L ”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188913"/>
            <a:ext cx="7407275" cy="129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Tedaviye Cevapsızlık </a:t>
            </a:r>
            <a:br>
              <a:rPr lang="tr-TR" dirty="0" smtClean="0"/>
            </a:br>
            <a:r>
              <a:rPr lang="tr-TR" dirty="0" smtClean="0"/>
              <a:t>(TSH yüksek)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TSH yüksek, sT4 yüksek: Düzensiz ilaç kullanan hastanın testten hemen önce tiroksin alması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Yetersiz </a:t>
            </a:r>
            <a:r>
              <a:rPr lang="tr-TR" dirty="0" err="1" smtClean="0"/>
              <a:t>levotiroksin</a:t>
            </a:r>
            <a:r>
              <a:rPr lang="tr-TR" dirty="0" smtClean="0"/>
              <a:t> </a:t>
            </a:r>
            <a:r>
              <a:rPr lang="tr-TR" dirty="0" err="1" smtClean="0"/>
              <a:t>replasmanı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Çölyak</a:t>
            </a:r>
            <a:r>
              <a:rPr lang="tr-TR" dirty="0" smtClean="0"/>
              <a:t> hastalığı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Levotiroksin</a:t>
            </a:r>
            <a:r>
              <a:rPr lang="tr-TR" dirty="0" smtClean="0"/>
              <a:t> ile birlikte </a:t>
            </a:r>
            <a:r>
              <a:rPr lang="tr-TR" dirty="0" err="1" smtClean="0"/>
              <a:t>kolestiramin</a:t>
            </a:r>
            <a:r>
              <a:rPr lang="tr-TR" dirty="0" smtClean="0"/>
              <a:t>, demir, </a:t>
            </a:r>
            <a:r>
              <a:rPr lang="tr-TR" dirty="0" err="1" smtClean="0"/>
              <a:t>aluminyum</a:t>
            </a:r>
            <a:r>
              <a:rPr lang="tr-TR" dirty="0" smtClean="0"/>
              <a:t> hidroksit, kalsiyum </a:t>
            </a:r>
            <a:r>
              <a:rPr lang="tr-TR" dirty="0" err="1" smtClean="0"/>
              <a:t>suplementasyonu</a:t>
            </a:r>
            <a:r>
              <a:rPr lang="tr-TR" dirty="0" smtClean="0"/>
              <a:t> alınması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Hızlanmış hormon metabolizması (</a:t>
            </a:r>
            <a:r>
              <a:rPr lang="tr-TR" dirty="0" err="1" smtClean="0"/>
              <a:t>fenitoin</a:t>
            </a:r>
            <a:r>
              <a:rPr lang="tr-TR" dirty="0" smtClean="0"/>
              <a:t>, </a:t>
            </a:r>
            <a:r>
              <a:rPr lang="tr-TR" dirty="0" err="1" smtClean="0"/>
              <a:t>karbamazepin</a:t>
            </a:r>
            <a:r>
              <a:rPr lang="tr-TR" dirty="0" smtClean="0"/>
              <a:t>, </a:t>
            </a:r>
            <a:r>
              <a:rPr lang="tr-TR" dirty="0" err="1" smtClean="0"/>
              <a:t>rifampisin</a:t>
            </a:r>
            <a:r>
              <a:rPr lang="tr-TR" dirty="0" smtClean="0"/>
              <a:t>)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Tabletleri kıramayıp ezmek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Levotiroksin</a:t>
            </a:r>
            <a:r>
              <a:rPr lang="tr-TR" dirty="0" smtClean="0"/>
              <a:t> tedavisi yapılırken 6 haftadan önce TSH ölçmek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Hipotiroidi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557338"/>
            <a:ext cx="7407275" cy="46577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Sık görülür: 1/3000-1/4000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Türkiye’de </a:t>
            </a:r>
            <a:r>
              <a:rPr lang="tr-TR" dirty="0" err="1" smtClean="0"/>
              <a:t>insidansı</a:t>
            </a:r>
            <a:r>
              <a:rPr lang="tr-TR" dirty="0" smtClean="0"/>
              <a:t>  1/2183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u="sng" dirty="0" smtClean="0"/>
              <a:t>Erken tanı ve tedavi zeka geriliğini önler</a:t>
            </a:r>
            <a:r>
              <a:rPr lang="tr-TR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u="sng" dirty="0" err="1" smtClean="0"/>
              <a:t>Tiroid</a:t>
            </a:r>
            <a:r>
              <a:rPr lang="tr-TR" u="sng" dirty="0" smtClean="0"/>
              <a:t> hormonları sinir hücrelerinin gelişmesinde rol oynar.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Yenidoğan</a:t>
            </a:r>
            <a:r>
              <a:rPr lang="tr-TR" dirty="0" smtClean="0"/>
              <a:t> döneminde klinik tanı güçtür.           (&lt; % 10)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Tedavisi ucuz, basit, kolay uygulanabilir ve etkindir.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Tarama yöntemleri yeterince duyarlı ve özgüldür.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Hipotiroidi</a:t>
            </a:r>
            <a:r>
              <a:rPr lang="tr-TR" dirty="0" smtClean="0"/>
              <a:t> Bulguları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Uzamış sarılık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Ödem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Gestasyon</a:t>
            </a:r>
            <a:r>
              <a:rPr lang="tr-TR" dirty="0" smtClean="0"/>
              <a:t> yaşı &gt; 40 hafta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Doğum ağırlığı &gt; 3.5 kg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Zayıf beslenme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Hipotermi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distansiyon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Büyük arka </a:t>
            </a:r>
            <a:r>
              <a:rPr lang="tr-TR" dirty="0" err="1" smtClean="0"/>
              <a:t>fontanel</a:t>
            </a:r>
            <a:r>
              <a:rPr lang="tr-TR" dirty="0" smtClean="0"/>
              <a:t> (&gt;5 mm)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1. Ay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2205038"/>
            <a:ext cx="7407275" cy="401002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Periferal</a:t>
            </a:r>
            <a:r>
              <a:rPr lang="tr-TR" dirty="0" smtClean="0"/>
              <a:t> </a:t>
            </a:r>
            <a:r>
              <a:rPr lang="tr-TR" dirty="0" err="1" smtClean="0"/>
              <a:t>siyanoz</a:t>
            </a:r>
            <a:r>
              <a:rPr lang="tr-TR" dirty="0" smtClean="0"/>
              <a:t> ve  </a:t>
            </a:r>
            <a:r>
              <a:rPr lang="tr-TR" dirty="0" err="1" smtClean="0"/>
              <a:t>cutis</a:t>
            </a:r>
            <a:r>
              <a:rPr lang="tr-TR" dirty="0" smtClean="0"/>
              <a:t> </a:t>
            </a:r>
            <a:r>
              <a:rPr lang="tr-TR" dirty="0" err="1" smtClean="0"/>
              <a:t>marmaratus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Solunum güçlüğü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Zayıf emme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Kilo  alamama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Gaita sıklığında azalma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Aktivitesinde azalma ve letarji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İlk 3 Ay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2205038"/>
            <a:ext cx="7407275" cy="401002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Göbek fıtığı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Kabızlık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Kuru, kaba cilt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Büyük dil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Yaygın </a:t>
            </a:r>
            <a:r>
              <a:rPr lang="tr-TR" dirty="0" err="1" smtClean="0"/>
              <a:t>miksödem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Seste kalınlaşma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Günde tek doz </a:t>
            </a:r>
            <a:r>
              <a:rPr lang="tr-TR" dirty="0" err="1" smtClean="0"/>
              <a:t>Na</a:t>
            </a:r>
            <a:r>
              <a:rPr lang="tr-TR" dirty="0" smtClean="0"/>
              <a:t>-L tiroksin. (</a:t>
            </a:r>
            <a:r>
              <a:rPr lang="tr-TR" dirty="0" err="1" smtClean="0"/>
              <a:t>Levotiron</a:t>
            </a:r>
            <a:r>
              <a:rPr lang="tr-TR" dirty="0" smtClean="0"/>
              <a:t>®, </a:t>
            </a:r>
            <a:r>
              <a:rPr lang="tr-TR" dirty="0" err="1" smtClean="0"/>
              <a:t>Tefor</a:t>
            </a:r>
            <a:r>
              <a:rPr lang="tr-TR" dirty="0" smtClean="0"/>
              <a:t>®, </a:t>
            </a:r>
            <a:r>
              <a:rPr lang="tr-TR" dirty="0" err="1" smtClean="0"/>
              <a:t>Euthyrox</a:t>
            </a:r>
            <a:r>
              <a:rPr lang="tr-TR" dirty="0" smtClean="0"/>
              <a:t>®)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Sabah, aç karnına ağızdan verilir.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Tabletler kırılabilir, anne sütü veya birkaç mililitre su ile süspansiyon yapılarak kullanılabilir.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Başlangıç tedavisinde amaç, T4 düzeyinin 2 hafta içinde, TSH düzeyinin 1 ay içinde normalleştirilmesidir.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Tedavi dozu 10-15 </a:t>
            </a:r>
            <a:r>
              <a:rPr lang="el-GR" dirty="0" smtClean="0"/>
              <a:t>μ</a:t>
            </a:r>
            <a:r>
              <a:rPr lang="tr-TR" dirty="0" smtClean="0"/>
              <a:t>g/kg/gün T4’dür. Bu doz, genellikle T4 düzeyini 3 gün içinde, TSH düzeyini ise 2 hafta içinde normal aralığa getirir.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Takip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2276475"/>
            <a:ext cx="7407275" cy="393858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TSH ve sT4 tedavi başlandıktan 2 ve 4 hafta sonra,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İlk 12 ay 1-2 ay ara ile,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1-3 yaş arası 2-3 ay ara ile,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Büyüme tamamlanıncaya kadar da 3-6 ay ara ile izlenmelidir.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Tiroid</a:t>
            </a:r>
            <a:r>
              <a:rPr lang="tr-TR" dirty="0" smtClean="0"/>
              <a:t> Bezi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400" dirty="0" err="1" smtClean="0"/>
              <a:t>Tiroid</a:t>
            </a:r>
            <a:r>
              <a:rPr lang="tr-TR" sz="2400" dirty="0" smtClean="0"/>
              <a:t> bezi;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400" dirty="0" smtClean="0"/>
              <a:t>boynun orta hattında,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400" dirty="0" err="1" smtClean="0"/>
              <a:t>krikotiroid</a:t>
            </a:r>
            <a:r>
              <a:rPr lang="tr-TR" sz="2400" dirty="0" smtClean="0"/>
              <a:t> kıkırdağın altında yer alan,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400" dirty="0" smtClean="0"/>
              <a:t>kelebek şeklinde,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400" dirty="0" smtClean="0"/>
              <a:t>25 gram ağırlığında olmasına rağmen salgıladığı hormonlar ile büyüme ve gelişmede temel rol oynayan bir endokrin bezdir.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Tarama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Yenidoğan</a:t>
            </a:r>
            <a:r>
              <a:rPr lang="tr-TR" dirty="0" smtClean="0"/>
              <a:t> döneminde semptom ve bulgular vakaların çoğunda çarpıcı olmadığından erken tanı güçtür.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Bu nedenle topuk kanı ile yaşamın 3-5. günlerinde </a:t>
            </a: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hipotiroidi</a:t>
            </a:r>
            <a:r>
              <a:rPr lang="tr-TR" dirty="0" smtClean="0"/>
              <a:t> taraması çok önemlidir.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Gebelikte </a:t>
            </a:r>
            <a:r>
              <a:rPr lang="tr-TR" dirty="0" err="1" smtClean="0"/>
              <a:t>Hipotiroidi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/>
          <a:p>
            <a:pPr marL="26988">
              <a:lnSpc>
                <a:spcPct val="90000"/>
              </a:lnSpc>
              <a:defRPr/>
            </a:pPr>
            <a:r>
              <a:rPr lang="tr-TR" smtClean="0">
                <a:solidFill>
                  <a:srgbClr val="253143"/>
                </a:solidFill>
              </a:rPr>
              <a:t>1. trimesterde annedeki hipotiroidi fetusun psikomotor gelişimi üzerinde olumsuz rol oynar.</a:t>
            </a:r>
          </a:p>
          <a:p>
            <a:pPr marL="26988">
              <a:lnSpc>
                <a:spcPct val="90000"/>
              </a:lnSpc>
              <a:defRPr/>
            </a:pPr>
            <a:r>
              <a:rPr lang="tr-TR" smtClean="0">
                <a:solidFill>
                  <a:srgbClr val="253143"/>
                </a:solidFill>
              </a:rPr>
              <a:t>Bu sebeple gebelik öncesi hipotirodisi mevcut olan hastada TSH değeri 1. trimesterde TSH 2,5 mIU/L’nin altında, 2. ve 3. trimesterde 3mIU/L altında olmalıdır. </a:t>
            </a:r>
          </a:p>
          <a:p>
            <a:pPr marL="26988">
              <a:lnSpc>
                <a:spcPct val="90000"/>
              </a:lnSpc>
              <a:defRPr/>
            </a:pPr>
            <a:r>
              <a:rPr lang="tr-TR" smtClean="0">
                <a:solidFill>
                  <a:srgbClr val="253143"/>
                </a:solidFill>
              </a:rPr>
              <a:t>Her kadında planlanan gebelik öncesi ya da ilk prenatal vizitte TSH bakılması tavsiye edilir. (sT3,sT4).</a:t>
            </a:r>
          </a:p>
          <a:p>
            <a:pPr marL="26988">
              <a:lnSpc>
                <a:spcPct val="90000"/>
              </a:lnSpc>
              <a:defRPr/>
            </a:pPr>
            <a:r>
              <a:rPr lang="tr-TR" smtClean="0">
                <a:solidFill>
                  <a:srgbClr val="253143"/>
                </a:solidFill>
              </a:rPr>
              <a:t>TSH ölçümü, infertilite araştırmasının bir parçası olmalıdır.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Gebelikte </a:t>
            </a:r>
            <a:r>
              <a:rPr lang="tr-TR" dirty="0" err="1" smtClean="0"/>
              <a:t>Hipotiroidi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Maternal</a:t>
            </a:r>
            <a:r>
              <a:rPr lang="tr-TR" dirty="0" smtClean="0"/>
              <a:t> ve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hipotiroidinin</a:t>
            </a:r>
            <a:r>
              <a:rPr lang="tr-TR" dirty="0" smtClean="0"/>
              <a:t> </a:t>
            </a:r>
            <a:r>
              <a:rPr lang="tr-TR" dirty="0" err="1" smtClean="0"/>
              <a:t>fetus</a:t>
            </a:r>
            <a:r>
              <a:rPr lang="tr-TR" dirty="0" smtClean="0"/>
              <a:t> üzerinde ciddi olumsuz etkileri vardır.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Otoimmun</a:t>
            </a:r>
            <a:r>
              <a:rPr lang="tr-TR" dirty="0" smtClean="0"/>
              <a:t> </a:t>
            </a:r>
            <a:r>
              <a:rPr lang="tr-TR" dirty="0" err="1" smtClean="0"/>
              <a:t>tiroid</a:t>
            </a:r>
            <a:r>
              <a:rPr lang="tr-TR" dirty="0" smtClean="0"/>
              <a:t> hastalığı olan bir anne gebeliğin erken döneminde </a:t>
            </a:r>
            <a:r>
              <a:rPr lang="tr-TR" dirty="0" err="1" smtClean="0"/>
              <a:t>ötiroid</a:t>
            </a:r>
            <a:r>
              <a:rPr lang="tr-TR" dirty="0" smtClean="0"/>
              <a:t> olsa bile gebeliğin ilerlemesi ile </a:t>
            </a:r>
            <a:r>
              <a:rPr lang="tr-TR" dirty="0" err="1" smtClean="0"/>
              <a:t>hipotiroid</a:t>
            </a:r>
            <a:r>
              <a:rPr lang="tr-TR" dirty="0" smtClean="0"/>
              <a:t> hale gelebilir. Bu nedenle periyodik olarak 4-6 haftada bir TSH takibi gerekir.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Gebelikte </a:t>
            </a:r>
            <a:r>
              <a:rPr lang="tr-TR" dirty="0" err="1" smtClean="0"/>
              <a:t>Hipotiroidi</a:t>
            </a:r>
            <a:r>
              <a:rPr lang="tr-TR" dirty="0" smtClean="0"/>
              <a:t> Riski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557338"/>
            <a:ext cx="7407275" cy="465772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Ailede veya kendisinde </a:t>
            </a:r>
            <a:r>
              <a:rPr lang="tr-TR" dirty="0" err="1" smtClean="0"/>
              <a:t>tiroid</a:t>
            </a:r>
            <a:r>
              <a:rPr lang="tr-TR" dirty="0" smtClean="0"/>
              <a:t> hastalığı hikayesi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Daha önce </a:t>
            </a:r>
            <a:r>
              <a:rPr lang="tr-TR" dirty="0" err="1" smtClean="0"/>
              <a:t>tiroid</a:t>
            </a:r>
            <a:r>
              <a:rPr lang="tr-TR" dirty="0" smtClean="0"/>
              <a:t> ameliyatı geçirmiş olmak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Tip 1 DM veya diğer </a:t>
            </a:r>
            <a:r>
              <a:rPr lang="tr-TR" dirty="0" err="1" smtClean="0"/>
              <a:t>otoimmun</a:t>
            </a:r>
            <a:r>
              <a:rPr lang="tr-TR" dirty="0" smtClean="0"/>
              <a:t> hastalıkların mevcudiyeti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Tiroid</a:t>
            </a:r>
            <a:r>
              <a:rPr lang="tr-TR" dirty="0" smtClean="0"/>
              <a:t> hastalığını düşündüren klinik bulguların mevcudiyeti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Otoimmun</a:t>
            </a:r>
            <a:r>
              <a:rPr lang="tr-TR" dirty="0" smtClean="0"/>
              <a:t> </a:t>
            </a:r>
            <a:r>
              <a:rPr lang="tr-TR" dirty="0" err="1" smtClean="0"/>
              <a:t>tiroidit</a:t>
            </a:r>
            <a:r>
              <a:rPr lang="tr-TR" dirty="0" smtClean="0"/>
              <a:t> varlığı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Anemi, kolesterol yüksekliği, </a:t>
            </a:r>
            <a:r>
              <a:rPr lang="tr-TR" dirty="0" err="1" smtClean="0"/>
              <a:t>hiponatremi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Baş boyun radyoterapisi almış kadınlar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İnfertilite</a:t>
            </a:r>
            <a:r>
              <a:rPr lang="tr-TR" dirty="0" smtClean="0"/>
              <a:t> tedavisi görmüş olan kadınlar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Daha önce düşük veya ölü doğum hikayesi olan kadınlar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Hipertiroidi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Epidemiyoloji;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  <a:p>
            <a:pPr algn="just" fontAlgn="auto">
              <a:spcAft>
                <a:spcPts val="0"/>
              </a:spcAft>
              <a:buClr>
                <a:schemeClr val="accent4"/>
              </a:buClr>
              <a:buFont typeface="Wingdings" charset="2"/>
              <a:buChar char="Ø"/>
              <a:defRPr/>
            </a:pPr>
            <a:r>
              <a:rPr lang="en-US" sz="2400" dirty="0" err="1" smtClean="0"/>
              <a:t>Subklinik</a:t>
            </a:r>
            <a:r>
              <a:rPr lang="en-US" sz="2400" dirty="0" smtClean="0"/>
              <a:t> % 2.2 (USA % 0.7) (</a:t>
            </a:r>
            <a:r>
              <a:rPr lang="en-US" sz="2400" dirty="0" smtClean="0">
                <a:solidFill>
                  <a:srgbClr val="FF0000"/>
                </a:solidFill>
              </a:rPr>
              <a:t>TURDEP II % 0.5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pPr algn="just" fontAlgn="auto">
              <a:spcAft>
                <a:spcPts val="0"/>
              </a:spcAft>
              <a:buClr>
                <a:schemeClr val="accent4"/>
              </a:buClr>
              <a:buFont typeface="Wingdings" charset="2"/>
              <a:buChar char="Ø"/>
              <a:defRPr/>
            </a:pPr>
            <a:endParaRPr lang="tr-TR" sz="2400" dirty="0" smtClean="0"/>
          </a:p>
          <a:p>
            <a:pPr algn="just" fontAlgn="auto">
              <a:spcAft>
                <a:spcPts val="0"/>
              </a:spcAft>
              <a:buClr>
                <a:schemeClr val="accent4"/>
              </a:buClr>
              <a:buFont typeface="Wingdings" charset="2"/>
              <a:buChar char="Ø"/>
              <a:defRPr/>
            </a:pPr>
            <a:endParaRPr lang="en-US" sz="2400" dirty="0" smtClean="0"/>
          </a:p>
          <a:p>
            <a:pPr algn="just" fontAlgn="auto">
              <a:spcAft>
                <a:spcPts val="0"/>
              </a:spcAft>
              <a:buClr>
                <a:schemeClr val="accent4"/>
              </a:buClr>
              <a:buFont typeface="Wingdings" charset="2"/>
              <a:buChar char="Ø"/>
              <a:defRPr/>
            </a:pPr>
            <a:r>
              <a:rPr lang="en-US" sz="2400" dirty="0" err="1" smtClean="0"/>
              <a:t>Aşikar</a:t>
            </a:r>
            <a:r>
              <a:rPr lang="en-US" sz="2400" dirty="0" smtClean="0"/>
              <a:t> (</a:t>
            </a:r>
            <a:r>
              <a:rPr lang="en-US" sz="2400" dirty="0" err="1" smtClean="0"/>
              <a:t>klinik</a:t>
            </a:r>
            <a:r>
              <a:rPr lang="en-US" sz="2400" dirty="0" smtClean="0"/>
              <a:t>) %1.3(USA% 0.5)(</a:t>
            </a:r>
            <a:r>
              <a:rPr lang="en-US" sz="2400" dirty="0" smtClean="0">
                <a:solidFill>
                  <a:srgbClr val="FF0000"/>
                </a:solidFill>
              </a:rPr>
              <a:t>TURDEP II% 0.4</a:t>
            </a:r>
            <a:r>
              <a:rPr lang="en-US" sz="2400" dirty="0" smtClean="0"/>
              <a:t>)</a:t>
            </a:r>
            <a:endParaRPr lang="en-US" sz="24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Hipertiroidi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341438"/>
            <a:ext cx="7407275" cy="487362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hipertiroidiler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Graves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Toksik</a:t>
            </a:r>
            <a:r>
              <a:rPr lang="tr-TR" dirty="0" smtClean="0"/>
              <a:t> </a:t>
            </a:r>
            <a:r>
              <a:rPr lang="tr-TR" dirty="0" err="1" smtClean="0"/>
              <a:t>multinodüler</a:t>
            </a:r>
            <a:r>
              <a:rPr lang="tr-TR" dirty="0" smtClean="0"/>
              <a:t> guatr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Toksik</a:t>
            </a:r>
            <a:r>
              <a:rPr lang="tr-TR" dirty="0" smtClean="0"/>
              <a:t> adenom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-İyot fazlalığı (</a:t>
            </a:r>
            <a:r>
              <a:rPr lang="tr-TR" dirty="0" err="1" smtClean="0"/>
              <a:t>Jod</a:t>
            </a:r>
            <a:r>
              <a:rPr lang="tr-TR" dirty="0" smtClean="0"/>
              <a:t>-</a:t>
            </a:r>
            <a:r>
              <a:rPr lang="tr-TR" dirty="0" err="1" smtClean="0"/>
              <a:t>Basedow</a:t>
            </a:r>
            <a:r>
              <a:rPr lang="tr-TR" dirty="0" smtClean="0"/>
              <a:t>)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-Fonksiyonel </a:t>
            </a:r>
            <a:r>
              <a:rPr lang="tr-TR" dirty="0" err="1" smtClean="0"/>
              <a:t>tiroid</a:t>
            </a:r>
            <a:r>
              <a:rPr lang="tr-TR" dirty="0" smtClean="0"/>
              <a:t>  kanseri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Hipertiroidisiz</a:t>
            </a:r>
            <a:r>
              <a:rPr lang="tr-TR" dirty="0" smtClean="0"/>
              <a:t> </a:t>
            </a:r>
            <a:r>
              <a:rPr lang="tr-TR" dirty="0" err="1" smtClean="0"/>
              <a:t>tirotoksikozlar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 err="1" smtClean="0"/>
              <a:t>destrüksiyonu</a:t>
            </a:r>
            <a:r>
              <a:rPr lang="tr-TR" dirty="0" smtClean="0"/>
              <a:t> (</a:t>
            </a:r>
            <a:r>
              <a:rPr lang="tr-TR" dirty="0" err="1" smtClean="0"/>
              <a:t>Subakut</a:t>
            </a:r>
            <a:r>
              <a:rPr lang="tr-TR" dirty="0" smtClean="0"/>
              <a:t> </a:t>
            </a:r>
            <a:r>
              <a:rPr lang="tr-TR" dirty="0" err="1" smtClean="0"/>
              <a:t>tiroidit</a:t>
            </a:r>
            <a:r>
              <a:rPr lang="tr-TR" dirty="0" smtClean="0"/>
              <a:t>, sessiz </a:t>
            </a:r>
            <a:r>
              <a:rPr lang="tr-TR" dirty="0" err="1" smtClean="0"/>
              <a:t>tiroidit</a:t>
            </a:r>
            <a:r>
              <a:rPr lang="tr-TR" dirty="0" smtClean="0"/>
              <a:t>, </a:t>
            </a:r>
            <a:r>
              <a:rPr lang="tr-TR" dirty="0" err="1" smtClean="0"/>
              <a:t>amiodarona</a:t>
            </a:r>
            <a:r>
              <a:rPr lang="tr-TR" dirty="0" smtClean="0"/>
              <a:t> bağlı </a:t>
            </a:r>
            <a:r>
              <a:rPr lang="tr-TR" dirty="0" err="1" smtClean="0"/>
              <a:t>tiroidit</a:t>
            </a:r>
            <a:r>
              <a:rPr lang="tr-TR" dirty="0" smtClean="0"/>
              <a:t>, radyasyon </a:t>
            </a:r>
            <a:r>
              <a:rPr lang="tr-TR" dirty="0" err="1" smtClean="0"/>
              <a:t>tiroiditi</a:t>
            </a:r>
            <a:r>
              <a:rPr lang="tr-TR" dirty="0" smtClean="0"/>
              <a:t>)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Struma</a:t>
            </a:r>
            <a:r>
              <a:rPr lang="tr-TR" dirty="0" smtClean="0"/>
              <a:t> </a:t>
            </a:r>
            <a:r>
              <a:rPr lang="tr-TR" dirty="0" err="1" smtClean="0"/>
              <a:t>ovarii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-Yüksek doz T4 tedavisi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03350" y="981075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Hipertiroidi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2420938"/>
            <a:ext cx="7407275" cy="379412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hipertiroidiler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-TSH salgılayan adenom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-TSH reseptör direnci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hCG</a:t>
            </a:r>
            <a:r>
              <a:rPr lang="tr-TR" dirty="0" smtClean="0"/>
              <a:t> salgılayan tümörler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-</a:t>
            </a:r>
            <a:r>
              <a:rPr lang="tr-TR" dirty="0" err="1" smtClean="0"/>
              <a:t>Gestasyonel</a:t>
            </a:r>
            <a:r>
              <a:rPr lang="tr-TR" dirty="0" smtClean="0"/>
              <a:t> </a:t>
            </a:r>
            <a:r>
              <a:rPr lang="tr-TR" dirty="0" err="1" smtClean="0"/>
              <a:t>tirotoksikoz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Bulguları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412875"/>
            <a:ext cx="7407275" cy="4802188"/>
          </a:xfrm>
        </p:spPr>
        <p:txBody>
          <a:bodyPr>
            <a:normAutofit fontScale="8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endParaRPr lang="tr-TR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Kilo kaybı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Kaslarda zayıflık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Ellerde titreme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Uyumada zorluk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Çarpıntı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Saçlarda incelme ve dökülme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Ciltte incelme ve nemlilik ve aşırı terleme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Bağırsak hareketlerinde artma,ishal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Sinirlilik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err="1" smtClean="0"/>
              <a:t>Egzoftalmi</a:t>
            </a:r>
            <a:r>
              <a:rPr lang="tr-TR" sz="28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Adet düzensizliği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Guatr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Sıcağa tahammül edememe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Erkeklerde </a:t>
            </a:r>
            <a:r>
              <a:rPr lang="tr-TR" sz="2800" dirty="0" err="1" smtClean="0"/>
              <a:t>jinekomasti</a:t>
            </a:r>
            <a:endParaRPr lang="tr-TR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800" dirty="0" smtClean="0"/>
              <a:t>Osteoporoz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76375" y="188913"/>
            <a:ext cx="7405688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Fizik Muayene</a:t>
            </a:r>
            <a:endParaRPr lang="tr-TR" dirty="0"/>
          </a:p>
        </p:txBody>
      </p:sp>
      <p:pic>
        <p:nvPicPr>
          <p:cNvPr id="4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2988" y="1125538"/>
            <a:ext cx="4316412" cy="291782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</p:pic>
      <p:pic>
        <p:nvPicPr>
          <p:cNvPr id="5" name="Picture 5" descr="10-7.jpg (18769 bytes)"/>
          <p:cNvPicPr>
            <a:picLocks noChangeAspect="1" noChangeArrowheads="1"/>
          </p:cNvPicPr>
          <p:nvPr/>
        </p:nvPicPr>
        <p:blipFill>
          <a:blip r:embed="rId3"/>
          <a:srcRect l="2145" t="3151" b="2374"/>
          <a:stretch>
            <a:fillRect/>
          </a:stretch>
        </p:blipFill>
        <p:spPr>
          <a:xfrm>
            <a:off x="5508625" y="1125538"/>
            <a:ext cx="3419475" cy="2879725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</p:pic>
      <p:pic>
        <p:nvPicPr>
          <p:cNvPr id="6" name="Picture 4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2988" y="4149725"/>
            <a:ext cx="3024187" cy="270827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</p:pic>
      <p:pic>
        <p:nvPicPr>
          <p:cNvPr id="41989" name="Picture 2" descr="D:\t-hr-pm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076700"/>
            <a:ext cx="44989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Oftalmopati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Picture 2" descr="D:\t-hr-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6013" y="1484313"/>
            <a:ext cx="4406900" cy="4525962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</p:pic>
      <p:pic>
        <p:nvPicPr>
          <p:cNvPr id="43011" name="Picture 2" descr="D:\t-hr-e4.JPG"/>
          <p:cNvPicPr>
            <a:picLocks noChangeAspect="1" noChangeArrowheads="1"/>
          </p:cNvPicPr>
          <p:nvPr/>
        </p:nvPicPr>
        <p:blipFill>
          <a:blip r:embed="rId3"/>
          <a:srcRect l="9459" t="8936" r="9459" b="22078"/>
          <a:stretch>
            <a:fillRect/>
          </a:stretch>
        </p:blipFill>
        <p:spPr bwMode="auto">
          <a:xfrm>
            <a:off x="5795963" y="1844675"/>
            <a:ext cx="306863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Hormonları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844675"/>
            <a:ext cx="7407275" cy="437038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400" dirty="0" smtClean="0"/>
              <a:t>Tiroksin (T4);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400" dirty="0" err="1" smtClean="0"/>
              <a:t>Tiriiyodotironin</a:t>
            </a:r>
            <a:r>
              <a:rPr lang="tr-TR" sz="2400" dirty="0" smtClean="0"/>
              <a:t> (T3);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400" dirty="0" smtClean="0"/>
              <a:t>T4 hormonunda 4 tane iyot atomu, T3’te ise 3 tane iyot atomu vardır.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400" dirty="0" smtClean="0"/>
              <a:t>Hücre içinde T3 hormonu etkili olduğundan T4 hücreye girmeden önce T3’e dönüşür.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400" dirty="0" smtClean="0"/>
              <a:t>T4 ve T3 hormonları metabolizmanın hızını kontrol ederler.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sz="2400" dirty="0" err="1" smtClean="0"/>
              <a:t>Tiroid</a:t>
            </a:r>
            <a:r>
              <a:rPr lang="tr-TR" sz="2400" dirty="0" smtClean="0"/>
              <a:t> hastalıklarında hormon değerleri normal, yüksek ya da düşük olarak ölçülebilir.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03350" y="765175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Hipertiroidi</a:t>
            </a:r>
            <a:r>
              <a:rPr lang="tr-TR" dirty="0" smtClean="0"/>
              <a:t> Tanısı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2349500"/>
            <a:ext cx="7407275" cy="3865563"/>
          </a:xfrm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/>
          <a:p>
            <a:pPr marL="26988"/>
            <a:r>
              <a:rPr lang="tr-TR" smtClean="0">
                <a:solidFill>
                  <a:srgbClr val="253143"/>
                </a:solidFill>
              </a:rPr>
              <a:t>Semptomlar özgün değildir,</a:t>
            </a:r>
          </a:p>
          <a:p>
            <a:pPr marL="26988"/>
            <a:r>
              <a:rPr lang="tr-TR" smtClean="0">
                <a:solidFill>
                  <a:srgbClr val="253143"/>
                </a:solidFill>
              </a:rPr>
              <a:t>Şüphe halinde laboratuvara başvurulmalıdır,</a:t>
            </a:r>
          </a:p>
          <a:p>
            <a:pPr marL="26988"/>
            <a:r>
              <a:rPr lang="tr-TR" smtClean="0">
                <a:solidFill>
                  <a:srgbClr val="253143"/>
                </a:solidFill>
              </a:rPr>
              <a:t>İlk istenecek tetkik </a:t>
            </a:r>
            <a:r>
              <a:rPr lang="tr-TR" u="sng" smtClean="0">
                <a:solidFill>
                  <a:srgbClr val="253143"/>
                </a:solidFill>
              </a:rPr>
              <a:t>TSH</a:t>
            </a:r>
            <a:r>
              <a:rPr lang="tr-TR" smtClean="0">
                <a:solidFill>
                  <a:srgbClr val="253143"/>
                </a:solidFill>
              </a:rPr>
              <a:t>’dır.</a:t>
            </a:r>
          </a:p>
          <a:p>
            <a:pPr marL="26988"/>
            <a:r>
              <a:rPr lang="tr-TR" smtClean="0">
                <a:solidFill>
                  <a:srgbClr val="253143"/>
                </a:solidFill>
              </a:rPr>
              <a:t>Daha sonra ise sT4 istenmelidir.</a:t>
            </a:r>
          </a:p>
          <a:p>
            <a:pPr marL="26988"/>
            <a:endParaRPr lang="tr-TR" smtClean="0">
              <a:solidFill>
                <a:schemeClr val="tx2"/>
              </a:solidFill>
            </a:endParaRPr>
          </a:p>
          <a:p>
            <a:pPr marL="26988">
              <a:buFont typeface="Wingdings" pitchFamily="2" charset="2"/>
              <a:buNone/>
            </a:pPr>
            <a:endParaRPr lang="tr-TR" smtClean="0">
              <a:solidFill>
                <a:srgbClr val="253143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58888" y="18891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TSH/sT4/sT3</a:t>
            </a:r>
            <a:endParaRPr lang="tr-TR" dirty="0"/>
          </a:p>
        </p:txBody>
      </p:sp>
      <p:pic>
        <p:nvPicPr>
          <p:cNvPr id="4" name="Picture 2" descr="C:\Users\USER\Desktop\17.1 tab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8888" y="1052513"/>
            <a:ext cx="7416800" cy="5616575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Asemptomatik</a:t>
            </a:r>
            <a:r>
              <a:rPr lang="tr-TR" dirty="0" smtClean="0"/>
              <a:t> genç hastalar tedavi edilmeden izlenebilir.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Genç </a:t>
            </a:r>
            <a:r>
              <a:rPr lang="tr-TR" dirty="0" err="1" smtClean="0"/>
              <a:t>semptomatik</a:t>
            </a:r>
            <a:r>
              <a:rPr lang="tr-TR" dirty="0" smtClean="0"/>
              <a:t> ve/veya kardiyak riski olanlarda düşük doz </a:t>
            </a:r>
            <a:r>
              <a:rPr lang="tr-TR" dirty="0" err="1" smtClean="0"/>
              <a:t>antitiroid</a:t>
            </a:r>
            <a:r>
              <a:rPr lang="tr-TR" dirty="0" smtClean="0"/>
              <a:t> ilaç kullanılmalıdır.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1. tercih </a:t>
            </a:r>
            <a:r>
              <a:rPr lang="tr-TR" dirty="0" err="1" smtClean="0"/>
              <a:t>metimazol’dur</a:t>
            </a:r>
            <a:r>
              <a:rPr lang="tr-TR" dirty="0" smtClean="0"/>
              <a:t>. 5-15 mg/gün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2. tercih </a:t>
            </a:r>
            <a:r>
              <a:rPr lang="tr-TR" dirty="0" err="1" smtClean="0"/>
              <a:t>propiltiyourasil</a:t>
            </a:r>
            <a:r>
              <a:rPr lang="tr-TR" dirty="0" smtClean="0"/>
              <a:t> ‘</a:t>
            </a:r>
            <a:r>
              <a:rPr lang="tr-TR" dirty="0" err="1" smtClean="0"/>
              <a:t>dir</a:t>
            </a:r>
            <a:r>
              <a:rPr lang="tr-TR" dirty="0" smtClean="0"/>
              <a:t>. 50-150 mg/gün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Subklinik</a:t>
            </a:r>
            <a:r>
              <a:rPr lang="tr-TR" dirty="0" smtClean="0"/>
              <a:t> </a:t>
            </a:r>
            <a:r>
              <a:rPr lang="tr-TR" dirty="0" err="1" smtClean="0"/>
              <a:t>hipertiroidinin</a:t>
            </a:r>
            <a:r>
              <a:rPr lang="tr-TR" dirty="0" smtClean="0"/>
              <a:t> tedavisinde beta </a:t>
            </a:r>
            <a:r>
              <a:rPr lang="tr-TR" dirty="0" err="1" smtClean="0"/>
              <a:t>blokerler</a:t>
            </a:r>
            <a:r>
              <a:rPr lang="tr-TR" dirty="0" smtClean="0"/>
              <a:t> </a:t>
            </a:r>
            <a:r>
              <a:rPr lang="tr-TR" dirty="0" err="1" smtClean="0"/>
              <a:t>adrenerjik</a:t>
            </a:r>
            <a:r>
              <a:rPr lang="tr-TR" dirty="0" smtClean="0"/>
              <a:t> </a:t>
            </a:r>
            <a:r>
              <a:rPr lang="tr-TR" dirty="0" err="1" smtClean="0"/>
              <a:t>hiperaktiviteyi</a:t>
            </a:r>
            <a:r>
              <a:rPr lang="tr-TR" dirty="0" smtClean="0"/>
              <a:t> azalttıkları için </a:t>
            </a:r>
            <a:r>
              <a:rPr lang="tr-TR" dirty="0" err="1" smtClean="0"/>
              <a:t>semptomatik</a:t>
            </a:r>
            <a:r>
              <a:rPr lang="tr-TR" dirty="0" smtClean="0"/>
              <a:t> tedavide etkindirler.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Takip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Antitiroid</a:t>
            </a:r>
            <a:r>
              <a:rPr lang="tr-TR" dirty="0" smtClean="0"/>
              <a:t> ilaç tedavisi sırasında takip başlangıçta 3-6 haftalık aralıklar ile, sonrasında 2 ayda bir TSH ve sT4, sT3 ile yapılmalıdır.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En etkin, en düşük doza inilmelidir.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Antitiroid</a:t>
            </a:r>
            <a:r>
              <a:rPr lang="tr-TR" dirty="0" smtClean="0"/>
              <a:t> ilaç ile gelişebilecek önemli yan etkiler yakından takip edilmelidir.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Yan Etkiler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Kaşıntı,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Deri döküntüsü,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Artralji</a:t>
            </a:r>
            <a:r>
              <a:rPr lang="tr-TR" dirty="0" smtClean="0"/>
              <a:t>,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Tat alma bozukluğu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u="sng" dirty="0" err="1" smtClean="0"/>
              <a:t>Agranülositoz</a:t>
            </a:r>
            <a:r>
              <a:rPr lang="tr-TR" u="sng" dirty="0" smtClean="0"/>
              <a:t>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u="sng" dirty="0" err="1" smtClean="0"/>
              <a:t>Toksik</a:t>
            </a:r>
            <a:r>
              <a:rPr lang="tr-TR" u="sng" dirty="0" smtClean="0"/>
              <a:t> hepatit (PTU),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u="sng" dirty="0" err="1" smtClean="0"/>
              <a:t>Kolestatik</a:t>
            </a:r>
            <a:r>
              <a:rPr lang="tr-TR" u="sng" dirty="0" smtClean="0"/>
              <a:t> sarılık (MMI),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u="sng" dirty="0" err="1" smtClean="0"/>
              <a:t>Vaskülit</a:t>
            </a:r>
            <a:endParaRPr lang="tr-TR" u="sng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Dikkat !!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/>
          <a:p>
            <a:pPr marL="26988">
              <a:lnSpc>
                <a:spcPct val="90000"/>
              </a:lnSpc>
            </a:pPr>
            <a:r>
              <a:rPr lang="tr-TR" smtClean="0">
                <a:solidFill>
                  <a:srgbClr val="253143"/>
                </a:solidFill>
              </a:rPr>
              <a:t>Hipertiroidi seyrinde lenfopeniye ve karaciğer enzim artışlarına rastlanabilir.</a:t>
            </a:r>
          </a:p>
          <a:p>
            <a:pPr marL="26988">
              <a:lnSpc>
                <a:spcPct val="90000"/>
              </a:lnSpc>
            </a:pPr>
            <a:r>
              <a:rPr lang="tr-TR" smtClean="0">
                <a:solidFill>
                  <a:srgbClr val="253143"/>
                </a:solidFill>
              </a:rPr>
              <a:t>Tedavi öncesi </a:t>
            </a:r>
            <a:r>
              <a:rPr lang="tr-TR" u="sng" smtClean="0">
                <a:solidFill>
                  <a:srgbClr val="253143"/>
                </a:solidFill>
              </a:rPr>
              <a:t>kan sayımı ve enzimlerin bilinmesi </a:t>
            </a:r>
            <a:r>
              <a:rPr lang="tr-TR" smtClean="0">
                <a:solidFill>
                  <a:srgbClr val="253143"/>
                </a:solidFill>
              </a:rPr>
              <a:t>yan etkilerin değerlendirilmesinde önemlidir. </a:t>
            </a:r>
          </a:p>
          <a:p>
            <a:pPr marL="26988">
              <a:lnSpc>
                <a:spcPct val="90000"/>
              </a:lnSpc>
            </a:pPr>
            <a:r>
              <a:rPr lang="tr-TR" smtClean="0">
                <a:solidFill>
                  <a:srgbClr val="253143"/>
                </a:solidFill>
              </a:rPr>
              <a:t>Mutlak nötrofil sayısı </a:t>
            </a:r>
            <a:r>
              <a:rPr lang="tr-TR" u="sng" smtClean="0">
                <a:solidFill>
                  <a:srgbClr val="253143"/>
                </a:solidFill>
              </a:rPr>
              <a:t>&lt;1500/mm3 </a:t>
            </a:r>
            <a:r>
              <a:rPr lang="tr-TR" smtClean="0">
                <a:solidFill>
                  <a:srgbClr val="253143"/>
                </a:solidFill>
              </a:rPr>
              <a:t>olduğunda antitiroid ilaçlar kesilmelidir.</a:t>
            </a:r>
          </a:p>
          <a:p>
            <a:pPr marL="26988">
              <a:lnSpc>
                <a:spcPct val="90000"/>
              </a:lnSpc>
            </a:pPr>
            <a:r>
              <a:rPr lang="tr-TR" smtClean="0">
                <a:solidFill>
                  <a:srgbClr val="253143"/>
                </a:solidFill>
              </a:rPr>
              <a:t>Antitiroid ilaçlar kesildikten sonra ilk 3 ay 4-6 haftada bir, daha sonra 3-6 ayda bir tiroid hormonları (sT4 ve TSH, hipertiroidinin nüksü kuşkusu olanlarda sT3) takip edilmelidir.</a:t>
            </a:r>
          </a:p>
          <a:p>
            <a:pPr marL="26988">
              <a:lnSpc>
                <a:spcPct val="90000"/>
              </a:lnSpc>
            </a:pPr>
            <a:endParaRPr lang="tr-TR" smtClean="0">
              <a:solidFill>
                <a:srgbClr val="253143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03350" y="62071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Gebelikte </a:t>
            </a:r>
            <a:r>
              <a:rPr lang="tr-TR" dirty="0" err="1" smtClean="0"/>
              <a:t>Hipertiroidi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2133600"/>
            <a:ext cx="7407275" cy="408146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Tanı; düşük TSH, yüksek sT4 - sT3 düzeylerine göre konulur.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Amaç hastanın hafif </a:t>
            </a:r>
            <a:r>
              <a:rPr lang="tr-TR" dirty="0" err="1" smtClean="0"/>
              <a:t>hipertiroid</a:t>
            </a:r>
            <a:r>
              <a:rPr lang="tr-TR" dirty="0" smtClean="0"/>
              <a:t>/</a:t>
            </a:r>
            <a:r>
              <a:rPr lang="tr-TR" dirty="0" err="1" smtClean="0"/>
              <a:t>ötiroid</a:t>
            </a:r>
            <a:r>
              <a:rPr lang="tr-TR" dirty="0" smtClean="0"/>
              <a:t> durumda tutulmasıdır. 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Sık aralıklarla (4 hafta) kontrol yapılmalı, </a:t>
            </a:r>
            <a:r>
              <a:rPr lang="tr-TR" dirty="0" err="1" smtClean="0"/>
              <a:t>hipotiroidiye</a:t>
            </a:r>
            <a:r>
              <a:rPr lang="tr-TR" dirty="0" smtClean="0"/>
              <a:t> (T4’un düşmesine) izin verilmemelidir.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03350" y="765175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Sevk </a:t>
            </a:r>
            <a:r>
              <a:rPr lang="tr-TR" dirty="0" err="1" smtClean="0"/>
              <a:t>Endikasyonları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2060575"/>
            <a:ext cx="7407275" cy="415448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Çocuklukta anormal </a:t>
            </a:r>
            <a:r>
              <a:rPr lang="tr-TR" dirty="0" err="1" smtClean="0"/>
              <a:t>tiroid</a:t>
            </a:r>
            <a:r>
              <a:rPr lang="tr-TR" dirty="0" smtClean="0"/>
              <a:t> fonksiyon testleri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Ailevi </a:t>
            </a:r>
            <a:r>
              <a:rPr lang="tr-TR" dirty="0" err="1" smtClean="0"/>
              <a:t>tiroid</a:t>
            </a:r>
            <a:r>
              <a:rPr lang="tr-TR" dirty="0" smtClean="0"/>
              <a:t> hastalıkları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Klinik ile uyumlu olmayan </a:t>
            </a:r>
            <a:r>
              <a:rPr lang="tr-TR" dirty="0" err="1" smtClean="0"/>
              <a:t>tiroid</a:t>
            </a:r>
            <a:r>
              <a:rPr lang="tr-TR" dirty="0" smtClean="0"/>
              <a:t> testleri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T4 ve T3 uyumsuzluğu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TSH’nın</a:t>
            </a:r>
            <a:r>
              <a:rPr lang="tr-TR" dirty="0" smtClean="0"/>
              <a:t> ölçülebilir olduğu durumda, serbest T3 ve serbest T4 yüksekliği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Tiroid</a:t>
            </a:r>
            <a:r>
              <a:rPr lang="tr-TR" dirty="0" smtClean="0"/>
              <a:t> fonksiyonlarında tedrici değişiklikler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TEMD-2014 Önerisi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412875"/>
            <a:ext cx="7407275" cy="4802188"/>
          </a:xfrm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/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35 yaș üstü kișilerde her 5 yılda bir TSH ölçülmelidir.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Tiroid tarama testi olarak 3. veya 4. jenerasyon (ultrasensitif) TSH ölçümü yeterlidir.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TSH’nin üst sınırını 4 mIU/L olarak almak gerekir.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Gebelik planlayan kadınlarda TSH’nin üst sınırı 2,5 mIU/L olarak hedefl enmelidir.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Gebelikte sT4 ve/veya total T4 bakılmalıdır. sT4, ölçüm hatalarına açık olduğu için </a:t>
            </a:r>
            <a:r>
              <a:rPr lang="pt-BR" sz="2000" smtClean="0">
                <a:solidFill>
                  <a:srgbClr val="253143"/>
                </a:solidFill>
              </a:rPr>
              <a:t>total T4 ölçümü tercih edilmelidir.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Tiroid hastalığı olan veya tiroid hastalığı mevcudiyetinden klinik ve laboratuvar olarak çok kuvvetle șüphe edilen hastalarda TSH, serbest T4 ve total T3 (veya serbest T3) en az bir kez bakılmalıdır.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Primer hipotiroidi takibinde TSH kullanılmalıdır.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Sekonder hipotiroidi takibinde serbest T4 ölçülmelidir. Sekonder hipotiroidide replasman yapılırken TSH ölçümleri takipte yararlı değildir.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03350" y="2565400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Teşekkürler…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Kontrol </a:t>
            </a:r>
            <a:endParaRPr lang="tr-TR" dirty="0"/>
          </a:p>
        </p:txBody>
      </p:sp>
      <p:pic>
        <p:nvPicPr>
          <p:cNvPr id="8194" name="Picture 6" descr="t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557338"/>
            <a:ext cx="3960813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Kaynaklar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/>
          <a:p>
            <a:pPr marL="26988">
              <a:lnSpc>
                <a:spcPct val="90000"/>
              </a:lnSpc>
            </a:pPr>
            <a:endParaRPr lang="tr-TR" sz="3100" smtClean="0">
              <a:solidFill>
                <a:srgbClr val="253143"/>
              </a:solidFill>
            </a:endParaRPr>
          </a:p>
          <a:p>
            <a:pPr marL="26988">
              <a:lnSpc>
                <a:spcPct val="90000"/>
              </a:lnSpc>
            </a:pPr>
            <a:r>
              <a:rPr lang="tr-TR" sz="3100" b="1" smtClean="0">
                <a:solidFill>
                  <a:srgbClr val="253143"/>
                </a:solidFill>
              </a:rPr>
              <a:t>TİROİD HASTALIKLARI TANI VE TEDAVİ KILAVUZU;</a:t>
            </a:r>
            <a:r>
              <a:rPr lang="tr-TR" sz="3100" smtClean="0">
                <a:solidFill>
                  <a:srgbClr val="253143"/>
                </a:solidFill>
              </a:rPr>
              <a:t>© Türkiye Endokrinoloji ve Metabolizma Derneği • 2014</a:t>
            </a:r>
          </a:p>
          <a:p>
            <a:pPr marL="26988">
              <a:lnSpc>
                <a:spcPct val="90000"/>
              </a:lnSpc>
            </a:pPr>
            <a:r>
              <a:rPr lang="tr-TR" sz="3100" b="1" smtClean="0">
                <a:solidFill>
                  <a:srgbClr val="253143"/>
                </a:solidFill>
              </a:rPr>
              <a:t>Klinik Gelişim,</a:t>
            </a:r>
            <a:r>
              <a:rPr lang="tr-TR" sz="3100" smtClean="0">
                <a:solidFill>
                  <a:srgbClr val="253143"/>
                </a:solidFill>
              </a:rPr>
              <a:t>Birinci BasamaktaTiroid Hastalıkları;</a:t>
            </a:r>
            <a:r>
              <a:rPr lang="tr-TR" sz="3100" b="1" smtClean="0">
                <a:solidFill>
                  <a:srgbClr val="253143"/>
                </a:solidFill>
              </a:rPr>
              <a:t> </a:t>
            </a:r>
            <a:r>
              <a:rPr lang="tr-TR" sz="3100" smtClean="0">
                <a:solidFill>
                  <a:srgbClr val="253143"/>
                </a:solidFill>
              </a:rPr>
              <a:t>Prof. Dr. Pınar KADIOĞLU</a:t>
            </a:r>
          </a:p>
          <a:p>
            <a:pPr marL="26988">
              <a:lnSpc>
                <a:spcPct val="90000"/>
              </a:lnSpc>
            </a:pPr>
            <a:r>
              <a:rPr lang="tr-TR" sz="3100" smtClean="0">
                <a:solidFill>
                  <a:srgbClr val="253143"/>
                </a:solidFill>
              </a:rPr>
              <a:t>TİROİD HASTALIKLARI; PROF. DR. AHMET ÖZDOĞAN</a:t>
            </a:r>
          </a:p>
          <a:p>
            <a:pPr marL="26988">
              <a:lnSpc>
                <a:spcPct val="90000"/>
              </a:lnSpc>
            </a:pPr>
            <a:endParaRPr lang="tr-TR" sz="3100" smtClean="0">
              <a:solidFill>
                <a:srgbClr val="253143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Riskli Bireyler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412875"/>
            <a:ext cx="7407275" cy="4802188"/>
          </a:xfrm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/>
          <a:p>
            <a:pPr marL="26988">
              <a:lnSpc>
                <a:spcPct val="80000"/>
              </a:lnSpc>
            </a:pPr>
            <a:r>
              <a:rPr lang="tr-TR" sz="2800" smtClean="0">
                <a:solidFill>
                  <a:srgbClr val="253143"/>
                </a:solidFill>
              </a:rPr>
              <a:t>İyod eksikliği olan bölgede yaşayan veya yeterli iyod almayanlarda </a:t>
            </a:r>
          </a:p>
          <a:p>
            <a:pPr marL="26988">
              <a:lnSpc>
                <a:spcPct val="80000"/>
              </a:lnSpc>
            </a:pPr>
            <a:r>
              <a:rPr lang="tr-TR" sz="2800" smtClean="0">
                <a:solidFill>
                  <a:srgbClr val="253143"/>
                </a:solidFill>
              </a:rPr>
              <a:t>Ailesinde tiroid hastalığı olanlarda </a:t>
            </a:r>
          </a:p>
          <a:p>
            <a:pPr marL="26988">
              <a:lnSpc>
                <a:spcPct val="80000"/>
              </a:lnSpc>
            </a:pPr>
            <a:r>
              <a:rPr lang="tr-TR" sz="2800" smtClean="0">
                <a:solidFill>
                  <a:srgbClr val="253143"/>
                </a:solidFill>
              </a:rPr>
              <a:t>Diabetes mellitus, romatoid artrit ve persiniyöz anemisi olanlarda </a:t>
            </a:r>
          </a:p>
          <a:p>
            <a:pPr marL="26988">
              <a:lnSpc>
                <a:spcPct val="80000"/>
              </a:lnSpc>
            </a:pPr>
            <a:r>
              <a:rPr lang="tr-TR" sz="2800" smtClean="0">
                <a:solidFill>
                  <a:srgbClr val="253143"/>
                </a:solidFill>
              </a:rPr>
              <a:t>Gebe kadınlar ve yeni anne olanlarda </a:t>
            </a:r>
          </a:p>
          <a:p>
            <a:pPr marL="26988">
              <a:lnSpc>
                <a:spcPct val="80000"/>
              </a:lnSpc>
            </a:pPr>
            <a:r>
              <a:rPr lang="tr-TR" sz="2800" smtClean="0">
                <a:solidFill>
                  <a:srgbClr val="253143"/>
                </a:solidFill>
              </a:rPr>
              <a:t>60 yaşın üzerindeki kadınlarda </a:t>
            </a:r>
          </a:p>
          <a:p>
            <a:pPr marL="26988">
              <a:lnSpc>
                <a:spcPct val="80000"/>
              </a:lnSpc>
            </a:pPr>
            <a:r>
              <a:rPr lang="tr-TR" sz="2800" smtClean="0">
                <a:solidFill>
                  <a:srgbClr val="253143"/>
                </a:solidFill>
              </a:rPr>
              <a:t>70 yaşın üzerindeki erkeklerde </a:t>
            </a:r>
          </a:p>
          <a:p>
            <a:pPr marL="26988">
              <a:lnSpc>
                <a:spcPct val="80000"/>
              </a:lnSpc>
            </a:pPr>
            <a:r>
              <a:rPr lang="tr-TR" sz="2800" smtClean="0">
                <a:solidFill>
                  <a:srgbClr val="253143"/>
                </a:solidFill>
              </a:rPr>
              <a:t>Kanser nedeniyle baş ve boyuna radyoterapi yapılanlarda </a:t>
            </a:r>
          </a:p>
          <a:p>
            <a:pPr marL="26988">
              <a:lnSpc>
                <a:spcPct val="80000"/>
              </a:lnSpc>
            </a:pPr>
            <a:r>
              <a:rPr lang="tr-TR" sz="2800" smtClean="0">
                <a:solidFill>
                  <a:srgbClr val="253143"/>
                </a:solidFill>
              </a:rPr>
              <a:t>Bazı ilaçları kullananlar (lityum, amiodaron ve interferon gibi).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Tarama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5148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35 </a:t>
            </a:r>
            <a:r>
              <a:rPr lang="tr-TR" dirty="0" err="1" smtClean="0"/>
              <a:t>yaș</a:t>
            </a:r>
            <a:r>
              <a:rPr lang="tr-TR" dirty="0" smtClean="0"/>
              <a:t> üstü </a:t>
            </a:r>
            <a:r>
              <a:rPr lang="tr-TR" dirty="0" err="1" smtClean="0"/>
              <a:t>kișilerde</a:t>
            </a:r>
            <a:r>
              <a:rPr lang="tr-TR" dirty="0" smtClean="0"/>
              <a:t> her 5 yılda bir TSH ölçülmelidir.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err="1" smtClean="0"/>
              <a:t>Tiroid</a:t>
            </a:r>
            <a:r>
              <a:rPr lang="tr-TR" dirty="0" smtClean="0"/>
              <a:t> fonksiyonlarını değerlendirmede ilk yapılacak testler TSH ve sT4 olmalıdır;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tr-TR" dirty="0" smtClean="0"/>
              <a:t>      -TSH üst sınırı </a:t>
            </a:r>
            <a:r>
              <a:rPr lang="tr-TR" dirty="0" err="1" smtClean="0"/>
              <a:t>yașa</a:t>
            </a:r>
            <a:r>
              <a:rPr lang="tr-TR" dirty="0" smtClean="0"/>
              <a:t> göre;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tr-TR" dirty="0" smtClean="0"/>
              <a:t>Sağlıklı genç popülasyonda: 4 </a:t>
            </a:r>
            <a:r>
              <a:rPr lang="tr-TR" dirty="0" err="1" smtClean="0"/>
              <a:t>mIU</a:t>
            </a:r>
            <a:r>
              <a:rPr lang="tr-TR" dirty="0" smtClean="0"/>
              <a:t>/L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pt-BR" dirty="0" smtClean="0"/>
              <a:t>70–79 yaș arası: 6 mIU/L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fi-FI" dirty="0" smtClean="0"/>
              <a:t>80 yaș üzeri: 7,5 mIU/L</a:t>
            </a:r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de-DE" dirty="0" err="1" smtClean="0"/>
              <a:t>Gebelik</a:t>
            </a:r>
            <a:r>
              <a:rPr lang="de-DE" dirty="0" smtClean="0"/>
              <a:t> </a:t>
            </a:r>
            <a:r>
              <a:rPr lang="de-DE" dirty="0" err="1" smtClean="0"/>
              <a:t>planlayanlarda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gebelerde</a:t>
            </a:r>
            <a:r>
              <a:rPr lang="de-DE" dirty="0" smtClean="0"/>
              <a:t>: 2,5 </a:t>
            </a:r>
            <a:r>
              <a:rPr lang="de-DE" dirty="0" err="1" smtClean="0"/>
              <a:t>mIU</a:t>
            </a:r>
            <a:r>
              <a:rPr lang="de-DE" dirty="0" smtClean="0"/>
              <a:t>/L</a:t>
            </a:r>
            <a:endParaRPr lang="tr-TR" dirty="0" smtClean="0"/>
          </a:p>
          <a:p>
            <a:pPr fontAlgn="auto">
              <a:spcAft>
                <a:spcPts val="0"/>
              </a:spcAft>
              <a:buClr>
                <a:schemeClr val="accent4"/>
              </a:buClr>
              <a:defRPr/>
            </a:pPr>
            <a:endParaRPr lang="tr-T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TEMD-2014 Önerisi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1925" y="1484313"/>
            <a:ext cx="7407275" cy="4730750"/>
          </a:xfrm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/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Tiroid tarama testi olarak 3. veya 4. jenerasyon (ultrasensitif) TSH ölçümü yeterlidir.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TSH’nin üst sınırını 4 mIU/L olarak almak gerekir.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Gebelik planlayan kadınlarda TSH’nin üst sınırı 2,5 mIU/L olarak hedeflenmelidir.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Gebelikte sT4 ve/veya total T4 bakılmalıdır. sT4, ölçüm hatalarına açık olduğu için </a:t>
            </a:r>
            <a:r>
              <a:rPr lang="pt-BR" sz="2000" smtClean="0">
                <a:solidFill>
                  <a:srgbClr val="253143"/>
                </a:solidFill>
              </a:rPr>
              <a:t>total T4 ölçümü tercih edilmelidir.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 Tiroid hastalığı olan veya tiroid hastalığı mevcudiyetinden klinik ve laboratuvar olarak çok kuvvetle șüphe edilen hastalarda TSH, serbest T4 ve total T3 (veya serbest T3) en az bir kez bakılmalıdır.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 Primer hipotiroidi takibinde TSH kullanılmalıdır.</a:t>
            </a:r>
          </a:p>
          <a:p>
            <a:pPr marL="26988">
              <a:lnSpc>
                <a:spcPct val="80000"/>
              </a:lnSpc>
            </a:pPr>
            <a:r>
              <a:rPr lang="tr-TR" sz="2000" smtClean="0">
                <a:solidFill>
                  <a:srgbClr val="253143"/>
                </a:solidFill>
              </a:rPr>
              <a:t> Sekonder hipotiroidi takibinde serbest T4 ölçülmelidir. Sekonder hipotiroidide replasman yapılırken TSH ölçümleri takipte yararlı değildir.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692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Tiroid</a:t>
            </a:r>
            <a:r>
              <a:rPr lang="tr-TR" dirty="0" smtClean="0"/>
              <a:t> Muayenesi</a:t>
            </a:r>
            <a:endParaRPr lang="tr-TR" dirty="0"/>
          </a:p>
        </p:txBody>
      </p:sp>
      <p:pic>
        <p:nvPicPr>
          <p:cNvPr id="12290" name="Picture 2" descr="http://accessmedicine.com/loadBinary.aspx?name=gard9&amp;filename=gard9_c007f02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8413"/>
            <a:ext cx="3101975" cy="2722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1" name="Picture 2" descr="http://accessmedicine.com/loadBinary.aspx?name=gard9&amp;filename=gard9_c007f02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268413"/>
            <a:ext cx="3101975" cy="2722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2" name="Picture 2" descr="http://accessmedicine.com/loadBinary.aspx?name=gard9&amp;filename=gard9_c007f02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005263"/>
            <a:ext cx="30734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http://accessmedicine.com/loadBinary.aspx?name=gard9&amp;filename=gard9_c007f028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3933825"/>
            <a:ext cx="30765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1545</Words>
  <Application>Microsoft Office PowerPoint</Application>
  <PresentationFormat>Ekran Gösterisi (4:3)</PresentationFormat>
  <Paragraphs>330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Tasarım Şablonu</vt:lpstr>
      </vt:variant>
      <vt:variant>
        <vt:i4>2</vt:i4>
      </vt:variant>
      <vt:variant>
        <vt:lpstr>Slayt Başlıkları</vt:lpstr>
      </vt:variant>
      <vt:variant>
        <vt:i4>51</vt:i4>
      </vt:variant>
    </vt:vector>
  </HeadingPairs>
  <TitlesOfParts>
    <vt:vector size="59" baseType="lpstr">
      <vt:lpstr>Arial</vt:lpstr>
      <vt:lpstr>Wingdings</vt:lpstr>
      <vt:lpstr>Verdana</vt:lpstr>
      <vt:lpstr>Wingdings 2</vt:lpstr>
      <vt:lpstr>Calibri</vt:lpstr>
      <vt:lpstr>Symbol</vt:lpstr>
      <vt:lpstr>Gündönümü</vt:lpstr>
      <vt:lpstr>Gündönümü</vt:lpstr>
      <vt:lpstr>Birinci Basamakta Tiroid Hastalıklarına Yaklaşım</vt:lpstr>
      <vt:lpstr>Sunum Planı</vt:lpstr>
      <vt:lpstr>Tiroid Bezi</vt:lpstr>
      <vt:lpstr>Hormonları </vt:lpstr>
      <vt:lpstr>Kontrol </vt:lpstr>
      <vt:lpstr>Riskli Bireyler</vt:lpstr>
      <vt:lpstr>Tarama </vt:lpstr>
      <vt:lpstr>TEMD-2014 Önerisi</vt:lpstr>
      <vt:lpstr>Tiroid Muayenesi</vt:lpstr>
      <vt:lpstr>Tiroid Muayenesi</vt:lpstr>
      <vt:lpstr>Malignite?</vt:lpstr>
      <vt:lpstr>Hipotiroidi </vt:lpstr>
      <vt:lpstr>Hipotiroidi </vt:lpstr>
      <vt:lpstr>Bulguları </vt:lpstr>
      <vt:lpstr>Fizik Muayene</vt:lpstr>
      <vt:lpstr>Fizik Muayene</vt:lpstr>
      <vt:lpstr>Hipotiroidi Tanısı</vt:lpstr>
      <vt:lpstr>TSH/sT4/sT3</vt:lpstr>
      <vt:lpstr>Hipotiroidi </vt:lpstr>
      <vt:lpstr>Aşikar Hipotiroidi Tedavisi</vt:lpstr>
      <vt:lpstr>Takip </vt:lpstr>
      <vt:lpstr>TSH Hedefi</vt:lpstr>
      <vt:lpstr>Tedaviye Cevapsızlık  (TSH yüksek)</vt:lpstr>
      <vt:lpstr>Konjenital Hipotiroidi</vt:lpstr>
      <vt:lpstr>Konjenital Hipotiroidi Bulguları</vt:lpstr>
      <vt:lpstr>1. Ay</vt:lpstr>
      <vt:lpstr>İlk 3 Ay</vt:lpstr>
      <vt:lpstr>Tedavi </vt:lpstr>
      <vt:lpstr>Takip </vt:lpstr>
      <vt:lpstr>Tarama </vt:lpstr>
      <vt:lpstr>Gebelikte Hipotiroidi</vt:lpstr>
      <vt:lpstr>Gebelikte Hipotiroidi</vt:lpstr>
      <vt:lpstr>Gebelikte Hipotiroidi Riski</vt:lpstr>
      <vt:lpstr>Hipertiroidi </vt:lpstr>
      <vt:lpstr>Hipertiroidi </vt:lpstr>
      <vt:lpstr>Hipertiroidi</vt:lpstr>
      <vt:lpstr>Bulguları </vt:lpstr>
      <vt:lpstr>Fizik Muayene</vt:lpstr>
      <vt:lpstr>Oftalmopati </vt:lpstr>
      <vt:lpstr>Hipertiroidi Tanısı</vt:lpstr>
      <vt:lpstr>TSH/sT4/sT3</vt:lpstr>
      <vt:lpstr>Tedavi </vt:lpstr>
      <vt:lpstr>Takip </vt:lpstr>
      <vt:lpstr>Yan Etkiler</vt:lpstr>
      <vt:lpstr>Dikkat !!</vt:lpstr>
      <vt:lpstr>Gebelikte Hipertiroidi</vt:lpstr>
      <vt:lpstr>Sevk Endikasyonları</vt:lpstr>
      <vt:lpstr>TEMD-2014 Önerisi</vt:lpstr>
      <vt:lpstr>Teşekkürler…</vt:lpstr>
      <vt:lpstr>Kaynaklar </vt:lpstr>
      <vt:lpstr>Slayt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 pc</dc:creator>
  <cp:lastModifiedBy>Windows Xp</cp:lastModifiedBy>
  <cp:revision>36</cp:revision>
  <dcterms:created xsi:type="dcterms:W3CDTF">2014-12-01T16:37:43Z</dcterms:created>
  <dcterms:modified xsi:type="dcterms:W3CDTF">2014-12-23T12:07:10Z</dcterms:modified>
</cp:coreProperties>
</file>